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3664" r:id="rId2"/>
  </p:sldMasterIdLst>
  <p:notesMasterIdLst>
    <p:notesMasterId r:id="rId24"/>
  </p:notesMasterIdLst>
  <p:handoutMasterIdLst>
    <p:handoutMasterId r:id="rId25"/>
  </p:handoutMasterIdLst>
  <p:sldIdLst>
    <p:sldId id="325" r:id="rId3"/>
    <p:sldId id="279" r:id="rId4"/>
    <p:sldId id="303" r:id="rId5"/>
    <p:sldId id="322" r:id="rId6"/>
    <p:sldId id="323" r:id="rId7"/>
    <p:sldId id="281" r:id="rId8"/>
    <p:sldId id="283" r:id="rId9"/>
    <p:sldId id="289" r:id="rId10"/>
    <p:sldId id="318" r:id="rId11"/>
    <p:sldId id="302" r:id="rId12"/>
    <p:sldId id="324" r:id="rId13"/>
    <p:sldId id="319" r:id="rId14"/>
    <p:sldId id="316" r:id="rId15"/>
    <p:sldId id="301" r:id="rId16"/>
    <p:sldId id="304" r:id="rId17"/>
    <p:sldId id="305" r:id="rId18"/>
    <p:sldId id="307" r:id="rId19"/>
    <p:sldId id="306" r:id="rId20"/>
    <p:sldId id="308" r:id="rId21"/>
    <p:sldId id="320" r:id="rId22"/>
    <p:sldId id="321" r:id="rId23"/>
  </p:sldIdLst>
  <p:sldSz cx="9144000" cy="6858000" type="screen4x3"/>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00"/>
    <a:srgbClr val="0000FF"/>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66316" autoAdjust="0"/>
  </p:normalViewPr>
  <p:slideViewPr>
    <p:cSldViewPr snapToGrid="0" snapToObjects="1">
      <p:cViewPr varScale="1">
        <p:scale>
          <a:sx n="76" d="100"/>
          <a:sy n="76" d="100"/>
        </p:scale>
        <p:origin x="2634" y="84"/>
      </p:cViewPr>
      <p:guideLst>
        <p:guide orient="horz" pos="2160"/>
        <p:guide pos="2880"/>
      </p:guideLst>
    </p:cSldViewPr>
  </p:slideViewPr>
  <p:notesTextViewPr>
    <p:cViewPr>
      <p:scale>
        <a:sx n="100" d="100"/>
        <a:sy n="100" d="100"/>
      </p:scale>
      <p:origin x="0" y="-2658"/>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0799BBA-7DBF-4B82-9159-7B332D615C02}"/>
              </a:ext>
            </a:extLst>
          </p:cNvPr>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7EF2B334-146F-4B60-ADC5-D862BF983FB6}"/>
              </a:ext>
            </a:extLst>
          </p:cNvPr>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0C9F7853-2795-401F-8CE3-B2567B64D9C2}" type="datetimeFigureOut">
              <a:rPr lang="en-AU" smtClean="0"/>
              <a:t>10/09/2018</a:t>
            </a:fld>
            <a:endParaRPr lang="en-AU"/>
          </a:p>
        </p:txBody>
      </p:sp>
      <p:sp>
        <p:nvSpPr>
          <p:cNvPr id="4" name="Footer Placeholder 3">
            <a:extLst>
              <a:ext uri="{FF2B5EF4-FFF2-40B4-BE49-F238E27FC236}">
                <a16:creationId xmlns:a16="http://schemas.microsoft.com/office/drawing/2014/main" id="{B1B87E5B-0E14-4513-83EC-4B2942C9276A}"/>
              </a:ext>
            </a:extLst>
          </p:cNvPr>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7A4AB8BE-CBC3-481B-9F86-48F070E12A45}"/>
              </a:ext>
            </a:extLst>
          </p:cNvPr>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EFAED322-B769-423B-A0DF-9F068713D7B8}" type="slidenum">
              <a:rPr lang="en-AU" smtClean="0"/>
              <a:t>‹#›</a:t>
            </a:fld>
            <a:endParaRPr lang="en-AU"/>
          </a:p>
        </p:txBody>
      </p:sp>
    </p:spTree>
    <p:extLst>
      <p:ext uri="{BB962C8B-B14F-4D97-AF65-F5344CB8AC3E}">
        <p14:creationId xmlns:p14="http://schemas.microsoft.com/office/powerpoint/2010/main" val="130478483"/>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80DD703F-3C8E-44DA-B31A-B04F4FC7A4AD}" type="datetimeFigureOut">
              <a:rPr lang="en-AU" smtClean="0"/>
              <a:t>10/09/2018</a:t>
            </a:fld>
            <a:endParaRPr lang="en-AU"/>
          </a:p>
        </p:txBody>
      </p:sp>
      <p:sp>
        <p:nvSpPr>
          <p:cNvPr id="4" name="Slide Image Placeholder 3"/>
          <p:cNvSpPr>
            <a:spLocks noGrp="1" noRot="1" noChangeAspect="1"/>
          </p:cNvSpPr>
          <p:nvPr>
            <p:ph type="sldImg" idx="2"/>
          </p:nvPr>
        </p:nvSpPr>
        <p:spPr>
          <a:xfrm>
            <a:off x="1165225" y="1241425"/>
            <a:ext cx="4467225" cy="3349625"/>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79450" y="4776788"/>
            <a:ext cx="5438775" cy="3908425"/>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a:defRPr sz="1200"/>
            </a:lvl1pPr>
          </a:lstStyle>
          <a:p>
            <a:fld id="{3F47E1CC-EBAF-42B6-9CA7-D2D313558F76}" type="slidenum">
              <a:rPr lang="en-AU" smtClean="0"/>
              <a:t>‹#›</a:t>
            </a:fld>
            <a:endParaRPr lang="en-AU"/>
          </a:p>
        </p:txBody>
      </p:sp>
    </p:spTree>
    <p:extLst>
      <p:ext uri="{BB962C8B-B14F-4D97-AF65-F5344CB8AC3E}">
        <p14:creationId xmlns:p14="http://schemas.microsoft.com/office/powerpoint/2010/main" val="396046387"/>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I acknowledge and pay respects to the traditional owners and custodians of the land on which we meet and to their elders past, present and emerging.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Research in offender employment, which combines theoretical development, attention to context (institutional, systemic and policy) and performance (evidence-based practice), and is comparative, is rare.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This project gathered and analysed comparative data from Australian jurisdictions and employment agencies on education and vocational training courses and employment programs in prison, post-release employment and recidivism. </a:t>
            </a:r>
          </a:p>
          <a:p>
            <a:endParaRPr lang="en-AU" sz="1200" b="0" i="0" kern="1200" dirty="0">
              <a:solidFill>
                <a:schemeClr val="tx1"/>
              </a:solidFill>
              <a:effectLst/>
              <a:latin typeface="+mn-lt"/>
              <a:ea typeface="+mn-ea"/>
              <a:cs typeface="+mn-cs"/>
            </a:endParaRPr>
          </a:p>
          <a:p>
            <a:r>
              <a:rPr lang="en-AU" sz="1200" b="0" i="0" kern="1200" dirty="0">
                <a:solidFill>
                  <a:schemeClr val="tx1"/>
                </a:solidFill>
                <a:effectLst/>
                <a:latin typeface="+mn-lt"/>
                <a:ea typeface="+mn-ea"/>
                <a:cs typeface="+mn-cs"/>
              </a:rPr>
              <a:t>The </a:t>
            </a:r>
            <a:r>
              <a:rPr lang="en-AU" sz="1200" b="0" i="1" kern="1200" dirty="0">
                <a:solidFill>
                  <a:schemeClr val="tx1"/>
                </a:solidFill>
                <a:effectLst/>
                <a:latin typeface="+mn-lt"/>
                <a:ea typeface="+mn-ea"/>
                <a:cs typeface="+mn-cs"/>
              </a:rPr>
              <a:t>Linkage Projects </a:t>
            </a:r>
            <a:r>
              <a:rPr lang="en-AU" sz="1200" b="0" i="0" kern="1200" dirty="0">
                <a:solidFill>
                  <a:schemeClr val="tx1"/>
                </a:solidFill>
                <a:effectLst/>
                <a:latin typeface="+mn-lt"/>
                <a:ea typeface="+mn-ea"/>
                <a:cs typeface="+mn-cs"/>
              </a:rPr>
              <a:t>scheme is designed for collaboration and research partnerships between key stakeholders in research and innovation — higher education institutions, government, business, industry and end-users. Aim is to apply advanced knowledge to problems and acquire new knowledge. </a:t>
            </a:r>
          </a:p>
          <a:p>
            <a:endParaRPr lang="en-AU" sz="1200" b="0" i="0" kern="1200" dirty="0">
              <a:solidFill>
                <a:schemeClr val="tx1"/>
              </a:solidFill>
              <a:effectLst/>
              <a:latin typeface="+mn-lt"/>
              <a:ea typeface="+mn-ea"/>
              <a:cs typeface="+mn-cs"/>
            </a:endParaRPr>
          </a:p>
          <a:p>
            <a:r>
              <a:rPr lang="en-AU" sz="1200" b="0" i="0" kern="1200" dirty="0">
                <a:solidFill>
                  <a:schemeClr val="tx1"/>
                </a:solidFill>
                <a:effectLst/>
                <a:latin typeface="+mn-lt"/>
                <a:ea typeface="+mn-ea"/>
                <a:cs typeface="+mn-cs"/>
              </a:rPr>
              <a:t>The Partner Organisations make a contribution in cash and/or in kind to the project and this is matched by the Australian Research Council.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AU" dirty="0"/>
          </a:p>
        </p:txBody>
      </p:sp>
    </p:spTree>
    <p:extLst>
      <p:ext uri="{BB962C8B-B14F-4D97-AF65-F5344CB8AC3E}">
        <p14:creationId xmlns:p14="http://schemas.microsoft.com/office/powerpoint/2010/main" val="19874592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AU" dirty="0"/>
          </a:p>
          <a:p>
            <a:pPr marL="0" indent="0">
              <a:buNone/>
            </a:pPr>
            <a:r>
              <a:rPr lang="en-AU" dirty="0"/>
              <a:t>We were influenced by theories that embrace the role of the community, of society as a whole in reducing recidivism</a:t>
            </a:r>
          </a:p>
          <a:p>
            <a:pPr marL="0" indent="0">
              <a:buNone/>
            </a:pPr>
            <a:endParaRPr lang="en-AU" dirty="0"/>
          </a:p>
          <a:p>
            <a:pPr marL="0" indent="0">
              <a:buNone/>
            </a:pPr>
            <a:r>
              <a:rPr lang="en-AU" b="1" dirty="0"/>
              <a:t>Desistance theories</a:t>
            </a:r>
            <a:r>
              <a:rPr lang="en-AU" dirty="0"/>
              <a:t> e.g. Maruna, Burnett, et al. Fergus McNeill</a:t>
            </a:r>
          </a:p>
          <a:p>
            <a:pPr marL="0" indent="0">
              <a:buNone/>
            </a:pPr>
            <a:r>
              <a:rPr lang="en-AU" sz="1200" kern="1200" dirty="0">
                <a:solidFill>
                  <a:schemeClr val="tx1"/>
                </a:solidFill>
                <a:effectLst/>
                <a:latin typeface="+mn-lt"/>
                <a:ea typeface="+mn-ea"/>
                <a:cs typeface="+mn-cs"/>
              </a:rPr>
              <a:t>To do with identity and how an individual see her and himself. understanding the elements involved in an individual ceasing to offend and becoming more integrated into their community. This is primarily a descriptive and individualistic approach to understanding those factors.</a:t>
            </a:r>
          </a:p>
          <a:p>
            <a:pPr marL="0" indent="0">
              <a:buNone/>
            </a:pPr>
            <a:r>
              <a:rPr lang="en-AU" b="1" dirty="0"/>
              <a:t>Desistance </a:t>
            </a:r>
            <a:r>
              <a:rPr lang="en-AU" sz="1200" b="1" kern="1200" dirty="0">
                <a:solidFill>
                  <a:schemeClr val="tx1"/>
                </a:solidFill>
                <a:effectLst/>
                <a:latin typeface="+mn-lt"/>
                <a:ea typeface="+mn-ea"/>
                <a:cs typeface="+mn-cs"/>
              </a:rPr>
              <a:t>signals</a:t>
            </a:r>
            <a:r>
              <a:rPr lang="en-AU" sz="1200" kern="1200" dirty="0">
                <a:solidFill>
                  <a:schemeClr val="tx1"/>
                </a:solidFill>
                <a:effectLst/>
                <a:latin typeface="+mn-lt"/>
                <a:ea typeface="+mn-ea"/>
                <a:cs typeface="+mn-cs"/>
              </a:rPr>
              <a:t>, are recognizable signs indicating that an individual is no longer engaged in criminal activity </a:t>
            </a:r>
            <a:r>
              <a:rPr lang="en-AU" dirty="0"/>
              <a:t>(e.g. </a:t>
            </a:r>
            <a:r>
              <a:rPr lang="en-AU" dirty="0" err="1"/>
              <a:t>Bushway</a:t>
            </a:r>
            <a:r>
              <a:rPr lang="en-AU" dirty="0"/>
              <a:t> &amp; </a:t>
            </a:r>
            <a:r>
              <a:rPr lang="en-AU" dirty="0" err="1"/>
              <a:t>Apel</a:t>
            </a:r>
            <a:r>
              <a:rPr lang="en-AU" dirty="0"/>
              <a:t>) </a:t>
            </a:r>
            <a:r>
              <a:rPr lang="en-AU" sz="1200" kern="1200" dirty="0">
                <a:solidFill>
                  <a:schemeClr val="tx1"/>
                </a:solidFill>
                <a:effectLst/>
                <a:latin typeface="+mn-lt"/>
                <a:ea typeface="+mn-ea"/>
                <a:cs typeface="+mn-cs"/>
              </a:rPr>
              <a:t>how might they relate to the personal shifts in an offender’s sense identity or to external influences from community (such as employment). </a:t>
            </a:r>
          </a:p>
          <a:p>
            <a:pPr marL="0" indent="0">
              <a:buNone/>
            </a:pPr>
            <a:r>
              <a:rPr lang="en-AU" sz="1200" b="1" kern="1200" dirty="0">
                <a:solidFill>
                  <a:schemeClr val="tx1"/>
                </a:solidFill>
                <a:effectLst/>
                <a:latin typeface="+mn-lt"/>
                <a:ea typeface="+mn-ea"/>
                <a:cs typeface="+mn-cs"/>
              </a:rPr>
              <a:t>Levels of desistance</a:t>
            </a:r>
            <a:r>
              <a:rPr lang="en-AU" sz="1200" kern="1200" dirty="0">
                <a:solidFill>
                  <a:schemeClr val="tx1"/>
                </a:solidFill>
                <a:effectLst/>
                <a:latin typeface="+mn-lt"/>
                <a:ea typeface="+mn-ea"/>
                <a:cs typeface="+mn-cs"/>
              </a:rPr>
              <a:t>, as primary, secondary and tertiary (Day, et al., 2017; McNeill, 2012). </a:t>
            </a:r>
          </a:p>
          <a:p>
            <a:pPr marL="0" indent="0">
              <a:buNone/>
            </a:pPr>
            <a:r>
              <a:rPr lang="en-AU" sz="1200" b="1" kern="1200" dirty="0">
                <a:solidFill>
                  <a:schemeClr val="tx1"/>
                </a:solidFill>
                <a:effectLst/>
                <a:latin typeface="+mn-lt"/>
                <a:ea typeface="+mn-ea"/>
                <a:cs typeface="+mn-cs"/>
              </a:rPr>
              <a:t>Primary desistance </a:t>
            </a:r>
            <a:r>
              <a:rPr lang="en-AU" sz="1200" kern="1200" dirty="0">
                <a:solidFill>
                  <a:schemeClr val="tx1"/>
                </a:solidFill>
                <a:effectLst/>
                <a:latin typeface="+mn-lt"/>
                <a:ea typeface="+mn-ea"/>
                <a:cs typeface="+mn-cs"/>
              </a:rPr>
              <a:t>─ the offender is encouraged to recognise their offence related attitudes and behaviour, the aspects of their lives prior to conviction, which may have led them to offending. E.g., poverty, dysfunctional families, low levels of education and self-esteem.</a:t>
            </a:r>
          </a:p>
          <a:p>
            <a:pPr marL="0" indent="0">
              <a:buNone/>
            </a:pPr>
            <a:r>
              <a:rPr lang="en-AU" sz="1200" b="1" kern="1200" dirty="0">
                <a:solidFill>
                  <a:schemeClr val="tx1"/>
                </a:solidFill>
                <a:effectLst/>
                <a:latin typeface="+mn-lt"/>
                <a:ea typeface="+mn-ea"/>
                <a:cs typeface="+mn-cs"/>
              </a:rPr>
              <a:t>Secondary desistance </a:t>
            </a:r>
            <a:r>
              <a:rPr lang="en-AU" sz="1200" kern="1200" dirty="0">
                <a:solidFill>
                  <a:schemeClr val="tx1"/>
                </a:solidFill>
                <a:effectLst/>
                <a:latin typeface="+mn-lt"/>
                <a:ea typeface="+mn-ea"/>
                <a:cs typeface="+mn-cs"/>
              </a:rPr>
              <a:t>─ offenders are encouraged to see themselves in pro-social ways. The </a:t>
            </a:r>
            <a:r>
              <a:rPr lang="en-AU" sz="1200" i="1" kern="1200" dirty="0">
                <a:solidFill>
                  <a:schemeClr val="tx1"/>
                </a:solidFill>
                <a:effectLst/>
                <a:latin typeface="+mn-lt"/>
                <a:ea typeface="+mn-ea"/>
                <a:cs typeface="+mn-cs"/>
              </a:rPr>
              <a:t>Good Lives </a:t>
            </a:r>
            <a:r>
              <a:rPr lang="en-AU" sz="1200" kern="1200" dirty="0">
                <a:solidFill>
                  <a:schemeClr val="tx1"/>
                </a:solidFill>
                <a:effectLst/>
                <a:latin typeface="+mn-lt"/>
                <a:ea typeface="+mn-ea"/>
                <a:cs typeface="+mn-cs"/>
              </a:rPr>
              <a:t>model proposes the redeeming consequences of offenders seeing themselves as non-offending citizens and believing that they have acquired something more valuable than any benefits they could gain from criminal behaviour (e.g., Ward &amp; Brown, 2004; Ward &amp; Fortune, 2013) </a:t>
            </a:r>
            <a:endParaRPr lang="en-AU" dirty="0"/>
          </a:p>
          <a:p>
            <a:pPr marL="0" indent="0">
              <a:buFont typeface="Arial" panose="020B0604020202020204" pitchFamily="34" charset="0"/>
              <a:buNone/>
            </a:pPr>
            <a:r>
              <a:rPr lang="en-AU" b="1" dirty="0"/>
              <a:t>Tertiary</a:t>
            </a:r>
            <a:r>
              <a:rPr lang="en-AU" dirty="0"/>
              <a:t> level </a:t>
            </a:r>
            <a:r>
              <a:rPr lang="en-AU" sz="1200" kern="1200" dirty="0">
                <a:solidFill>
                  <a:schemeClr val="tx1"/>
                </a:solidFill>
                <a:effectLst/>
                <a:latin typeface="+mn-lt"/>
                <a:ea typeface="+mn-ea"/>
                <a:cs typeface="+mn-cs"/>
              </a:rPr>
              <a:t>─ positive interaction with the community </a:t>
            </a:r>
          </a:p>
          <a:p>
            <a:pPr marL="0" indent="0">
              <a:buFont typeface="Arial" panose="020B0604020202020204" pitchFamily="34" charset="0"/>
              <a:buNone/>
            </a:pPr>
            <a:r>
              <a:rPr lang="en-AU" sz="1200" kern="1200" dirty="0">
                <a:solidFill>
                  <a:schemeClr val="tx1"/>
                </a:solidFill>
                <a:effectLst/>
                <a:latin typeface="+mn-lt"/>
                <a:ea typeface="+mn-ea"/>
                <a:cs typeface="+mn-cs"/>
              </a:rPr>
              <a:t>The aim of support at this level is for the ex-offender to feel a sense of belonging to community, and for the community to reciprocate (McNeill, 2006; McNeill, </a:t>
            </a:r>
            <a:r>
              <a:rPr lang="en-AU" sz="1200" kern="1200" dirty="0" err="1">
                <a:solidFill>
                  <a:schemeClr val="tx1"/>
                </a:solidFill>
                <a:effectLst/>
                <a:latin typeface="+mn-lt"/>
                <a:ea typeface="+mn-ea"/>
                <a:cs typeface="+mn-cs"/>
              </a:rPr>
              <a:t>Farrall</a:t>
            </a:r>
            <a:r>
              <a:rPr lang="en-AU" sz="1200" kern="1200" dirty="0">
                <a:solidFill>
                  <a:schemeClr val="tx1"/>
                </a:solidFill>
                <a:effectLst/>
                <a:latin typeface="+mn-lt"/>
                <a:ea typeface="+mn-ea"/>
                <a:cs typeface="+mn-cs"/>
              </a:rPr>
              <a:t>, </a:t>
            </a:r>
            <a:r>
              <a:rPr lang="en-AU" sz="1200" kern="1200" dirty="0" err="1">
                <a:solidFill>
                  <a:schemeClr val="tx1"/>
                </a:solidFill>
                <a:effectLst/>
                <a:latin typeface="+mn-lt"/>
                <a:ea typeface="+mn-ea"/>
                <a:cs typeface="+mn-cs"/>
              </a:rPr>
              <a:t>Lightowler</a:t>
            </a:r>
            <a:r>
              <a:rPr lang="en-AU" sz="1200" kern="1200" dirty="0">
                <a:solidFill>
                  <a:schemeClr val="tx1"/>
                </a:solidFill>
                <a:effectLst/>
                <a:latin typeface="+mn-lt"/>
                <a:ea typeface="+mn-ea"/>
                <a:cs typeface="+mn-cs"/>
              </a:rPr>
              <a:t>, &amp; Maruna, 2012). </a:t>
            </a:r>
          </a:p>
          <a:p>
            <a:pPr marL="0" indent="0">
              <a:buFont typeface="Arial" panose="020B0604020202020204" pitchFamily="34" charset="0"/>
              <a:buNone/>
            </a:pPr>
            <a:r>
              <a:rPr lang="en-AU" sz="1200" kern="1200" dirty="0">
                <a:solidFill>
                  <a:schemeClr val="tx1"/>
                </a:solidFill>
                <a:effectLst/>
                <a:latin typeface="+mn-lt"/>
                <a:ea typeface="+mn-ea"/>
                <a:cs typeface="+mn-cs"/>
              </a:rPr>
              <a:t>Liminality ─ Recently Diana Johns at Uni Melbourne has introduced the notion of </a:t>
            </a:r>
            <a:r>
              <a:rPr lang="en-AU" sz="1200" b="1" kern="1200" dirty="0">
                <a:solidFill>
                  <a:schemeClr val="tx1"/>
                </a:solidFill>
                <a:effectLst/>
                <a:latin typeface="+mn-lt"/>
                <a:ea typeface="+mn-ea"/>
                <a:cs typeface="+mn-cs"/>
              </a:rPr>
              <a:t>liminality</a:t>
            </a:r>
            <a:r>
              <a:rPr lang="en-AU" sz="1200" kern="1200" dirty="0">
                <a:solidFill>
                  <a:schemeClr val="tx1"/>
                </a:solidFill>
                <a:effectLst/>
                <a:latin typeface="+mn-lt"/>
                <a:ea typeface="+mn-ea"/>
                <a:cs typeface="+mn-cs"/>
              </a:rPr>
              <a:t> to the culture of prison release. Liminality (from anthropology) is the state of being between on state and another — “stuck” between prison / transition / reintegration  — tension between risk and promise of something better – you have to have something to transition to.</a:t>
            </a:r>
          </a:p>
          <a:p>
            <a:pPr marL="0" indent="0">
              <a:buFont typeface="Arial" panose="020B0604020202020204" pitchFamily="34" charset="0"/>
              <a:buNone/>
            </a:pPr>
            <a:endParaRPr lang="en-AU" dirty="0"/>
          </a:p>
          <a:p>
            <a:pPr marL="0" indent="0">
              <a:buFont typeface="Arial" panose="020B0604020202020204" pitchFamily="34" charset="0"/>
              <a:buNone/>
            </a:pPr>
            <a:r>
              <a:rPr lang="en-AU" b="1" dirty="0"/>
              <a:t>Belief in redeemability </a:t>
            </a:r>
            <a:r>
              <a:rPr lang="en-AU" sz="1200" kern="1200" dirty="0">
                <a:solidFill>
                  <a:schemeClr val="tx1"/>
                </a:solidFill>
                <a:effectLst/>
                <a:latin typeface="+mn-lt"/>
                <a:ea typeface="+mn-ea"/>
                <a:cs typeface="+mn-cs"/>
              </a:rPr>
              <a:t>refers to the extent to which an individual views criminality as fixed, with prisoners being unable to desist from crime (</a:t>
            </a:r>
            <a:r>
              <a:rPr lang="en-AU" sz="1200" kern="1200" dirty="0" err="1">
                <a:solidFill>
                  <a:schemeClr val="tx1"/>
                </a:solidFill>
                <a:effectLst/>
                <a:latin typeface="+mn-lt"/>
                <a:ea typeface="+mn-ea"/>
                <a:cs typeface="+mn-cs"/>
              </a:rPr>
              <a:t>Bushway</a:t>
            </a:r>
            <a:r>
              <a:rPr lang="en-AU" sz="1200" kern="1200" dirty="0">
                <a:solidFill>
                  <a:schemeClr val="tx1"/>
                </a:solidFill>
                <a:effectLst/>
                <a:latin typeface="+mn-lt"/>
                <a:ea typeface="+mn-ea"/>
                <a:cs typeface="+mn-cs"/>
              </a:rPr>
              <a:t> &amp; </a:t>
            </a:r>
            <a:r>
              <a:rPr lang="en-AU" sz="1200" kern="1200" dirty="0" err="1">
                <a:solidFill>
                  <a:schemeClr val="tx1"/>
                </a:solidFill>
                <a:effectLst/>
                <a:latin typeface="+mn-lt"/>
                <a:ea typeface="+mn-ea"/>
                <a:cs typeface="+mn-cs"/>
              </a:rPr>
              <a:t>Apel</a:t>
            </a:r>
            <a:r>
              <a:rPr lang="en-AU" sz="1200" kern="1200" dirty="0">
                <a:solidFill>
                  <a:schemeClr val="tx1"/>
                </a:solidFill>
                <a:effectLst/>
                <a:latin typeface="+mn-lt"/>
                <a:ea typeface="+mn-ea"/>
                <a:cs typeface="+mn-cs"/>
              </a:rPr>
              <a:t>, 2012). </a:t>
            </a:r>
          </a:p>
          <a:p>
            <a:pPr marL="0" indent="0">
              <a:buFont typeface="Arial" panose="020B0604020202020204" pitchFamily="34" charset="0"/>
              <a:buNone/>
            </a:pPr>
            <a:r>
              <a:rPr lang="en-AU" sz="1200" kern="1200" dirty="0">
                <a:solidFill>
                  <a:schemeClr val="tx1"/>
                </a:solidFill>
                <a:effectLst/>
                <a:latin typeface="+mn-lt"/>
                <a:ea typeface="+mn-ea"/>
                <a:cs typeface="+mn-cs"/>
              </a:rPr>
              <a:t>Redeemability is a positive predictor of an employer’s willingness to employ an ex-offender. </a:t>
            </a:r>
            <a:r>
              <a:rPr lang="en-AU" b="0" dirty="0"/>
              <a:t>(e.g. </a:t>
            </a:r>
            <a:r>
              <a:rPr lang="en-AU" b="0" dirty="0" err="1"/>
              <a:t>Maruna</a:t>
            </a:r>
            <a:r>
              <a:rPr lang="en-AU" b="0" dirty="0"/>
              <a:t> et al) </a:t>
            </a:r>
            <a:endParaRPr lang="en-AU" sz="1200" kern="1200" dirty="0">
              <a:solidFill>
                <a:schemeClr val="tx1"/>
              </a:solidFill>
              <a:effectLst/>
              <a:latin typeface="+mn-lt"/>
              <a:ea typeface="+mn-ea"/>
              <a:cs typeface="+mn-cs"/>
            </a:endParaRPr>
          </a:p>
          <a:p>
            <a:pPr marL="0" indent="0">
              <a:buNone/>
            </a:pPr>
            <a:endParaRPr lang="en-AU"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b="1" dirty="0"/>
              <a:t>Building social and human capital </a:t>
            </a:r>
            <a:r>
              <a:rPr lang="en-AU" dirty="0"/>
              <a:t>e.g. Farrell</a:t>
            </a: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solidFill>
                  <a:schemeClr val="tx1"/>
                </a:solidFill>
                <a:effectLst/>
                <a:latin typeface="+mn-lt"/>
                <a:ea typeface="+mn-ea"/>
                <a:cs typeface="+mn-cs"/>
              </a:rPr>
              <a:t>Stable employment is one of the most important ingredients of </a:t>
            </a:r>
            <a:r>
              <a:rPr lang="en-AU" sz="1200" i="1" kern="1200" dirty="0">
                <a:solidFill>
                  <a:schemeClr val="tx1"/>
                </a:solidFill>
                <a:effectLst/>
                <a:latin typeface="+mn-lt"/>
                <a:ea typeface="+mn-ea"/>
                <a:cs typeface="+mn-cs"/>
              </a:rPr>
              <a:t>social capital </a:t>
            </a:r>
            <a:r>
              <a:rPr lang="en-AU" sz="1200" kern="1200" dirty="0">
                <a:solidFill>
                  <a:schemeClr val="tx1"/>
                </a:solidFill>
                <a:effectLst/>
                <a:latin typeface="+mn-lt"/>
                <a:ea typeface="+mn-ea"/>
                <a:cs typeface="+mn-cs"/>
              </a:rPr>
              <a:t>for people in western societies, as well as one of the most cited correlates of desistance from crime. It’s the development of connections between people (Bourdieu, 1986), social ties (Coleman, 1988), trust (Fukuyama, 1995), and engagement in civil society (Putnam, 2000, 2002), with most definitions emphasising the </a:t>
            </a:r>
            <a:r>
              <a:rPr lang="en-AU" sz="1200" b="1" kern="1200" dirty="0">
                <a:solidFill>
                  <a:schemeClr val="tx1"/>
                </a:solidFill>
                <a:effectLst/>
                <a:latin typeface="+mn-lt"/>
                <a:ea typeface="+mn-ea"/>
                <a:cs typeface="+mn-cs"/>
              </a:rPr>
              <a:t>reciprocal nature of social networks and the value of these as a social resource</a:t>
            </a:r>
            <a:r>
              <a:rPr lang="en-AU" sz="1200" kern="1200" dirty="0">
                <a:solidFill>
                  <a:schemeClr val="tx1"/>
                </a:solidFill>
                <a:effectLst/>
                <a:latin typeface="+mn-lt"/>
                <a:ea typeface="+mn-ea"/>
                <a:cs typeface="+mn-cs"/>
              </a:rPr>
              <a:t>. The </a:t>
            </a:r>
            <a:r>
              <a:rPr lang="en-AU" sz="1200" b="1" kern="1200" dirty="0">
                <a:solidFill>
                  <a:schemeClr val="tx1"/>
                </a:solidFill>
                <a:effectLst/>
                <a:latin typeface="+mn-lt"/>
                <a:ea typeface="+mn-ea"/>
                <a:cs typeface="+mn-cs"/>
              </a:rPr>
              <a:t>social capital of offenders is diminished by </a:t>
            </a:r>
            <a:r>
              <a:rPr lang="en-AU" sz="1200" kern="1200" dirty="0">
                <a:solidFill>
                  <a:schemeClr val="tx1"/>
                </a:solidFill>
                <a:effectLst/>
                <a:latin typeface="+mn-lt"/>
                <a:ea typeface="+mn-ea"/>
                <a:cs typeface="+mn-cs"/>
              </a:rPr>
              <a:t>“… the instability created by incarceration, as well as by the effect of incarceration on the prisoner’s sense of trust and ability to reciprocate and identify with the outside world” relationships with family and friends can be broken and social capital depleted. </a:t>
            </a: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solidFill>
                  <a:schemeClr val="tx1"/>
                </a:solidFill>
                <a:effectLst/>
                <a:latin typeface="+mn-lt"/>
                <a:ea typeface="+mn-ea"/>
                <a:cs typeface="+mn-cs"/>
              </a:rPr>
              <a:t>The </a:t>
            </a:r>
            <a:r>
              <a:rPr lang="en-AU" sz="1200" b="1" i="0" kern="1200" dirty="0">
                <a:solidFill>
                  <a:schemeClr val="tx1"/>
                </a:solidFill>
                <a:effectLst/>
                <a:latin typeface="+mn-lt"/>
                <a:ea typeface="+mn-ea"/>
                <a:cs typeface="+mn-cs"/>
              </a:rPr>
              <a:t>Good Lives Model </a:t>
            </a:r>
            <a:r>
              <a:rPr lang="en-AU" sz="1200" i="0" kern="1200" dirty="0">
                <a:solidFill>
                  <a:schemeClr val="tx1"/>
                </a:solidFill>
                <a:effectLst/>
                <a:latin typeface="+mn-lt"/>
                <a:ea typeface="+mn-ea"/>
                <a:cs typeface="+mn-cs"/>
              </a:rPr>
              <a:t>is a social capital building model and</a:t>
            </a:r>
            <a:r>
              <a:rPr lang="en-AU" sz="1200" i="1" kern="1200" dirty="0">
                <a:solidFill>
                  <a:schemeClr val="tx1"/>
                </a:solidFill>
                <a:effectLst/>
                <a:latin typeface="+mn-lt"/>
                <a:ea typeface="+mn-ea"/>
                <a:cs typeface="+mn-cs"/>
              </a:rPr>
              <a:t> </a:t>
            </a:r>
            <a:r>
              <a:rPr lang="en-AU" sz="1200" kern="1200" dirty="0">
                <a:solidFill>
                  <a:schemeClr val="tx1"/>
                </a:solidFill>
                <a:effectLst/>
                <a:latin typeface="+mn-lt"/>
                <a:ea typeface="+mn-ea"/>
                <a:cs typeface="+mn-cs"/>
              </a:rPr>
              <a:t>draws attention to the role of ex-prisoner assets in successful reintegration </a:t>
            </a:r>
            <a:r>
              <a:rPr lang="en-AU" dirty="0"/>
              <a:t>(Ward, Brown).</a:t>
            </a:r>
          </a:p>
          <a:p>
            <a:pPr marL="0" indent="0">
              <a:buFont typeface="Arial" panose="020B0604020202020204" pitchFamily="34" charset="0"/>
              <a:buNone/>
            </a:pPr>
            <a:r>
              <a:rPr lang="en-AU" b="1" dirty="0"/>
              <a:t>Competency-capital</a:t>
            </a:r>
            <a:r>
              <a:rPr lang="en-AU" dirty="0"/>
              <a:t> approaches </a:t>
            </a:r>
            <a:r>
              <a:rPr lang="en-AU" sz="1200" kern="1200" dirty="0">
                <a:solidFill>
                  <a:schemeClr val="tx1"/>
                </a:solidFill>
                <a:effectLst/>
                <a:latin typeface="+mn-lt"/>
                <a:ea typeface="+mn-ea"/>
                <a:cs typeface="+mn-cs"/>
              </a:rPr>
              <a:t>examine the interaction between ex-offenders and their social context, with a major factor in desistance for males at least, being employment </a:t>
            </a:r>
            <a:r>
              <a:rPr lang="en-AU" dirty="0"/>
              <a:t>(</a:t>
            </a:r>
            <a:r>
              <a:rPr lang="en-AU" dirty="0" err="1"/>
              <a:t>Maruna</a:t>
            </a:r>
            <a:r>
              <a:rPr lang="en-AU" dirty="0"/>
              <a:t> et al, </a:t>
            </a:r>
            <a:r>
              <a:rPr lang="en-AU" sz="1200" kern="1200" dirty="0" err="1">
                <a:solidFill>
                  <a:schemeClr val="tx1"/>
                </a:solidFill>
                <a:effectLst/>
                <a:latin typeface="+mn-lt"/>
                <a:ea typeface="+mn-ea"/>
                <a:cs typeface="+mn-cs"/>
              </a:rPr>
              <a:t>Immarigeon</a:t>
            </a:r>
            <a:r>
              <a:rPr lang="en-AU" sz="1200" kern="1200" dirty="0">
                <a:solidFill>
                  <a:schemeClr val="tx1"/>
                </a:solidFill>
                <a:effectLst/>
                <a:latin typeface="+mn-lt"/>
                <a:ea typeface="+mn-ea"/>
                <a:cs typeface="+mn-cs"/>
              </a:rPr>
              <a:t>, &amp; </a:t>
            </a:r>
            <a:r>
              <a:rPr lang="en-AU" sz="1200" kern="1200" dirty="0" err="1">
                <a:solidFill>
                  <a:schemeClr val="tx1"/>
                </a:solidFill>
                <a:effectLst/>
                <a:latin typeface="+mn-lt"/>
                <a:ea typeface="+mn-ea"/>
                <a:cs typeface="+mn-cs"/>
              </a:rPr>
              <a:t>LeBel</a:t>
            </a:r>
            <a:r>
              <a:rPr lang="en-AU" sz="120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b="0" kern="1200" dirty="0">
                <a:solidFill>
                  <a:schemeClr val="tx1"/>
                </a:solidFill>
                <a:effectLst/>
                <a:latin typeface="+mn-lt"/>
                <a:ea typeface="+mn-ea"/>
                <a:cs typeface="+mn-cs"/>
              </a:rPr>
              <a:t>related concept of </a:t>
            </a:r>
            <a:r>
              <a:rPr lang="en-AU" sz="1200" b="1" i="0" kern="1200" dirty="0">
                <a:solidFill>
                  <a:schemeClr val="tx1"/>
                </a:solidFill>
                <a:effectLst/>
                <a:latin typeface="+mn-lt"/>
                <a:ea typeface="+mn-ea"/>
                <a:cs typeface="+mn-cs"/>
              </a:rPr>
              <a:t>social inclusion </a:t>
            </a:r>
            <a:r>
              <a:rPr lang="en-AU" sz="1200" kern="1200" dirty="0">
                <a:solidFill>
                  <a:schemeClr val="tx1"/>
                </a:solidFill>
                <a:effectLst/>
                <a:latin typeface="+mn-lt"/>
                <a:ea typeface="+mn-ea"/>
                <a:cs typeface="+mn-cs"/>
              </a:rPr>
              <a:t>suggests that the more a person is linked into the fabric of mainstream society via such things as having a job, the less likely they are to feel alienated from society, less likely to build social capital within offending groups, and less likely to offend.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b="1"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1" dirty="0">
                <a:latin typeface="Arial" panose="020B0604020202020204" pitchFamily="34" charset="0"/>
                <a:cs typeface="Arial" panose="020B0604020202020204" pitchFamily="34" charset="0"/>
              </a:rPr>
              <a:t>Structural and social</a:t>
            </a:r>
          </a:p>
          <a:p>
            <a:pPr marL="171450" indent="-171450" algn="l" defTabSz="914400" rtl="0" eaLnBrk="1" latinLnBrk="0" hangingPunct="1">
              <a:buFont typeface="Arial" panose="020B0604020202020204" pitchFamily="34" charset="0"/>
              <a:buChar char="•"/>
            </a:pPr>
            <a:r>
              <a:rPr lang="en-AU" sz="1200" kern="1200" dirty="0">
                <a:solidFill>
                  <a:schemeClr val="tx1"/>
                </a:solidFill>
                <a:latin typeface="+mn-lt"/>
                <a:ea typeface="+mn-ea"/>
                <a:cs typeface="+mn-cs"/>
              </a:rPr>
              <a:t>Interaction between ex-offenders and their social context</a:t>
            </a:r>
          </a:p>
          <a:p>
            <a:pPr marL="171450" indent="-171450" algn="l" defTabSz="914400" rtl="0" eaLnBrk="1" latinLnBrk="0" hangingPunct="1">
              <a:buFont typeface="Arial" panose="020B0604020202020204" pitchFamily="34" charset="0"/>
              <a:buChar char="•"/>
            </a:pPr>
            <a:r>
              <a:rPr lang="en-AU" sz="1200" kern="1200" dirty="0">
                <a:solidFill>
                  <a:schemeClr val="tx1"/>
                </a:solidFill>
                <a:latin typeface="+mn-lt"/>
                <a:ea typeface="+mn-ea"/>
                <a:cs typeface="+mn-cs"/>
              </a:rPr>
              <a:t>ecological systems models — e.g. Bronfenbrenner, Visher, Travis et al.</a:t>
            </a:r>
          </a:p>
          <a:p>
            <a:pPr marL="171450" indent="-171450" algn="l" defTabSz="914400" rtl="0" eaLnBrk="1" latinLnBrk="0" hangingPunct="1">
              <a:buFont typeface="Arial" panose="020B0604020202020204" pitchFamily="34" charset="0"/>
              <a:buChar char="•"/>
            </a:pPr>
            <a:r>
              <a:rPr lang="en-AU" sz="1200" kern="1200" dirty="0">
                <a:solidFill>
                  <a:schemeClr val="tx1"/>
                </a:solidFill>
                <a:latin typeface="+mn-lt"/>
                <a:ea typeface="+mn-ea"/>
                <a:cs typeface="+mn-cs"/>
              </a:rPr>
              <a:t>reciprocal relationship between ex-offender and community e.g. Fox</a:t>
            </a:r>
          </a:p>
          <a:p>
            <a:pPr marL="171450" indent="-171450" algn="l" defTabSz="914400" rtl="0" eaLnBrk="1" latinLnBrk="0" hangingPunct="1">
              <a:buFont typeface="Arial" panose="020B0604020202020204" pitchFamily="34" charset="0"/>
              <a:buChar char="•"/>
            </a:pPr>
            <a:r>
              <a:rPr lang="en-AU" sz="1200" kern="1200" dirty="0">
                <a:solidFill>
                  <a:schemeClr val="tx1"/>
                </a:solidFill>
                <a:latin typeface="+mn-lt"/>
                <a:ea typeface="+mn-ea"/>
                <a:cs typeface="+mn-cs"/>
              </a:rPr>
              <a:t>As Jack Charles said recently, when speaking about visiting Parkville and Loddon with Archie Roach  “Once you’ve pulled the spear out of your leg and run the gauntlet, you are accepted back into full community life — you’ve ‘done your time”, “paid your debt”</a:t>
            </a:r>
          </a:p>
          <a:p>
            <a:pPr marL="171450" indent="-171450" algn="l" defTabSz="914400" rtl="0" eaLnBrk="1" latinLnBrk="0" hangingPunct="1">
              <a:buFont typeface="Arial" panose="020B0604020202020204" pitchFamily="34" charset="0"/>
              <a:buChar char="•"/>
            </a:pPr>
            <a:r>
              <a:rPr lang="en-AU" sz="1200" b="1" kern="1200" dirty="0">
                <a:solidFill>
                  <a:schemeClr val="tx1"/>
                </a:solidFill>
                <a:latin typeface="+mn-lt"/>
                <a:ea typeface="+mn-ea"/>
                <a:cs typeface="+mn-cs"/>
              </a:rPr>
              <a:t>Reintegrative shaming and the work of John Braithwaite </a:t>
            </a:r>
            <a:r>
              <a:rPr lang="en-AU" sz="1200" kern="1200" dirty="0">
                <a:solidFill>
                  <a:schemeClr val="tx1"/>
                </a:solidFill>
                <a:latin typeface="+mn-lt"/>
                <a:ea typeface="+mn-ea"/>
                <a:cs typeface="+mn-cs"/>
              </a:rPr>
              <a:t>— “shaming”.  </a:t>
            </a:r>
            <a:r>
              <a:rPr lang="en-AU" sz="1200" b="0" i="0" kern="1200" dirty="0">
                <a:solidFill>
                  <a:schemeClr val="tx1"/>
                </a:solidFill>
                <a:effectLst/>
                <a:latin typeface="+mn-lt"/>
                <a:ea typeface="+mn-ea"/>
                <a:cs typeface="+mn-cs"/>
              </a:rPr>
              <a:t>In it, </a:t>
            </a:r>
            <a:r>
              <a:rPr lang="en-AU" sz="1200" b="1" i="0" kern="1200" dirty="0">
                <a:solidFill>
                  <a:schemeClr val="tx1"/>
                </a:solidFill>
                <a:effectLst/>
                <a:latin typeface="+mn-lt"/>
                <a:ea typeface="+mn-ea"/>
                <a:cs typeface="+mn-cs"/>
              </a:rPr>
              <a:t>Braithwaite</a:t>
            </a:r>
            <a:r>
              <a:rPr lang="en-AU" sz="1200" b="0" i="0" kern="1200" dirty="0">
                <a:solidFill>
                  <a:schemeClr val="tx1"/>
                </a:solidFill>
                <a:effectLst/>
                <a:latin typeface="+mn-lt"/>
                <a:ea typeface="+mn-ea"/>
                <a:cs typeface="+mn-cs"/>
              </a:rPr>
              <a:t> emphasizes the role of shame and </a:t>
            </a:r>
            <a:r>
              <a:rPr lang="en-AU" sz="1200" b="1" i="0" kern="1200" dirty="0">
                <a:solidFill>
                  <a:schemeClr val="tx1"/>
                </a:solidFill>
                <a:effectLst/>
                <a:latin typeface="+mn-lt"/>
                <a:ea typeface="+mn-ea"/>
                <a:cs typeface="+mn-cs"/>
              </a:rPr>
              <a:t>shaming</a:t>
            </a:r>
            <a:r>
              <a:rPr lang="en-AU" sz="1200" b="0" i="0" kern="1200" dirty="0">
                <a:solidFill>
                  <a:schemeClr val="tx1"/>
                </a:solidFill>
                <a:effectLst/>
                <a:latin typeface="+mn-lt"/>
                <a:ea typeface="+mn-ea"/>
                <a:cs typeface="+mn-cs"/>
              </a:rPr>
              <a:t> in preventing criminal behaviour, but he distinguishes between "good" forms of shame and "bad," or stigmatizing, forms of shame. ... According to </a:t>
            </a:r>
            <a:r>
              <a:rPr lang="en-AU" sz="1200" b="1" i="0" kern="1200" dirty="0">
                <a:solidFill>
                  <a:schemeClr val="tx1"/>
                </a:solidFill>
                <a:effectLst/>
                <a:latin typeface="+mn-lt"/>
                <a:ea typeface="+mn-ea"/>
                <a:cs typeface="+mn-cs"/>
              </a:rPr>
              <a:t>reintegrative shaming</a:t>
            </a:r>
            <a:r>
              <a:rPr lang="en-AU" sz="1200" b="0" i="0" kern="1200" dirty="0">
                <a:solidFill>
                  <a:schemeClr val="tx1"/>
                </a:solidFill>
                <a:effectLst/>
                <a:latin typeface="+mn-lt"/>
                <a:ea typeface="+mn-ea"/>
                <a:cs typeface="+mn-cs"/>
              </a:rPr>
              <a:t> theory, societies have lower crime rates if they communicate shame about crime effectively.</a:t>
            </a:r>
            <a:endParaRPr lang="en-AU" sz="1200" kern="1200" dirty="0">
              <a:solidFill>
                <a:schemeClr val="tx1"/>
              </a:solidFill>
              <a:latin typeface="+mn-lt"/>
              <a:ea typeface="+mn-ea"/>
              <a:cs typeface="+mn-cs"/>
            </a:endParaRPr>
          </a:p>
          <a:p>
            <a:pPr marL="171450" indent="-171450">
              <a:buFont typeface="Arial" panose="020B0604020202020204" pitchFamily="34" charset="0"/>
              <a:buChar char="•"/>
            </a:pPr>
            <a:endParaRPr lang="en-AU" dirty="0"/>
          </a:p>
          <a:p>
            <a:endParaRPr lang="en-AU" dirty="0"/>
          </a:p>
        </p:txBody>
      </p:sp>
    </p:spTree>
    <p:extLst>
      <p:ext uri="{BB962C8B-B14F-4D97-AF65-F5344CB8AC3E}">
        <p14:creationId xmlns:p14="http://schemas.microsoft.com/office/powerpoint/2010/main" val="40253951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The findings pointed to the need for integrated models of support. </a:t>
            </a:r>
          </a:p>
          <a:p>
            <a:r>
              <a:rPr lang="en-AU" dirty="0"/>
              <a:t>Findings from </a:t>
            </a:r>
            <a:r>
              <a:rPr lang="en-AU" b="1" dirty="0"/>
              <a:t>all</a:t>
            </a:r>
            <a:r>
              <a:rPr lang="en-AU" dirty="0"/>
              <a:t> the studies</a:t>
            </a:r>
          </a:p>
        </p:txBody>
      </p:sp>
    </p:spTree>
    <p:extLst>
      <p:ext uri="{BB962C8B-B14F-4D97-AF65-F5344CB8AC3E}">
        <p14:creationId xmlns:p14="http://schemas.microsoft.com/office/powerpoint/2010/main" val="28946676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The findings pointed to the need for integrated models of support. The model of funding support is an integrated, throughcare model of support for ex-prisoners</a:t>
            </a:r>
          </a:p>
          <a:p>
            <a:endParaRPr lang="en-AU" dirty="0"/>
          </a:p>
          <a:p>
            <a:r>
              <a:rPr lang="en-AU" dirty="0"/>
              <a:t>We identified 6 very broad principles, which should govern policy and practice.</a:t>
            </a:r>
          </a:p>
        </p:txBody>
      </p:sp>
    </p:spTree>
    <p:extLst>
      <p:ext uri="{BB962C8B-B14F-4D97-AF65-F5344CB8AC3E}">
        <p14:creationId xmlns:p14="http://schemas.microsoft.com/office/powerpoint/2010/main" val="40439906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AU" sz="1200" dirty="0">
                <a:latin typeface="Arial" panose="020B0604020202020204" pitchFamily="34" charset="0"/>
                <a:cs typeface="Arial" panose="020B0604020202020204" pitchFamily="34" charset="0"/>
              </a:rPr>
              <a:t>Based on our findings and informed by theory we propose an integrated model of employment support for ex-prisoners.</a:t>
            </a:r>
          </a:p>
        </p:txBody>
      </p:sp>
    </p:spTree>
    <p:extLst>
      <p:ext uri="{BB962C8B-B14F-4D97-AF65-F5344CB8AC3E}">
        <p14:creationId xmlns:p14="http://schemas.microsoft.com/office/powerpoint/2010/main" val="226308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Throughcare is coordinated and continuous, it reduces duplication in services and identifies gaps in services. It employs a case management approach to provide individualised, timely and flexible support to ex-prisoners. Throughcare recognises the stages of transition from prison entry to pre-release planning to transitional and then ongoing support. All Australian jurisdictions recognise the importance of throughcare in policy but few have provided this in practice (the ACT program is a clear exception). Throughcare requires resources and support from mainstream services and organisations to succeed.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171450" lvl="0" indent="-171450">
              <a:buFont typeface="Arial" panose="020B0604020202020204" pitchFamily="34" charset="0"/>
              <a:buChar char="•"/>
            </a:pPr>
            <a:r>
              <a:rPr lang="en-AU" dirty="0"/>
              <a:t>Comprehensive assessment of needs at intake</a:t>
            </a:r>
          </a:p>
          <a:p>
            <a:pPr marL="171450" lvl="0" indent="-171450">
              <a:buFont typeface="Arial" panose="020B0604020202020204" pitchFamily="34" charset="0"/>
              <a:buChar char="•"/>
            </a:pPr>
            <a:r>
              <a:rPr lang="en-AU" dirty="0"/>
              <a:t>Pre-release planning to begin as soon as a person enters prison.</a:t>
            </a:r>
          </a:p>
          <a:p>
            <a:pPr marL="171450" lvl="0" indent="-171450">
              <a:buFont typeface="Arial" panose="020B0604020202020204" pitchFamily="34" charset="0"/>
              <a:buChar char="•"/>
            </a:pPr>
            <a:r>
              <a:rPr lang="en-AU" dirty="0"/>
              <a:t>Integration of prison and community services with structured communication, follow through of pre-release plans</a:t>
            </a:r>
          </a:p>
          <a:p>
            <a:pPr marL="171450" lvl="0" indent="-171450">
              <a:buFont typeface="Arial" panose="020B0604020202020204" pitchFamily="34" charset="0"/>
              <a:buChar char="•"/>
            </a:pPr>
            <a:r>
              <a:rPr lang="en-AU" dirty="0"/>
              <a:t>A ‘one stop shop’ approach (employment services hub) to employment support both pre and post release, e.g.: job search, interview skills, transport, work clothes/tools. </a:t>
            </a:r>
          </a:p>
          <a:p>
            <a:pPr marL="171450" lvl="0" indent="-171450">
              <a:buFont typeface="Arial" panose="020B0604020202020204" pitchFamily="34" charset="0"/>
              <a:buChar char="•"/>
            </a:pPr>
            <a:r>
              <a:rPr lang="en-AU" dirty="0"/>
              <a:t>Opportunities in-prison and post-release to undertake further education and training relevant to individual needs and labour market.</a:t>
            </a:r>
          </a:p>
          <a:p>
            <a:pPr marL="171450" lvl="0" indent="-171450">
              <a:buFont typeface="Arial" panose="020B0604020202020204" pitchFamily="34" charset="0"/>
              <a:buChar char="•"/>
            </a:pPr>
            <a:r>
              <a:rPr lang="en-AU" dirty="0"/>
              <a:t>Additional support in housing, finance, health when required.</a:t>
            </a:r>
          </a:p>
          <a:p>
            <a:pPr marL="171450" lvl="0" indent="-171450">
              <a:buFont typeface="Arial" panose="020B0604020202020204" pitchFamily="34" charset="0"/>
              <a:buChar char="•"/>
            </a:pPr>
            <a:r>
              <a:rPr lang="en-AU" dirty="0"/>
              <a:t>Continuity in staff and case workers.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AU" dirty="0"/>
          </a:p>
        </p:txBody>
      </p:sp>
    </p:spTree>
    <p:extLst>
      <p:ext uri="{BB962C8B-B14F-4D97-AF65-F5344CB8AC3E}">
        <p14:creationId xmlns:p14="http://schemas.microsoft.com/office/powerpoint/2010/main" val="6565341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Approaches to program design and delivery need to be responsive to identified needs of prisoners, ex-prisoners and the community.</a:t>
            </a:r>
          </a:p>
          <a:p>
            <a:pPr marL="0" indent="0">
              <a:buNone/>
            </a:pPr>
            <a:r>
              <a:rPr lang="en-AU" b="1" i="1" dirty="0"/>
              <a:t>Strategies</a:t>
            </a:r>
          </a:p>
          <a:p>
            <a:pPr marL="171450" lvl="0" indent="-171450">
              <a:buFont typeface="Arial" panose="020B0604020202020204" pitchFamily="34" charset="0"/>
              <a:buChar char="•"/>
            </a:pPr>
            <a:r>
              <a:rPr lang="en-AU" dirty="0"/>
              <a:t>Customise VET for specific groups, such as high risk men, women, Indigenous prisoners and those with mental and / or cognitive disability. </a:t>
            </a:r>
          </a:p>
          <a:p>
            <a:pPr marL="171450" lvl="0" indent="-171450">
              <a:buFont typeface="Arial" panose="020B0604020202020204" pitchFamily="34" charset="0"/>
              <a:buChar char="•"/>
            </a:pPr>
            <a:r>
              <a:rPr lang="en-AU" dirty="0"/>
              <a:t>Increase availability of VET programs to prisoners, including those on short sentences or remand.</a:t>
            </a:r>
          </a:p>
          <a:p>
            <a:pPr marL="171450" lvl="0" indent="-171450">
              <a:buFont typeface="Arial" panose="020B0604020202020204" pitchFamily="34" charset="0"/>
              <a:buChar char="•"/>
            </a:pPr>
            <a:r>
              <a:rPr lang="en-AU" dirty="0"/>
              <a:t>Liaise with education providers, employers and industries to ensure currency and relevance of education and training programs.</a:t>
            </a:r>
          </a:p>
          <a:p>
            <a:pPr marL="171450" lvl="0" indent="-171450">
              <a:buFont typeface="Arial" panose="020B0604020202020204" pitchFamily="34" charset="0"/>
              <a:buChar char="•"/>
            </a:pPr>
            <a:r>
              <a:rPr lang="en-AU" dirty="0"/>
              <a:t>Provide documented credentials to prisoners who successfully complete education and vocational training modules and/or courses.</a:t>
            </a:r>
          </a:p>
          <a:p>
            <a:pPr marL="171450" lvl="0" indent="-171450">
              <a:buFont typeface="Arial" panose="020B0604020202020204" pitchFamily="34" charset="0"/>
              <a:buChar char="•"/>
            </a:pPr>
            <a:r>
              <a:rPr lang="en-AU" dirty="0"/>
              <a:t>Provide psychosocial programs, which can complement education and vocational training courses. Examples include: ‘soft-skills’ training including resilience, anger management, conflict resolution, and emotional intelligence training. </a:t>
            </a:r>
          </a:p>
          <a:p>
            <a:pPr marL="171450" lvl="0" indent="-171450">
              <a:buFont typeface="Arial" panose="020B0604020202020204" pitchFamily="34" charset="0"/>
              <a:buChar char="•"/>
            </a:pPr>
            <a:r>
              <a:rPr lang="en-AU" dirty="0"/>
              <a:t>Provide practical life skills such as digital (computing), financial management and contract literacies.</a:t>
            </a:r>
          </a:p>
          <a:p>
            <a:pPr marL="171450" lvl="0" indent="-171450">
              <a:buFont typeface="Arial" panose="020B0604020202020204" pitchFamily="34" charset="0"/>
              <a:buChar char="•"/>
            </a:pPr>
            <a:r>
              <a:rPr lang="en-AU" dirty="0"/>
              <a:t>Ensure that programs are culturally sensitive, available to many and include practical, work related skills.</a:t>
            </a:r>
          </a:p>
          <a:p>
            <a:pPr marL="171450" lvl="0" indent="-171450">
              <a:buFont typeface="Arial" panose="020B0604020202020204" pitchFamily="34" charset="0"/>
              <a:buChar char="•"/>
            </a:pPr>
            <a:r>
              <a:rPr lang="en-US" dirty="0"/>
              <a:t>Improve the match between prisoner and employer needs.</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AU" dirty="0"/>
          </a:p>
        </p:txBody>
      </p:sp>
    </p:spTree>
    <p:extLst>
      <p:ext uri="{BB962C8B-B14F-4D97-AF65-F5344CB8AC3E}">
        <p14:creationId xmlns:p14="http://schemas.microsoft.com/office/powerpoint/2010/main" val="36646601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a:p>
            <a:pPr marL="171450" lvl="0" indent="-171450">
              <a:buFont typeface="Arial" panose="020B0604020202020204" pitchFamily="34" charset="0"/>
              <a:buChar char="•"/>
            </a:pPr>
            <a:r>
              <a:rPr lang="en-AU" sz="1200" dirty="0">
                <a:latin typeface="Arial" panose="020B0604020202020204" pitchFamily="34" charset="0"/>
                <a:cs typeface="Arial" panose="020B0604020202020204" pitchFamily="34" charset="0"/>
              </a:rPr>
              <a:t>Identify community stakeholders.</a:t>
            </a:r>
          </a:p>
          <a:p>
            <a:pPr marL="171450" lvl="0" indent="-171450">
              <a:buFont typeface="Arial" panose="020B0604020202020204" pitchFamily="34" charset="0"/>
              <a:buChar char="•"/>
            </a:pPr>
            <a:r>
              <a:rPr lang="en-AU" sz="1200" dirty="0">
                <a:latin typeface="Arial" panose="020B0604020202020204" pitchFamily="34" charset="0"/>
                <a:cs typeface="Arial" panose="020B0604020202020204" pitchFamily="34" charset="0"/>
              </a:rPr>
              <a:t>Present the findings from the PEOP study to relevant government, employer and community groups.</a:t>
            </a:r>
          </a:p>
          <a:p>
            <a:pPr marL="171450" lvl="0" indent="-171450">
              <a:buFont typeface="Arial" panose="020B0604020202020204" pitchFamily="34" charset="0"/>
              <a:buChar char="•"/>
            </a:pPr>
            <a:r>
              <a:rPr lang="en-AU" sz="1200" dirty="0">
                <a:latin typeface="Arial" panose="020B0604020202020204" pitchFamily="34" charset="0"/>
                <a:cs typeface="Arial" panose="020B0604020202020204" pitchFamily="34" charset="0"/>
              </a:rPr>
              <a:t>Implement mentor programs, using community members as mentors.</a:t>
            </a:r>
          </a:p>
          <a:p>
            <a:pPr marL="171450" lvl="0" indent="-171450">
              <a:buFont typeface="Arial" panose="020B0604020202020204" pitchFamily="34" charset="0"/>
              <a:buChar char="•"/>
            </a:pPr>
            <a:r>
              <a:rPr lang="en-AU" sz="1200" dirty="0">
                <a:latin typeface="Arial" panose="020B0604020202020204" pitchFamily="34" charset="0"/>
                <a:cs typeface="Arial" panose="020B0604020202020204" pitchFamily="34" charset="0"/>
              </a:rPr>
              <a:t>Identify employers who have had positive experiences in employing ex-prisoners and encourage them to advocate for employment of ex-prisoners via media and community events. </a:t>
            </a:r>
          </a:p>
          <a:p>
            <a:pPr marL="171450" lvl="0" indent="-171450">
              <a:buFont typeface="Arial" panose="020B0604020202020204" pitchFamily="34" charset="0"/>
              <a:buChar char="•"/>
            </a:pPr>
            <a:r>
              <a:rPr lang="en-AU" sz="1200" dirty="0">
                <a:latin typeface="Arial" panose="020B0604020202020204" pitchFamily="34" charset="0"/>
                <a:cs typeface="Arial" panose="020B0604020202020204" pitchFamily="34" charset="0"/>
              </a:rPr>
              <a:t>Promote the value of “giving a person another chance” to help change community attitudes.</a:t>
            </a:r>
          </a:p>
          <a:p>
            <a:pPr marL="171450" lvl="0" indent="-171450">
              <a:buFont typeface="Arial" panose="020B0604020202020204" pitchFamily="34" charset="0"/>
              <a:buChar char="•"/>
            </a:pPr>
            <a:r>
              <a:rPr lang="en-AU" sz="1200" dirty="0">
                <a:latin typeface="Arial" panose="020B0604020202020204" pitchFamily="34" charset="0"/>
                <a:cs typeface="Arial" panose="020B0604020202020204" pitchFamily="34" charset="0"/>
              </a:rPr>
              <a:t>Encourage partnerships between prisons and employers to facilitate transitional and eventual full employment.</a:t>
            </a:r>
          </a:p>
          <a:p>
            <a:pPr marL="171450" indent="-171450">
              <a:buFont typeface="Arial" panose="020B0604020202020204" pitchFamily="34" charset="0"/>
              <a:buChar char="•"/>
            </a:pPr>
            <a:r>
              <a:rPr lang="en-AU" dirty="0"/>
              <a:t>Communities have an important role to play in the social reintegration of ex-prisoners. Employer partnerships increase job opportunities for ex-prisoners</a:t>
            </a:r>
          </a:p>
          <a:p>
            <a:pPr marL="171450" indent="-171450">
              <a:buFont typeface="Arial" panose="020B0604020202020204" pitchFamily="34" charset="0"/>
              <a:buChar char="•"/>
            </a:pPr>
            <a:endParaRPr lang="en-AU" dirty="0"/>
          </a:p>
          <a:p>
            <a:pPr marL="171450" indent="-171450">
              <a:buFont typeface="Arial" panose="020B0604020202020204" pitchFamily="34" charset="0"/>
              <a:buChar char="•"/>
            </a:pPr>
            <a:r>
              <a:rPr lang="en-AU" dirty="0"/>
              <a:t>More information about Human Rights and Equal Opportunity Act (HREOC) legislation</a:t>
            </a:r>
          </a:p>
          <a:p>
            <a:pPr marL="171450" indent="-171450">
              <a:buFont typeface="Arial" panose="020B0604020202020204" pitchFamily="34" charset="0"/>
              <a:buChar char="•"/>
            </a:pPr>
            <a:endParaRPr lang="en-AU" dirty="0"/>
          </a:p>
          <a:p>
            <a:pPr marL="171450" indent="-171450">
              <a:buFont typeface="Arial" panose="020B0604020202020204" pitchFamily="34" charset="0"/>
              <a:buChar char="•"/>
            </a:pPr>
            <a:r>
              <a:rPr lang="en-AU" dirty="0"/>
              <a:t>Example Circles of Support (COS) in Canada</a:t>
            </a:r>
          </a:p>
          <a:p>
            <a:pPr marL="171450" indent="-171450">
              <a:buFont typeface="Arial" panose="020B0604020202020204" pitchFamily="34" charset="0"/>
              <a:buChar char="•"/>
            </a:pPr>
            <a:r>
              <a:rPr lang="en-AU" dirty="0"/>
              <a:t>Singapore “Yellow Ribbon Project”  a national ‘second chance’ campaign</a:t>
            </a:r>
          </a:p>
          <a:p>
            <a:pPr marL="171450" indent="-171450">
              <a:buFont typeface="Arial" panose="020B0604020202020204" pitchFamily="34" charset="0"/>
              <a:buChar char="•"/>
            </a:pPr>
            <a:r>
              <a:rPr lang="en-AU" dirty="0"/>
              <a:t>‘</a:t>
            </a:r>
            <a:r>
              <a:rPr lang="en-AU" b="1" dirty="0"/>
              <a:t>Ban the Box’ strategy </a:t>
            </a:r>
            <a:r>
              <a:rPr lang="en-AU" dirty="0"/>
              <a:t>(some US states and UK)/ </a:t>
            </a:r>
            <a:r>
              <a:rPr lang="en-AU" sz="1200" kern="1200" dirty="0">
                <a:solidFill>
                  <a:schemeClr val="tx1"/>
                </a:solidFill>
                <a:effectLst/>
                <a:latin typeface="+mn-lt"/>
                <a:ea typeface="+mn-ea"/>
                <a:cs typeface="+mn-cs"/>
              </a:rPr>
              <a:t>The “ban the box” policies remove the requirement to declare a criminal conviction at the application stage and allow the applicant to address the requirements of the job first (NELP, 2016). Applicants then have the opportunity to discuss their conviction </a:t>
            </a:r>
            <a:r>
              <a:rPr lang="en-AU" sz="1200" b="1" kern="1200" dirty="0">
                <a:solidFill>
                  <a:schemeClr val="tx1"/>
                </a:solidFill>
                <a:effectLst/>
                <a:latin typeface="+mn-lt"/>
                <a:ea typeface="+mn-ea"/>
                <a:cs typeface="+mn-cs"/>
              </a:rPr>
              <a:t>at a later stage </a:t>
            </a:r>
            <a:r>
              <a:rPr lang="en-AU" sz="1200" kern="1200" dirty="0">
                <a:solidFill>
                  <a:schemeClr val="tx1"/>
                </a:solidFill>
                <a:effectLst/>
                <a:latin typeface="+mn-lt"/>
                <a:ea typeface="+mn-ea"/>
                <a:cs typeface="+mn-cs"/>
              </a:rPr>
              <a:t>in the employment process, where relevance to the job and presentation of their “redeemability” (Reich, 2017) is pertinent</a:t>
            </a:r>
            <a:endParaRPr lang="en-AU" dirty="0"/>
          </a:p>
        </p:txBody>
      </p:sp>
    </p:spTree>
    <p:extLst>
      <p:ext uri="{BB962C8B-B14F-4D97-AF65-F5344CB8AC3E}">
        <p14:creationId xmlns:p14="http://schemas.microsoft.com/office/powerpoint/2010/main" val="22068409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dirty="0">
                <a:solidFill>
                  <a:schemeClr val="tx1"/>
                </a:solidFill>
                <a:effectLst/>
                <a:latin typeface="+mn-lt"/>
                <a:ea typeface="+mn-ea"/>
                <a:cs typeface="+mn-cs"/>
              </a:rPr>
              <a:t>Principle 4: Culturally competent and gender-informed practice</a:t>
            </a:r>
          </a:p>
          <a:p>
            <a:r>
              <a:rPr lang="en-AU" sz="1200" kern="1200" dirty="0">
                <a:solidFill>
                  <a:schemeClr val="tx1"/>
                </a:solidFill>
                <a:effectLst/>
                <a:latin typeface="+mn-lt"/>
                <a:ea typeface="+mn-ea"/>
                <a:cs typeface="+mn-cs"/>
              </a:rPr>
              <a:t>There are distinct differences in the needs of women, men, Indigenous Australians and those of other ethnicities while in prison and after release. There are cumulative needs of groups among these prisoners and ex-prisoners such as those with cognitive disability, those with a mental illness and those who have no outside social support. A failure to recognise these and modify content, language and communication style will mean that programs may be resisted and outcomes limited.</a:t>
            </a:r>
          </a:p>
          <a:p>
            <a:endParaRPr lang="en-AU" sz="1200" b="1" i="1" kern="1200" dirty="0">
              <a:solidFill>
                <a:schemeClr val="tx1"/>
              </a:solidFill>
              <a:effectLst/>
              <a:latin typeface="+mn-lt"/>
              <a:ea typeface="+mn-ea"/>
              <a:cs typeface="+mn-cs"/>
            </a:endParaRPr>
          </a:p>
          <a:p>
            <a:r>
              <a:rPr lang="en-AU" sz="1200" b="1" i="1" kern="1200" dirty="0">
                <a:solidFill>
                  <a:schemeClr val="tx1"/>
                </a:solidFill>
                <a:effectLst/>
                <a:latin typeface="+mn-lt"/>
                <a:ea typeface="+mn-ea"/>
                <a:cs typeface="+mn-cs"/>
              </a:rPr>
              <a:t>Strategies</a:t>
            </a:r>
          </a:p>
          <a:p>
            <a:pPr lvl="0"/>
            <a:r>
              <a:rPr lang="en-AU" sz="1200" kern="1200" dirty="0">
                <a:solidFill>
                  <a:schemeClr val="tx1"/>
                </a:solidFill>
                <a:effectLst/>
                <a:latin typeface="+mn-lt"/>
                <a:ea typeface="+mn-ea"/>
                <a:cs typeface="+mn-cs"/>
              </a:rPr>
              <a:t>Employ staff involved in assessment, planning and program delivery who are culturally competent and provide them with career structure and professional development opportunities. </a:t>
            </a:r>
          </a:p>
          <a:p>
            <a:pPr lvl="0"/>
            <a:r>
              <a:rPr lang="en-AU" sz="1200" kern="1200" dirty="0">
                <a:solidFill>
                  <a:schemeClr val="tx1"/>
                </a:solidFill>
                <a:effectLst/>
                <a:latin typeface="+mn-lt"/>
                <a:ea typeface="+mn-ea"/>
                <a:cs typeface="+mn-cs"/>
              </a:rPr>
              <a:t>Assess staff for cultural competence and provide cultural competence education for staff working in prison education and post release support.</a:t>
            </a:r>
          </a:p>
          <a:p>
            <a:pPr lvl="0"/>
            <a:r>
              <a:rPr lang="en-AU" sz="1200" kern="1200" dirty="0">
                <a:solidFill>
                  <a:schemeClr val="tx1"/>
                </a:solidFill>
                <a:effectLst/>
                <a:latin typeface="+mn-lt"/>
                <a:ea typeface="+mn-ea"/>
                <a:cs typeface="+mn-cs"/>
              </a:rPr>
              <a:t>Ensure there is gender awareness and gender sensitive training for these staff.</a:t>
            </a:r>
          </a:p>
          <a:p>
            <a:pPr lvl="0"/>
            <a:r>
              <a:rPr lang="en-AU" sz="1200" kern="1200" dirty="0">
                <a:solidFill>
                  <a:schemeClr val="tx1"/>
                </a:solidFill>
                <a:effectLst/>
                <a:latin typeface="+mn-lt"/>
                <a:ea typeface="+mn-ea"/>
                <a:cs typeface="+mn-cs"/>
              </a:rPr>
              <a:t>Provide information for ex-prisoners’ families, employers and social support workers. </a:t>
            </a:r>
          </a:p>
          <a:p>
            <a:endParaRPr lang="en-AU" dirty="0"/>
          </a:p>
        </p:txBody>
      </p:sp>
    </p:spTree>
    <p:extLst>
      <p:ext uri="{BB962C8B-B14F-4D97-AF65-F5344CB8AC3E}">
        <p14:creationId xmlns:p14="http://schemas.microsoft.com/office/powerpoint/2010/main" val="32525717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kern="1200" dirty="0">
                <a:solidFill>
                  <a:schemeClr val="tx1"/>
                </a:solidFill>
                <a:effectLst/>
                <a:latin typeface="+mn-lt"/>
                <a:ea typeface="+mn-ea"/>
                <a:cs typeface="+mn-cs"/>
              </a:rPr>
              <a:t>A flexible employment services system would recognise the multiple disadvantages of job seekers with a criminal history. It would promote specialist knowledge of disadvantaged job seekers and reward workers with a wide range of case management skills.</a:t>
            </a:r>
          </a:p>
          <a:p>
            <a:r>
              <a:rPr lang="en-AU" sz="1200" b="1" i="1" kern="1200" dirty="0">
                <a:solidFill>
                  <a:schemeClr val="tx1"/>
                </a:solidFill>
                <a:effectLst/>
                <a:latin typeface="+mn-lt"/>
                <a:ea typeface="+mn-ea"/>
                <a:cs typeface="+mn-cs"/>
              </a:rPr>
              <a:t>Strategies</a:t>
            </a:r>
          </a:p>
          <a:p>
            <a:pPr lvl="0"/>
            <a:r>
              <a:rPr lang="en-AU" sz="1200" kern="1200" dirty="0">
                <a:solidFill>
                  <a:schemeClr val="tx1"/>
                </a:solidFill>
                <a:effectLst/>
                <a:latin typeface="+mn-lt"/>
                <a:ea typeface="+mn-ea"/>
                <a:cs typeface="+mn-cs"/>
              </a:rPr>
              <a:t>Conduct a comprehensive review of the current </a:t>
            </a:r>
            <a:r>
              <a:rPr lang="en-AU" sz="1200" i="1" kern="1200" dirty="0">
                <a:solidFill>
                  <a:schemeClr val="tx1"/>
                </a:solidFill>
                <a:effectLst/>
                <a:latin typeface="+mn-lt"/>
                <a:ea typeface="+mn-ea"/>
                <a:cs typeface="+mn-cs"/>
              </a:rPr>
              <a:t>jobactive</a:t>
            </a:r>
            <a:r>
              <a:rPr lang="en-AU" sz="1200" kern="1200" dirty="0">
                <a:solidFill>
                  <a:schemeClr val="tx1"/>
                </a:solidFill>
                <a:effectLst/>
                <a:latin typeface="+mn-lt"/>
                <a:ea typeface="+mn-ea"/>
                <a:cs typeface="+mn-cs"/>
              </a:rPr>
              <a:t> program with a view to reform the following features:</a:t>
            </a:r>
          </a:p>
          <a:p>
            <a:pPr marL="628650" lvl="1" indent="-171450">
              <a:buFont typeface="Arial" panose="020B0604020202020204" pitchFamily="34" charset="0"/>
              <a:buChar char="•"/>
            </a:pPr>
            <a:r>
              <a:rPr lang="en-AU" sz="1200" kern="1200" dirty="0">
                <a:solidFill>
                  <a:schemeClr val="tx1"/>
                </a:solidFill>
                <a:effectLst/>
                <a:latin typeface="+mn-lt"/>
                <a:ea typeface="+mn-ea"/>
                <a:cs typeface="+mn-cs"/>
              </a:rPr>
              <a:t>Revise the existing Job Seeker Risk Index classification system to better recognise the complex needs of ex-prisoners.</a:t>
            </a:r>
          </a:p>
          <a:p>
            <a:pPr marL="628650" lvl="1" indent="-171450">
              <a:buFont typeface="Arial" panose="020B0604020202020204" pitchFamily="34" charset="0"/>
              <a:buChar char="•"/>
            </a:pPr>
            <a:r>
              <a:rPr lang="en-AU" sz="1200" kern="1200" dirty="0">
                <a:solidFill>
                  <a:schemeClr val="tx1"/>
                </a:solidFill>
                <a:effectLst/>
                <a:latin typeface="+mn-lt"/>
                <a:ea typeface="+mn-ea"/>
                <a:cs typeface="+mn-cs"/>
              </a:rPr>
              <a:t>Introduce employer incentives for employing an ex-prisoner.</a:t>
            </a:r>
          </a:p>
          <a:p>
            <a:pPr marL="628650" lvl="1" indent="-171450">
              <a:buFont typeface="Arial" panose="020B0604020202020204" pitchFamily="34" charset="0"/>
              <a:buChar char="•"/>
            </a:pPr>
            <a:r>
              <a:rPr lang="en-AU" sz="1200" kern="1200" dirty="0">
                <a:solidFill>
                  <a:schemeClr val="tx1"/>
                </a:solidFill>
                <a:effectLst/>
                <a:latin typeface="+mn-lt"/>
                <a:ea typeface="+mn-ea"/>
                <a:cs typeface="+mn-cs"/>
              </a:rPr>
              <a:t>Increase availability of pre-release employment programs in collaboration with prisons.</a:t>
            </a:r>
          </a:p>
          <a:p>
            <a:pPr marL="628650" lvl="1" indent="-171450">
              <a:buFont typeface="Arial" panose="020B0604020202020204" pitchFamily="34" charset="0"/>
              <a:buChar char="•"/>
            </a:pPr>
            <a:r>
              <a:rPr lang="en-AU" sz="1200" kern="1200" dirty="0">
                <a:solidFill>
                  <a:schemeClr val="tx1"/>
                </a:solidFill>
                <a:effectLst/>
                <a:latin typeface="+mn-lt"/>
                <a:ea typeface="+mn-ea"/>
                <a:cs typeface="+mn-cs"/>
              </a:rPr>
              <a:t>Increase service provider funding allocated for working with ex-prisoners. </a:t>
            </a:r>
          </a:p>
          <a:p>
            <a:pPr marL="628650" lvl="1" indent="-171450">
              <a:buFont typeface="Arial" panose="020B0604020202020204" pitchFamily="34" charset="0"/>
              <a:buChar char="•"/>
            </a:pPr>
            <a:r>
              <a:rPr lang="en-AU" sz="1200" kern="1200" dirty="0">
                <a:solidFill>
                  <a:schemeClr val="tx1"/>
                </a:solidFill>
                <a:effectLst/>
                <a:latin typeface="+mn-lt"/>
                <a:ea typeface="+mn-ea"/>
                <a:cs typeface="+mn-cs"/>
              </a:rPr>
              <a:t>Promote partnerships and collaboration between service providers, employers and corrections and/or justice departments.</a:t>
            </a:r>
          </a:p>
          <a:p>
            <a:pPr marL="628650" lvl="1" indent="-171450">
              <a:buFont typeface="Arial" panose="020B0604020202020204" pitchFamily="34" charset="0"/>
              <a:buChar char="•"/>
            </a:pPr>
            <a:r>
              <a:rPr lang="en-AU" sz="1200" kern="1200" dirty="0">
                <a:solidFill>
                  <a:schemeClr val="tx1"/>
                </a:solidFill>
                <a:effectLst/>
                <a:latin typeface="+mn-lt"/>
                <a:ea typeface="+mn-ea"/>
                <a:cs typeface="+mn-cs"/>
              </a:rPr>
              <a:t>Develop and implement pre-release programs that are integrated with post release options. </a:t>
            </a:r>
            <a:endParaRPr lang="en-AU" sz="1400" kern="1200" dirty="0">
              <a:solidFill>
                <a:schemeClr val="tx1"/>
              </a:solidFill>
              <a:effectLst/>
              <a:latin typeface="+mn-lt"/>
              <a:ea typeface="+mn-ea"/>
              <a:cs typeface="+mn-cs"/>
            </a:endParaRPr>
          </a:p>
          <a:p>
            <a:endParaRPr lang="en-AU" dirty="0"/>
          </a:p>
        </p:txBody>
      </p:sp>
    </p:spTree>
    <p:extLst>
      <p:ext uri="{BB962C8B-B14F-4D97-AF65-F5344CB8AC3E}">
        <p14:creationId xmlns:p14="http://schemas.microsoft.com/office/powerpoint/2010/main" val="22302964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dirty="0">
                <a:solidFill>
                  <a:schemeClr val="tx1"/>
                </a:solidFill>
                <a:effectLst/>
                <a:latin typeface="+mn-lt"/>
                <a:ea typeface="+mn-ea"/>
                <a:cs typeface="+mn-cs"/>
              </a:rPr>
              <a:t>Principle 6: Quality research and evaluation</a:t>
            </a:r>
          </a:p>
          <a:p>
            <a:r>
              <a:rPr lang="en-AU" sz="1200" kern="1200" dirty="0">
                <a:solidFill>
                  <a:schemeClr val="tx1"/>
                </a:solidFill>
                <a:effectLst/>
                <a:latin typeface="+mn-lt"/>
                <a:ea typeface="+mn-ea"/>
                <a:cs typeface="+mn-cs"/>
              </a:rPr>
              <a:t>Data on pre-prison employment histories, in-prison employment and education and vocational education programs, post-release employment outcomes and recidivism, collected in </a:t>
            </a:r>
            <a:r>
              <a:rPr lang="en-AU" sz="1200" b="1" kern="1200" dirty="0">
                <a:solidFill>
                  <a:schemeClr val="tx1"/>
                </a:solidFill>
                <a:effectLst/>
                <a:latin typeface="+mn-lt"/>
                <a:ea typeface="+mn-ea"/>
                <a:cs typeface="+mn-cs"/>
              </a:rPr>
              <a:t>consistent ways by all jurisdictions</a:t>
            </a:r>
            <a:r>
              <a:rPr lang="en-AU" sz="1200" kern="1200" dirty="0">
                <a:solidFill>
                  <a:schemeClr val="tx1"/>
                </a:solidFill>
                <a:effectLst/>
                <a:latin typeface="+mn-lt"/>
                <a:ea typeface="+mn-ea"/>
                <a:cs typeface="+mn-cs"/>
              </a:rPr>
              <a:t>, would enhance the ability to generate evidence-based research. There is a need for </a:t>
            </a:r>
            <a:r>
              <a:rPr lang="en-AU" sz="1200" b="1" kern="1200" dirty="0">
                <a:solidFill>
                  <a:schemeClr val="tx1"/>
                </a:solidFill>
                <a:effectLst/>
                <a:latin typeface="+mn-lt"/>
                <a:ea typeface="+mn-ea"/>
                <a:cs typeface="+mn-cs"/>
              </a:rPr>
              <a:t>ongoing, longitudinal collections of data </a:t>
            </a:r>
            <a:r>
              <a:rPr lang="en-AU" sz="1200" kern="1200" dirty="0">
                <a:solidFill>
                  <a:schemeClr val="tx1"/>
                </a:solidFill>
                <a:effectLst/>
                <a:latin typeface="+mn-lt"/>
                <a:ea typeface="+mn-ea"/>
                <a:cs typeface="+mn-cs"/>
              </a:rPr>
              <a:t>about all aspects of in-prison and community-based education and vocational training support and ex-prisoner participation in employment. The use of </a:t>
            </a:r>
            <a:r>
              <a:rPr lang="en-AU" sz="1200" b="1" kern="1200" dirty="0">
                <a:solidFill>
                  <a:schemeClr val="tx1"/>
                </a:solidFill>
                <a:effectLst/>
                <a:latin typeface="+mn-lt"/>
                <a:ea typeface="+mn-ea"/>
                <a:cs typeface="+mn-cs"/>
              </a:rPr>
              <a:t>linked datasets </a:t>
            </a:r>
            <a:r>
              <a:rPr lang="en-AU" sz="1200" kern="1200" dirty="0">
                <a:solidFill>
                  <a:schemeClr val="tx1"/>
                </a:solidFill>
                <a:effectLst/>
                <a:latin typeface="+mn-lt"/>
                <a:ea typeface="+mn-ea"/>
                <a:cs typeface="+mn-cs"/>
              </a:rPr>
              <a:t>should be facilitated.</a:t>
            </a:r>
          </a:p>
          <a:p>
            <a:r>
              <a:rPr lang="en-AU" sz="1200" kern="1200" dirty="0">
                <a:solidFill>
                  <a:schemeClr val="tx1"/>
                </a:solidFill>
                <a:effectLst/>
                <a:latin typeface="+mn-lt"/>
                <a:ea typeface="+mn-ea"/>
                <a:cs typeface="+mn-cs"/>
              </a:rPr>
              <a:t>Such research will inform whole of government policy and resourcing and </a:t>
            </a:r>
            <a:r>
              <a:rPr lang="en-AU" sz="1200" b="1" kern="1200" dirty="0">
                <a:solidFill>
                  <a:schemeClr val="tx1"/>
                </a:solidFill>
                <a:effectLst/>
                <a:latin typeface="+mn-lt"/>
                <a:ea typeface="+mn-ea"/>
                <a:cs typeface="+mn-cs"/>
              </a:rPr>
              <a:t>allow analysis </a:t>
            </a:r>
            <a:r>
              <a:rPr lang="en-AU" sz="1200" kern="1200" dirty="0">
                <a:solidFill>
                  <a:schemeClr val="tx1"/>
                </a:solidFill>
                <a:effectLst/>
                <a:latin typeface="+mn-lt"/>
                <a:ea typeface="+mn-ea"/>
                <a:cs typeface="+mn-cs"/>
              </a:rPr>
              <a:t>of the economic and social implications of correctional policies. It should go beyond measurement of recidivism or employment outcomes alone and include psycho-social and community ‘health’ outcomes.</a:t>
            </a:r>
          </a:p>
          <a:p>
            <a:endParaRPr lang="en-AU" sz="1200" kern="1200" dirty="0">
              <a:solidFill>
                <a:schemeClr val="tx1"/>
              </a:solidFill>
              <a:effectLst/>
              <a:latin typeface="+mn-lt"/>
              <a:ea typeface="+mn-ea"/>
              <a:cs typeface="+mn-cs"/>
            </a:endParaRPr>
          </a:p>
          <a:p>
            <a:r>
              <a:rPr lang="en-AU" sz="1200" b="1" i="1" kern="1200" dirty="0">
                <a:solidFill>
                  <a:schemeClr val="tx1"/>
                </a:solidFill>
                <a:effectLst/>
                <a:latin typeface="+mn-lt"/>
                <a:ea typeface="+mn-ea"/>
                <a:cs typeface="+mn-cs"/>
              </a:rPr>
              <a:t>Strategies</a:t>
            </a:r>
          </a:p>
          <a:p>
            <a:pPr marL="171450" lvl="0" indent="-171450">
              <a:buFont typeface="Arial" panose="020B0604020202020204" pitchFamily="34" charset="0"/>
              <a:buChar char="•"/>
            </a:pPr>
            <a:r>
              <a:rPr lang="en-AU" sz="1200" kern="1200" dirty="0">
                <a:solidFill>
                  <a:schemeClr val="tx1"/>
                </a:solidFill>
                <a:effectLst/>
                <a:latin typeface="+mn-lt"/>
                <a:ea typeface="+mn-ea"/>
                <a:cs typeface="+mn-cs"/>
              </a:rPr>
              <a:t>Audit prison risk assessment tools for consistency, validity and reliability.</a:t>
            </a:r>
          </a:p>
          <a:p>
            <a:pPr marL="171450" lvl="0" indent="-171450">
              <a:buFont typeface="Arial" panose="020B0604020202020204" pitchFamily="34" charset="0"/>
              <a:buChar char="•"/>
            </a:pPr>
            <a:r>
              <a:rPr lang="en-AU" sz="1200" kern="1200" dirty="0">
                <a:solidFill>
                  <a:schemeClr val="tx1"/>
                </a:solidFill>
                <a:effectLst/>
                <a:latin typeface="+mn-lt"/>
                <a:ea typeface="+mn-ea"/>
                <a:cs typeface="+mn-cs"/>
              </a:rPr>
              <a:t>Improve data collection and develop standard definitions and criteria for eligibility of prisoners to programs to assess activity. </a:t>
            </a:r>
          </a:p>
          <a:p>
            <a:pPr marL="171450" lvl="0" indent="-171450">
              <a:buFont typeface="Arial" panose="020B0604020202020204" pitchFamily="34" charset="0"/>
              <a:buChar char="•"/>
            </a:pPr>
            <a:r>
              <a:rPr lang="en-AU" sz="1200" kern="1200" dirty="0">
                <a:solidFill>
                  <a:schemeClr val="tx1"/>
                </a:solidFill>
                <a:effectLst/>
                <a:latin typeface="+mn-lt"/>
                <a:ea typeface="+mn-ea"/>
                <a:cs typeface="+mn-cs"/>
              </a:rPr>
              <a:t>Improve record keeping and introduce uniform cross-jurisdictional data collection technologies.</a:t>
            </a:r>
          </a:p>
          <a:p>
            <a:pPr marL="171450" lvl="0" indent="-171450">
              <a:buFont typeface="Arial" panose="020B0604020202020204" pitchFamily="34" charset="0"/>
              <a:buChar char="•"/>
            </a:pPr>
            <a:r>
              <a:rPr lang="en-AU" sz="1200" kern="1200" dirty="0">
                <a:solidFill>
                  <a:schemeClr val="tx1"/>
                </a:solidFill>
                <a:effectLst/>
                <a:latin typeface="+mn-lt"/>
                <a:ea typeface="+mn-ea"/>
                <a:cs typeface="+mn-cs"/>
              </a:rPr>
              <a:t>Establish consistent eligibility criteria for participation in education and vocational training programs. </a:t>
            </a:r>
          </a:p>
          <a:p>
            <a:pPr marL="171450" lvl="0" indent="-171450">
              <a:buFont typeface="Arial" panose="020B0604020202020204" pitchFamily="34" charset="0"/>
              <a:buChar char="•"/>
            </a:pPr>
            <a:r>
              <a:rPr lang="en-AU" sz="1200" kern="1200" dirty="0">
                <a:solidFill>
                  <a:schemeClr val="tx1"/>
                </a:solidFill>
                <a:effectLst/>
                <a:latin typeface="+mn-lt"/>
                <a:ea typeface="+mn-ea"/>
                <a:cs typeface="+mn-cs"/>
              </a:rPr>
              <a:t>Provide a comprehensive evaluation framework to assist organisations and corrections and/or justice departments in developing quality control frameworks. </a:t>
            </a:r>
          </a:p>
          <a:p>
            <a:pPr marL="171450" lvl="0" indent="-171450">
              <a:buFont typeface="Arial" panose="020B0604020202020204" pitchFamily="34" charset="0"/>
              <a:buChar char="•"/>
            </a:pPr>
            <a:r>
              <a:rPr lang="en-AU" sz="1200" kern="1200" dirty="0">
                <a:solidFill>
                  <a:schemeClr val="tx1"/>
                </a:solidFill>
                <a:effectLst/>
                <a:latin typeface="+mn-lt"/>
                <a:ea typeface="+mn-ea"/>
                <a:cs typeface="+mn-cs"/>
              </a:rPr>
              <a:t>Conduct cost-benefit analyses of the benefit of education, training and employment programs and supports for prisoners and ex-prisoners — and disseminate these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a:solidFill>
                  <a:schemeClr val="tx1"/>
                </a:solidFill>
                <a:effectLst/>
                <a:latin typeface="+mn-lt"/>
                <a:ea typeface="+mn-ea"/>
                <a:cs typeface="+mn-cs"/>
              </a:rPr>
              <a:t>E.g. Deloitte Cost Benefit Analysis (CBA) of </a:t>
            </a:r>
            <a:r>
              <a:rPr lang="en-AU" sz="1400" b="1" kern="1200" dirty="0" err="1">
                <a:solidFill>
                  <a:schemeClr val="tx1"/>
                </a:solidFill>
                <a:effectLst/>
                <a:latin typeface="+mn-lt"/>
                <a:ea typeface="+mn-ea"/>
                <a:cs typeface="+mn-cs"/>
              </a:rPr>
              <a:t>Fairbridge</a:t>
            </a:r>
            <a:r>
              <a:rPr lang="en-AU" sz="1400" b="1" kern="1200" dirty="0">
                <a:solidFill>
                  <a:schemeClr val="tx1"/>
                </a:solidFill>
                <a:effectLst/>
                <a:latin typeface="+mn-lt"/>
                <a:ea typeface="+mn-ea"/>
                <a:cs typeface="+mn-cs"/>
              </a:rPr>
              <a:t> </a:t>
            </a:r>
            <a:r>
              <a:rPr lang="en-AU" sz="1400" b="1" kern="1200" dirty="0" err="1">
                <a:solidFill>
                  <a:schemeClr val="tx1"/>
                </a:solidFill>
                <a:effectLst/>
                <a:latin typeface="+mn-lt"/>
                <a:ea typeface="+mn-ea"/>
                <a:cs typeface="+mn-cs"/>
              </a:rPr>
              <a:t>Bindjareb</a:t>
            </a:r>
            <a:r>
              <a:rPr lang="en-AU" sz="1400" b="1" kern="1200" dirty="0">
                <a:solidFill>
                  <a:schemeClr val="tx1"/>
                </a:solidFill>
                <a:effectLst/>
                <a:latin typeface="+mn-lt"/>
                <a:ea typeface="+mn-ea"/>
                <a:cs typeface="+mn-cs"/>
              </a:rPr>
              <a:t> Project </a:t>
            </a:r>
            <a:r>
              <a:rPr lang="en-AU" altLang="en-US" sz="1200" b="1" dirty="0">
                <a:latin typeface="+mn-lt"/>
                <a:ea typeface="Calibri" panose="020F0502020204030204" pitchFamily="34" charset="0"/>
                <a:cs typeface="Arial" panose="020B0604020202020204" pitchFamily="34" charset="0"/>
              </a:rPr>
              <a:t> </a:t>
            </a:r>
            <a:r>
              <a:rPr lang="en-AU" altLang="en-US" sz="1200" dirty="0">
                <a:latin typeface="+mn-lt"/>
                <a:ea typeface="Calibri" panose="020F0502020204030204" pitchFamily="34" charset="0"/>
                <a:cs typeface="Arial" panose="020B0604020202020204" pitchFamily="34" charset="0"/>
              </a:rPr>
              <a:t>(omitted from study) found positive results Benefit Cost Ratio of 2.49 (per $1) Benefits: provision to individuals, skills for continued employment, community participation, save to tax payer (reduction of re-incarceration)</a:t>
            </a:r>
            <a:endParaRPr lang="en-AU" altLang="en-US" sz="1200" dirty="0">
              <a:latin typeface="+mn-lt"/>
              <a:cs typeface="Arial" panose="020B0604020202020204" pitchFamily="34" charset="0"/>
            </a:endParaRPr>
          </a:p>
          <a:p>
            <a:pPr marL="171450" lvl="0" indent="-171450">
              <a:buFont typeface="Arial" panose="020B0604020202020204" pitchFamily="34" charset="0"/>
              <a:buChar char="•"/>
            </a:pPr>
            <a:endParaRPr lang="en-AU"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AU" sz="1200" kern="1200" dirty="0">
              <a:solidFill>
                <a:schemeClr val="tx1"/>
              </a:solidFill>
              <a:effectLst/>
              <a:latin typeface="+mn-lt"/>
              <a:ea typeface="+mn-ea"/>
              <a:cs typeface="+mn-cs"/>
            </a:endParaRPr>
          </a:p>
          <a:p>
            <a:endParaRPr lang="en-AU" dirty="0"/>
          </a:p>
        </p:txBody>
      </p:sp>
    </p:spTree>
    <p:extLst>
      <p:ext uri="{BB962C8B-B14F-4D97-AF65-F5344CB8AC3E}">
        <p14:creationId xmlns:p14="http://schemas.microsoft.com/office/powerpoint/2010/main" val="34230855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Many researchers participated and there was invaluable support and advice from industry partners. </a:t>
            </a:r>
          </a:p>
          <a:p>
            <a:r>
              <a:rPr lang="en-AU" dirty="0"/>
              <a:t>Appreciation for the many participants who gave their time for interviews. </a:t>
            </a:r>
          </a:p>
          <a:p>
            <a:endParaRPr lang="en-AU" dirty="0"/>
          </a:p>
        </p:txBody>
      </p:sp>
    </p:spTree>
    <p:extLst>
      <p:ext uri="{BB962C8B-B14F-4D97-AF65-F5344CB8AC3E}">
        <p14:creationId xmlns:p14="http://schemas.microsoft.com/office/powerpoint/2010/main" val="42074813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latin typeface="Arial" panose="020B0604020202020204" pitchFamily="34" charset="0"/>
                <a:cs typeface="Arial" panose="020B0604020202020204" pitchFamily="34" charset="0"/>
              </a:rPr>
              <a:t>The full reports for each of the connected studies in this ARC Linkage Project will be available at:</a:t>
            </a:r>
          </a:p>
          <a:p>
            <a:endParaRPr lang="en-AU" dirty="0"/>
          </a:p>
        </p:txBody>
      </p:sp>
    </p:spTree>
    <p:extLst>
      <p:ext uri="{BB962C8B-B14F-4D97-AF65-F5344CB8AC3E}">
        <p14:creationId xmlns:p14="http://schemas.microsoft.com/office/powerpoint/2010/main" val="39357565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Tree>
    <p:extLst>
      <p:ext uri="{BB962C8B-B14F-4D97-AF65-F5344CB8AC3E}">
        <p14:creationId xmlns:p14="http://schemas.microsoft.com/office/powerpoint/2010/main" val="25823453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Acknowledge partners</a:t>
            </a:r>
          </a:p>
          <a:p>
            <a:endParaRPr lang="en-AU" dirty="0"/>
          </a:p>
          <a:p>
            <a:endParaRPr lang="en-AU" dirty="0"/>
          </a:p>
        </p:txBody>
      </p:sp>
    </p:spTree>
    <p:extLst>
      <p:ext uri="{BB962C8B-B14F-4D97-AF65-F5344CB8AC3E}">
        <p14:creationId xmlns:p14="http://schemas.microsoft.com/office/powerpoint/2010/main" val="4674155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Stable employment key part of social capital and most cited correlate of desistance from crime</a:t>
            </a:r>
          </a:p>
        </p:txBody>
      </p:sp>
    </p:spTree>
    <p:extLst>
      <p:ext uri="{BB962C8B-B14F-4D97-AF65-F5344CB8AC3E}">
        <p14:creationId xmlns:p14="http://schemas.microsoft.com/office/powerpoint/2010/main" val="12137293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Stable employment key part of social capital and most cited correlate of desistance from crime</a:t>
            </a:r>
          </a:p>
        </p:txBody>
      </p:sp>
    </p:spTree>
    <p:extLst>
      <p:ext uri="{BB962C8B-B14F-4D97-AF65-F5344CB8AC3E}">
        <p14:creationId xmlns:p14="http://schemas.microsoft.com/office/powerpoint/2010/main" val="18324755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The questions:</a:t>
            </a:r>
          </a:p>
          <a:p>
            <a:pPr marL="228600" indent="-228600">
              <a:buFont typeface="+mj-lt"/>
              <a:buAutoNum type="arabicPeriod"/>
            </a:pPr>
            <a:r>
              <a:rPr lang="en-AU" dirty="0"/>
              <a:t>What is happening in Australia — mapping the territory exercise</a:t>
            </a:r>
          </a:p>
          <a:p>
            <a:pPr marL="228600" indent="-228600">
              <a:buFont typeface="+mj-lt"/>
              <a:buAutoNum type="arabicPeriod"/>
            </a:pPr>
            <a:r>
              <a:rPr lang="en-AU" dirty="0"/>
              <a:t>What is the impact of the range of programs on employment and reoffending?</a:t>
            </a:r>
          </a:p>
          <a:p>
            <a:pPr marL="228600" indent="-228600">
              <a:buFont typeface="+mj-lt"/>
              <a:buAutoNum type="arabicPeriod"/>
            </a:pPr>
            <a:r>
              <a:rPr lang="en-AU" dirty="0"/>
              <a:t>What is the best way forward — policy, practice.  And how does theory support this development?</a:t>
            </a:r>
          </a:p>
        </p:txBody>
      </p:sp>
    </p:spTree>
    <p:extLst>
      <p:ext uri="{BB962C8B-B14F-4D97-AF65-F5344CB8AC3E}">
        <p14:creationId xmlns:p14="http://schemas.microsoft.com/office/powerpoint/2010/main" val="35407801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defTabSz="914400" rtl="0" eaLnBrk="0" fontAlgn="base" latinLnBrk="0" hangingPunct="0">
              <a:spcBef>
                <a:spcPct val="0"/>
              </a:spcBef>
              <a:spcAft>
                <a:spcPts val="600"/>
              </a:spcAft>
              <a:buFont typeface="+mj-lt"/>
              <a:buNone/>
            </a:pPr>
            <a:r>
              <a:rPr lang="en-US" sz="1100" kern="1200" dirty="0">
                <a:solidFill>
                  <a:schemeClr val="tx1"/>
                </a:solidFill>
                <a:latin typeface="+mn-lt"/>
                <a:ea typeface="+mn-ea"/>
                <a:cs typeface="Arial" panose="020B0604020202020204" pitchFamily="34" charset="0"/>
              </a:rPr>
              <a:t>A complex design. Briefly outline what each of the studies were designed to tell us.</a:t>
            </a:r>
          </a:p>
          <a:p>
            <a:pPr marL="0" marR="0" lvl="0" indent="0" algn="l" defTabSz="914400" rtl="0" eaLnBrk="0" fontAlgn="base" latinLnBrk="0" hangingPunct="0">
              <a:lnSpc>
                <a:spcPct val="100000"/>
              </a:lnSpc>
              <a:spcBef>
                <a:spcPct val="0"/>
              </a:spcBef>
              <a:spcAft>
                <a:spcPts val="600"/>
              </a:spcAft>
              <a:buClrTx/>
              <a:buSzTx/>
              <a:buFont typeface="+mj-lt"/>
              <a:buNone/>
              <a:tabLst/>
              <a:defRPr/>
            </a:pPr>
            <a:r>
              <a:rPr lang="en-US" sz="1100" kern="1200" dirty="0">
                <a:solidFill>
                  <a:schemeClr val="tx1"/>
                </a:solidFill>
                <a:latin typeface="+mn-lt"/>
                <a:ea typeface="+mn-ea"/>
                <a:cs typeface="Arial" panose="020B0604020202020204" pitchFamily="34" charset="0"/>
              </a:rPr>
              <a:t> </a:t>
            </a:r>
          </a:p>
          <a:p>
            <a:pPr marL="0" marR="0" lvl="0" indent="0" algn="l" defTabSz="914400" rtl="0" eaLnBrk="1" fontAlgn="auto" latinLnBrk="0" hangingPunct="1">
              <a:lnSpc>
                <a:spcPct val="100000"/>
              </a:lnSpc>
              <a:spcBef>
                <a:spcPts val="0"/>
              </a:spcBef>
              <a:spcAft>
                <a:spcPts val="600"/>
              </a:spcAft>
              <a:buClrTx/>
              <a:buSzTx/>
              <a:buFontTx/>
              <a:buNone/>
              <a:tabLst/>
              <a:defRPr/>
            </a:pPr>
            <a:r>
              <a:rPr lang="en-US" sz="1100" b="1" kern="1200" dirty="0">
                <a:solidFill>
                  <a:schemeClr val="tx1"/>
                </a:solidFill>
                <a:latin typeface="+mn-lt"/>
                <a:ea typeface="+mn-ea"/>
                <a:cs typeface="Arial" panose="020B0604020202020204" pitchFamily="34" charset="0"/>
              </a:rPr>
              <a:t>S</a:t>
            </a:r>
            <a:r>
              <a:rPr lang="en-AU" sz="1100" b="1" dirty="0" err="1">
                <a:latin typeface="+mn-lt"/>
                <a:cs typeface="Arial" panose="020B0604020202020204" pitchFamily="34" charset="0"/>
              </a:rPr>
              <a:t>tudy</a:t>
            </a:r>
            <a:r>
              <a:rPr lang="en-AU" sz="1100" b="1" dirty="0">
                <a:latin typeface="+mn-lt"/>
                <a:cs typeface="Arial" panose="020B0604020202020204" pitchFamily="34" charset="0"/>
              </a:rPr>
              <a:t> 1 — The recidivism study </a:t>
            </a:r>
            <a:r>
              <a:rPr lang="en-AU" sz="1100" b="0" dirty="0">
                <a:latin typeface="+mn-lt"/>
                <a:cs typeface="Arial" panose="020B0604020202020204" pitchFamily="34" charset="0"/>
              </a:rPr>
              <a:t>used data from  4 states (</a:t>
            </a:r>
            <a:r>
              <a:rPr lang="en-AU" sz="1100" kern="1200" dirty="0">
                <a:solidFill>
                  <a:schemeClr val="tx1"/>
                </a:solidFill>
                <a:effectLst/>
                <a:latin typeface="+mn-lt"/>
                <a:ea typeface="+mn-ea"/>
                <a:cs typeface="+mn-cs"/>
              </a:rPr>
              <a:t>NSW, SA, NT and ACT)</a:t>
            </a:r>
            <a:r>
              <a:rPr lang="en-AU" sz="1100" b="1" dirty="0">
                <a:latin typeface="+mn-lt"/>
                <a:cs typeface="Arial" panose="020B0604020202020204" pitchFamily="34" charset="0"/>
              </a:rPr>
              <a:t>. </a:t>
            </a:r>
            <a:r>
              <a:rPr lang="en-US" sz="1100" dirty="0">
                <a:latin typeface="+mn-lt"/>
                <a:cs typeface="Baskerville"/>
              </a:rPr>
              <a:t>Data included successful </a:t>
            </a:r>
            <a:r>
              <a:rPr lang="en-AU" sz="1100" kern="1200" dirty="0">
                <a:solidFill>
                  <a:schemeClr val="tx1"/>
                </a:solidFill>
                <a:effectLst/>
                <a:latin typeface="+mn-lt"/>
                <a:ea typeface="+mn-ea"/>
                <a:cs typeface="+mn-cs"/>
              </a:rPr>
              <a:t>participation in VET, education, and behavioural change programs, demographic and risk assessment and returns to custody. After removing cases without a risk assessment (NT) and those having spent less than 60 days in custody (to allow for completion of a basic program), this information was used to predict returns to custody by 2015-2016. Regression analysis. Had the  </a:t>
            </a:r>
            <a:r>
              <a:rPr lang="en-AU" sz="1100" b="1" kern="1200" dirty="0">
                <a:solidFill>
                  <a:schemeClr val="tx1"/>
                </a:solidFill>
                <a:effectLst/>
                <a:latin typeface="+mn-lt"/>
                <a:ea typeface="+mn-ea"/>
                <a:cs typeface="+mn-cs"/>
              </a:rPr>
              <a:t>problems common to research using recidivism measures. E.g. </a:t>
            </a:r>
            <a:r>
              <a:rPr lang="en-US" sz="1200" kern="1200" dirty="0">
                <a:solidFill>
                  <a:schemeClr val="tx1"/>
                </a:solidFill>
                <a:effectLst/>
                <a:latin typeface="+mn-lt"/>
                <a:ea typeface="+mn-ea"/>
                <a:cs typeface="+mn-cs"/>
              </a:rPr>
              <a:t>differences in measures of recidivism, types of programs and contexts for delivery, and eligibility of prisoners to participate in programs. Take program type as but one example of the research challenge. Prisoners commonly participate in a number of programs, e.g., general education, vocational education, and those related to behaviour change. Identifying </a:t>
            </a:r>
            <a:r>
              <a:rPr lang="en-US" sz="1200" b="1" kern="1200" dirty="0">
                <a:solidFill>
                  <a:schemeClr val="tx1"/>
                </a:solidFill>
                <a:effectLst/>
                <a:latin typeface="+mn-lt"/>
                <a:ea typeface="+mn-ea"/>
                <a:cs typeface="+mn-cs"/>
              </a:rPr>
              <a:t>what works</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for whom </a:t>
            </a:r>
            <a:r>
              <a:rPr lang="en-US" sz="1200" kern="1200" dirty="0">
                <a:solidFill>
                  <a:schemeClr val="tx1"/>
                </a:solidFill>
                <a:effectLst/>
                <a:latin typeface="+mn-lt"/>
                <a:ea typeface="+mn-ea"/>
                <a:cs typeface="+mn-cs"/>
              </a:rPr>
              <a:t>and </a:t>
            </a:r>
            <a:r>
              <a:rPr lang="en-US" sz="1200" b="1" kern="1200" dirty="0">
                <a:solidFill>
                  <a:schemeClr val="tx1"/>
                </a:solidFill>
                <a:effectLst/>
                <a:latin typeface="+mn-lt"/>
                <a:ea typeface="+mn-ea"/>
                <a:cs typeface="+mn-cs"/>
              </a:rPr>
              <a:t>in what circumstances</a:t>
            </a:r>
            <a:r>
              <a:rPr lang="en-US" sz="1200" kern="1200" dirty="0">
                <a:solidFill>
                  <a:schemeClr val="tx1"/>
                </a:solidFill>
                <a:effectLst/>
                <a:latin typeface="+mn-lt"/>
                <a:ea typeface="+mn-ea"/>
                <a:cs typeface="+mn-cs"/>
              </a:rPr>
              <a:t>, is problematic. Qualitative research in this area has different challenges, also well documented (</a:t>
            </a:r>
            <a:r>
              <a:rPr lang="en-US" sz="1200" kern="1200" dirty="0" err="1">
                <a:solidFill>
                  <a:schemeClr val="tx1"/>
                </a:solidFill>
                <a:effectLst/>
                <a:latin typeface="+mn-lt"/>
                <a:ea typeface="+mn-ea"/>
                <a:cs typeface="+mn-cs"/>
              </a:rPr>
              <a:t>Petersilia</a:t>
            </a:r>
            <a:r>
              <a:rPr lang="en-US" sz="1200" kern="1200" dirty="0">
                <a:solidFill>
                  <a:schemeClr val="tx1"/>
                </a:solidFill>
                <a:effectLst/>
                <a:latin typeface="+mn-lt"/>
                <a:ea typeface="+mn-ea"/>
                <a:cs typeface="+mn-cs"/>
              </a:rPr>
              <a:t>, 2003). These include the contexts for research, the difficulty of achieving representative samples, researcher bias and the subjectivity of findings. </a:t>
            </a:r>
            <a:endParaRPr lang="en-AU"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600"/>
              </a:spcAft>
              <a:buClrTx/>
              <a:buSzTx/>
              <a:buFontTx/>
              <a:buNone/>
              <a:tabLst/>
              <a:defRPr/>
            </a:pPr>
            <a:endParaRPr lang="en-AU" sz="1100" b="1" dirty="0">
              <a:latin typeface="+mn-lt"/>
              <a:cs typeface="Arial" panose="020B0604020202020204" pitchFamily="34" charset="0"/>
            </a:endParaRPr>
          </a:p>
          <a:p>
            <a:pPr marL="0" marR="0" lvl="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pPr>
            <a:r>
              <a:rPr lang="en-AU" altLang="en-US" sz="1100" b="1" dirty="0">
                <a:latin typeface="+mn-lt"/>
                <a:ea typeface="Calibri" panose="020F0502020204030204" pitchFamily="34" charset="0"/>
                <a:cs typeface="Arial" panose="020B0604020202020204" pitchFamily="34" charset="0"/>
              </a:rPr>
              <a:t>Study 2 — Employment support services  </a:t>
            </a:r>
            <a:r>
              <a:rPr lang="en-US" sz="1100" dirty="0">
                <a:latin typeface="+mn-lt"/>
                <a:cs typeface="Baskerville"/>
              </a:rPr>
              <a:t>Mapped the territory -- what’s happening Australia wide, types of programs, what do service providers think about the system and their clients’ needs</a:t>
            </a:r>
            <a:endParaRPr lang="en-AU" altLang="en-US" sz="1100" b="1" dirty="0">
              <a:latin typeface="+mn-lt"/>
              <a:ea typeface="Calibri" panose="020F050202020403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pPr>
            <a:r>
              <a:rPr lang="en-AU" altLang="en-US" sz="1100" b="1" dirty="0">
                <a:latin typeface="+mn-lt"/>
                <a:cs typeface="Arial" panose="020B0604020202020204" pitchFamily="34" charset="0"/>
              </a:rPr>
              <a:t>Audit </a:t>
            </a:r>
            <a:r>
              <a:rPr lang="en-AU" altLang="en-US" sz="1100" dirty="0">
                <a:latin typeface="+mn-lt"/>
                <a:cs typeface="Arial" panose="020B0604020202020204" pitchFamily="34" charset="0"/>
              </a:rPr>
              <a:t>of all government employment service provisions for prisoners pre- and post-release </a:t>
            </a:r>
            <a:r>
              <a:rPr lang="en-AU" altLang="en-US" sz="1100" dirty="0">
                <a:latin typeface="+mn-lt"/>
                <a:ea typeface="Calibri" panose="020F0502020204030204" pitchFamily="34" charset="0"/>
                <a:cs typeface="Arial" panose="020B0604020202020204" pitchFamily="34" charset="0"/>
              </a:rPr>
              <a:t>in all Australian jurisdictions from 2008/09–2014/15 * note that </a:t>
            </a:r>
            <a:r>
              <a:rPr lang="en-AU" sz="1200" b="1" kern="1200" dirty="0" err="1">
                <a:solidFill>
                  <a:schemeClr val="tx1"/>
                </a:solidFill>
                <a:effectLst/>
                <a:latin typeface="+mn-lt"/>
                <a:ea typeface="+mn-ea"/>
                <a:cs typeface="+mn-cs"/>
              </a:rPr>
              <a:t>Fairbridge</a:t>
            </a:r>
            <a:r>
              <a:rPr lang="en-AU" sz="1200" b="1" kern="1200" dirty="0">
                <a:solidFill>
                  <a:schemeClr val="tx1"/>
                </a:solidFill>
                <a:effectLst/>
                <a:latin typeface="+mn-lt"/>
                <a:ea typeface="+mn-ea"/>
                <a:cs typeface="+mn-cs"/>
              </a:rPr>
              <a:t> </a:t>
            </a:r>
            <a:r>
              <a:rPr lang="en-AU" sz="1200" b="1" kern="1200" dirty="0" err="1">
                <a:solidFill>
                  <a:schemeClr val="tx1"/>
                </a:solidFill>
                <a:effectLst/>
                <a:latin typeface="+mn-lt"/>
                <a:ea typeface="+mn-ea"/>
                <a:cs typeface="+mn-cs"/>
              </a:rPr>
              <a:t>Bindjareb</a:t>
            </a:r>
            <a:r>
              <a:rPr lang="en-AU" sz="1200" b="1" kern="1200" dirty="0">
                <a:solidFill>
                  <a:schemeClr val="tx1"/>
                </a:solidFill>
                <a:effectLst/>
                <a:latin typeface="+mn-lt"/>
                <a:ea typeface="+mn-ea"/>
                <a:cs typeface="+mn-cs"/>
              </a:rPr>
              <a:t> Project </a:t>
            </a:r>
            <a:r>
              <a:rPr lang="en-AU" altLang="en-US" sz="1100" b="1" dirty="0">
                <a:latin typeface="+mn-lt"/>
                <a:ea typeface="Calibri" panose="020F0502020204030204" pitchFamily="34" charset="0"/>
                <a:cs typeface="Arial" panose="020B0604020202020204" pitchFamily="34" charset="0"/>
              </a:rPr>
              <a:t> </a:t>
            </a:r>
            <a:r>
              <a:rPr lang="en-AU" altLang="en-US" sz="1100" dirty="0">
                <a:latin typeface="+mn-lt"/>
                <a:ea typeface="Calibri" panose="020F0502020204030204" pitchFamily="34" charset="0"/>
                <a:cs typeface="Arial" panose="020B0604020202020204" pitchFamily="34" charset="0"/>
              </a:rPr>
              <a:t>was omitted (Deloitte’s Cost Benefit Analysis found positive results) mention later</a:t>
            </a:r>
            <a:endParaRPr lang="en-AU" altLang="en-US" sz="1100" dirty="0">
              <a:latin typeface="+mn-lt"/>
              <a:cs typeface="Arial" panose="020B0604020202020204" pitchFamily="34" charset="0"/>
            </a:endParaRPr>
          </a:p>
          <a:p>
            <a:pPr marL="0" marR="0" lvl="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pPr>
            <a:r>
              <a:rPr lang="en-AU" altLang="en-US" sz="1100" b="1" dirty="0">
                <a:latin typeface="+mn-lt"/>
                <a:ea typeface="Calibri" panose="020F0502020204030204" pitchFamily="34" charset="0"/>
                <a:cs typeface="Arial" panose="020B0604020202020204" pitchFamily="34" charset="0"/>
              </a:rPr>
              <a:t>National on-line survey </a:t>
            </a:r>
            <a:r>
              <a:rPr lang="en-AU" altLang="en-US" sz="1100" dirty="0">
                <a:latin typeface="+mn-lt"/>
                <a:ea typeface="Calibri" panose="020F0502020204030204" pitchFamily="34" charset="0"/>
                <a:cs typeface="Arial" panose="020B0604020202020204" pitchFamily="34" charset="0"/>
              </a:rPr>
              <a:t>of all employment agencies to identify the types</a:t>
            </a:r>
            <a:r>
              <a:rPr lang="en-AU" altLang="en-US" sz="1100" dirty="0">
                <a:solidFill>
                  <a:srgbClr val="FF0000"/>
                </a:solidFill>
                <a:latin typeface="+mn-lt"/>
                <a:ea typeface="Calibri" panose="020F0502020204030204" pitchFamily="34" charset="0"/>
                <a:cs typeface="Arial" panose="020B0604020202020204" pitchFamily="34" charset="0"/>
              </a:rPr>
              <a:t> </a:t>
            </a:r>
            <a:r>
              <a:rPr lang="en-AU" altLang="en-US" sz="1100" dirty="0">
                <a:latin typeface="+mn-lt"/>
                <a:ea typeface="Calibri" panose="020F0502020204030204" pitchFamily="34" charset="0"/>
                <a:cs typeface="Arial" panose="020B0604020202020204" pitchFamily="34" charset="0"/>
              </a:rPr>
              <a:t>of services provided to prisoners and ex-prisoners, and key barriers to gaining employment</a:t>
            </a:r>
          </a:p>
          <a:p>
            <a:pPr marL="0" marR="0" lvl="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pPr>
            <a:r>
              <a:rPr lang="en-AU" altLang="en-US" sz="1100" b="1" dirty="0">
                <a:latin typeface="+mn-lt"/>
                <a:ea typeface="Calibri" panose="020F0502020204030204" pitchFamily="34" charset="0"/>
                <a:cs typeface="Arial" panose="020B0604020202020204" pitchFamily="34" charset="0"/>
              </a:rPr>
              <a:t>Qualitative study </a:t>
            </a:r>
            <a:r>
              <a:rPr lang="en-AU" altLang="en-US" sz="1100" dirty="0">
                <a:latin typeface="+mn-lt"/>
                <a:ea typeface="Calibri" panose="020F0502020204030204" pitchFamily="34" charset="0"/>
                <a:cs typeface="Arial" panose="020B0604020202020204" pitchFamily="34" charset="0"/>
              </a:rPr>
              <a:t>— interviews with ex-prisoners who are seeking employment, and practitioners who work with ex-prisoners seeking employment</a:t>
            </a:r>
          </a:p>
          <a:p>
            <a:pPr marL="0" marR="0" lvl="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pPr>
            <a:r>
              <a:rPr lang="en-US" sz="1100" dirty="0">
                <a:latin typeface="+mn-lt"/>
                <a:cs typeface="Baskerville"/>
              </a:rPr>
              <a:t>Both the National survey and the qualitative study identified barriers to employment, challenges for employment services and recommendations for improvement.</a:t>
            </a:r>
          </a:p>
          <a:p>
            <a:pPr lvl="0" defTabSz="914400" eaLnBrk="0" fontAlgn="base" hangingPunct="0">
              <a:spcBef>
                <a:spcPct val="0"/>
              </a:spcBef>
              <a:spcAft>
                <a:spcPts val="600"/>
              </a:spcAft>
            </a:pPr>
            <a:endParaRPr lang="en-AU" sz="1100" b="1" dirty="0">
              <a:latin typeface="+mn-lt"/>
              <a:cs typeface="Arial" panose="020B0604020202020204" pitchFamily="34" charset="0"/>
            </a:endParaRPr>
          </a:p>
          <a:p>
            <a:pPr lvl="0" defTabSz="914400" eaLnBrk="0" fontAlgn="base" hangingPunct="0">
              <a:spcBef>
                <a:spcPct val="0"/>
              </a:spcBef>
              <a:spcAft>
                <a:spcPts val="600"/>
              </a:spcAft>
            </a:pPr>
            <a:r>
              <a:rPr lang="en-AU" sz="1100" b="1" dirty="0">
                <a:latin typeface="+mn-lt"/>
                <a:cs typeface="Arial" panose="020B0604020202020204" pitchFamily="34" charset="0"/>
              </a:rPr>
              <a:t>Study 3 — Case studies</a:t>
            </a:r>
          </a:p>
          <a:p>
            <a:pPr lvl="0" defTabSz="914400" eaLnBrk="0" fontAlgn="base" hangingPunct="0">
              <a:spcBef>
                <a:spcPct val="0"/>
              </a:spcBef>
              <a:spcAft>
                <a:spcPts val="600"/>
              </a:spcAft>
            </a:pPr>
            <a:r>
              <a:rPr lang="en-US" sz="1100" kern="1200" dirty="0">
                <a:solidFill>
                  <a:schemeClr val="tx1"/>
                </a:solidFill>
                <a:latin typeface="+mn-lt"/>
                <a:ea typeface="+mn-ea"/>
                <a:cs typeface="Arial" panose="020B0604020202020204" pitchFamily="34" charset="0"/>
              </a:rPr>
              <a:t>Examples of programs developed to meet special needs of vulnerable groups – Indigenous prisoners and those with cognitive disability</a:t>
            </a:r>
            <a:endParaRPr lang="en-AU" sz="1100" dirty="0">
              <a:latin typeface="+mn-lt"/>
              <a:cs typeface="Arial" panose="020B0604020202020204" pitchFamily="34" charset="0"/>
            </a:endParaRPr>
          </a:p>
          <a:p>
            <a:pPr marL="342900" marR="0" lvl="0" indent="-34290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lang="en-US" sz="1100" kern="1200" dirty="0">
                <a:solidFill>
                  <a:schemeClr val="tx1"/>
                </a:solidFill>
                <a:latin typeface="+mn-lt"/>
                <a:ea typeface="+mn-ea"/>
                <a:cs typeface="Arial" panose="020B0604020202020204" pitchFamily="34" charset="0"/>
              </a:rPr>
              <a:t>Learnings from these programs</a:t>
            </a:r>
          </a:p>
          <a:p>
            <a:pPr marL="342900" marR="0" lvl="0" indent="-34290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lang="en-US" sz="1100" kern="1200" dirty="0">
                <a:solidFill>
                  <a:schemeClr val="tx1"/>
                </a:solidFill>
                <a:latin typeface="+mn-lt"/>
                <a:ea typeface="+mn-ea"/>
                <a:cs typeface="Arial" panose="020B0604020202020204" pitchFamily="34" charset="0"/>
              </a:rPr>
              <a:t>Examples of good practice</a:t>
            </a:r>
          </a:p>
          <a:p>
            <a:pPr marL="342900" marR="0" lvl="0" indent="-34290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lang="en-US" sz="1100" kern="1200" dirty="0">
                <a:solidFill>
                  <a:schemeClr val="tx1"/>
                </a:solidFill>
                <a:latin typeface="+mn-lt"/>
                <a:ea typeface="+mn-ea"/>
                <a:cs typeface="Arial" panose="020B0604020202020204" pitchFamily="34" charset="0"/>
              </a:rPr>
              <a:t>Models for future practice</a:t>
            </a:r>
          </a:p>
          <a:p>
            <a:pPr marL="342900" lvl="0" indent="-342900" defTabSz="914400" eaLnBrk="0" fontAlgn="base" hangingPunct="0">
              <a:spcBef>
                <a:spcPct val="0"/>
              </a:spcBef>
              <a:spcAft>
                <a:spcPts val="600"/>
              </a:spcAft>
              <a:buFont typeface="+mj-lt"/>
              <a:buAutoNum type="alphaUcPeriod"/>
            </a:pPr>
            <a:r>
              <a:rPr lang="en-AU" sz="1100" b="1" dirty="0">
                <a:latin typeface="+mn-lt"/>
                <a:cs typeface="Arial" panose="020B0604020202020204" pitchFamily="34" charset="0"/>
              </a:rPr>
              <a:t>Sentenced to a Job (STAJ) (NT) </a:t>
            </a:r>
            <a:r>
              <a:rPr lang="en-AU" sz="1100" b="0" dirty="0">
                <a:latin typeface="+mn-lt"/>
                <a:cs typeface="Arial" panose="020B0604020202020204" pitchFamily="34" charset="0"/>
              </a:rPr>
              <a:t>pre-release work program, low risk prisoners</a:t>
            </a:r>
          </a:p>
          <a:p>
            <a:pPr marL="342900" indent="-342900" defTabSz="914400" eaLnBrk="0" fontAlgn="base" hangingPunct="0">
              <a:spcBef>
                <a:spcPct val="0"/>
              </a:spcBef>
              <a:spcAft>
                <a:spcPts val="600"/>
              </a:spcAft>
              <a:buFont typeface="+mj-lt"/>
              <a:buAutoNum type="alphaUcPeriod"/>
            </a:pPr>
            <a:r>
              <a:rPr lang="en-AU" sz="1100" b="1" dirty="0">
                <a:latin typeface="+mn-lt"/>
                <a:cs typeface="Arial" panose="020B0604020202020204" pitchFamily="34" charset="0"/>
              </a:rPr>
              <a:t>The Gundi prison industry program (NSW) </a:t>
            </a:r>
            <a:r>
              <a:rPr lang="en-AU" sz="1100" b="0" dirty="0">
                <a:latin typeface="+mn-lt"/>
                <a:cs typeface="Arial" panose="020B0604020202020204" pitchFamily="34" charset="0"/>
              </a:rPr>
              <a:t>prison industry program, Aboriginal low security prisoners, aim: to build transportable modular houses for Aboriginal families in rural &amp; remote locations. Recognised learning styles and work preferences of participants (lacked contractual continuity)</a:t>
            </a:r>
          </a:p>
          <a:p>
            <a:pPr marL="342900" indent="-342900" defTabSz="914400" eaLnBrk="0" fontAlgn="base" hangingPunct="0">
              <a:spcBef>
                <a:spcPct val="0"/>
              </a:spcBef>
              <a:spcAft>
                <a:spcPts val="600"/>
              </a:spcAft>
              <a:buFont typeface="+mj-lt"/>
              <a:buAutoNum type="alphaUcPeriod"/>
            </a:pPr>
            <a:r>
              <a:rPr lang="en-AU" sz="1100" b="1" dirty="0">
                <a:latin typeface="+mn-lt"/>
                <a:cs typeface="Arial" panose="020B0604020202020204" pitchFamily="34" charset="0"/>
              </a:rPr>
              <a:t>Additional Support Units (ASUs) administered by CSNSW. Model: </a:t>
            </a:r>
            <a:r>
              <a:rPr lang="en-AU" sz="1100" b="0" dirty="0">
                <a:latin typeface="+mn-lt"/>
                <a:cs typeface="Arial" panose="020B0604020202020204" pitchFamily="34" charset="0"/>
              </a:rPr>
              <a:t>person-centred, relational, strengths-based, holistic, multi-disciplinary teams </a:t>
            </a:r>
          </a:p>
          <a:p>
            <a:pPr marL="0" indent="0" defTabSz="914400" eaLnBrk="0" fontAlgn="base" hangingPunct="0">
              <a:spcBef>
                <a:spcPct val="0"/>
              </a:spcBef>
              <a:spcAft>
                <a:spcPts val="600"/>
              </a:spcAft>
              <a:buFont typeface="+mj-lt"/>
              <a:buNone/>
            </a:pPr>
            <a:endParaRPr lang="en-AU" sz="1100" b="1" dirty="0">
              <a:latin typeface="+mn-lt"/>
              <a:cs typeface="Arial" panose="020B0604020202020204" pitchFamily="34" charset="0"/>
            </a:endParaRPr>
          </a:p>
        </p:txBody>
      </p:sp>
    </p:spTree>
    <p:extLst>
      <p:ext uri="{BB962C8B-B14F-4D97-AF65-F5344CB8AC3E}">
        <p14:creationId xmlns:p14="http://schemas.microsoft.com/office/powerpoint/2010/main" val="35300485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100" b="1" dirty="0">
                <a:latin typeface="+mn-lt"/>
              </a:rPr>
              <a:t>Barriers - </a:t>
            </a:r>
            <a:r>
              <a:rPr lang="en-US" sz="1100" b="0" dirty="0">
                <a:latin typeface="+mn-lt"/>
              </a:rPr>
              <a:t>findings from the National survey of employment services and from the qualitative study where employment service practitioners and ex-prisoners talked about their experiences. </a:t>
            </a:r>
          </a:p>
          <a:p>
            <a:pPr lvl="0"/>
            <a:r>
              <a:rPr lang="en-US" sz="1100" b="0" dirty="0">
                <a:latin typeface="+mn-lt"/>
              </a:rPr>
              <a:t>These have been identified in many studies here and elsewhere. They are often described in isolation – barriers associated with the individual, the system and so 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0" dirty="0">
                <a:latin typeface="+mn-lt"/>
              </a:rPr>
              <a:t>But they are </a:t>
            </a:r>
            <a:r>
              <a:rPr lang="en-US" sz="1100" b="1" dirty="0">
                <a:latin typeface="+mn-lt"/>
              </a:rPr>
              <a:t>complex and interrelated. Practice is constrained by policy</a:t>
            </a:r>
            <a:r>
              <a:rPr lang="en-US" sz="1100" dirty="0">
                <a:latin typeface="+mn-lt"/>
              </a:rPr>
              <a:t>. </a:t>
            </a:r>
            <a:endParaRPr lang="en-US" sz="1100"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b="1" dirty="0">
              <a:latin typeface="+mn-lt"/>
            </a:endParaRPr>
          </a:p>
          <a:p>
            <a:pPr lvl="0"/>
            <a:r>
              <a:rPr lang="en-US" sz="1100" b="1" dirty="0">
                <a:latin typeface="+mn-lt"/>
              </a:rPr>
              <a:t>Individual / structural issues </a:t>
            </a:r>
            <a:r>
              <a:rPr lang="en-US" sz="1100" dirty="0">
                <a:latin typeface="+mn-lt"/>
              </a:rPr>
              <a:t>–social and educational disadvantage; lack of employability skills; lack of job opportunities; lack of stable housing; financial difficulties; lack of pro-social networks; behavioural problems; low self-esteem and confidence; parole and rehabilitation requirements; and problems making the transition from benefits to employment.</a:t>
            </a:r>
          </a:p>
          <a:p>
            <a:pPr lvl="0"/>
            <a:r>
              <a:rPr lang="en-US" sz="1100" b="1" dirty="0">
                <a:latin typeface="+mn-lt"/>
              </a:rPr>
              <a:t>These are embedded in structural disadvantage, in lack of early interventions, or inappropriate early interventions, they are  ‘upstream’ conditions.</a:t>
            </a:r>
          </a:p>
          <a:p>
            <a:pPr lvl="0"/>
            <a:endParaRPr lang="en-AU" sz="1100" dirty="0">
              <a:latin typeface="+mn-lt"/>
            </a:endParaRPr>
          </a:p>
          <a:p>
            <a:pPr lvl="0"/>
            <a:r>
              <a:rPr lang="en-US" sz="1100" b="1" dirty="0">
                <a:latin typeface="+mn-lt"/>
              </a:rPr>
              <a:t>Policy / Practice issues</a:t>
            </a:r>
            <a:endParaRPr lang="en-US" sz="1100" dirty="0">
              <a:latin typeface="+mn-lt"/>
            </a:endParaRPr>
          </a:p>
          <a:p>
            <a:pPr lvl="0"/>
            <a:r>
              <a:rPr lang="en-US" sz="1100" kern="1200" dirty="0">
                <a:solidFill>
                  <a:schemeClr val="tx1"/>
                </a:solidFill>
                <a:effectLst/>
                <a:latin typeface="+mn-lt"/>
                <a:ea typeface="+mn-ea"/>
                <a:cs typeface="+mn-cs"/>
              </a:rPr>
              <a:t>Lack of communication between prison and community services</a:t>
            </a:r>
            <a:endParaRPr lang="en-AU" sz="1100" kern="1200" dirty="0">
              <a:solidFill>
                <a:schemeClr val="tx1"/>
              </a:solidFill>
              <a:effectLst/>
              <a:latin typeface="+mn-lt"/>
              <a:ea typeface="+mn-ea"/>
              <a:cs typeface="+mn-cs"/>
            </a:endParaRPr>
          </a:p>
          <a:p>
            <a:pPr lvl="0"/>
            <a:r>
              <a:rPr lang="en-US" sz="1100" kern="1200" dirty="0">
                <a:solidFill>
                  <a:schemeClr val="tx1"/>
                </a:solidFill>
                <a:effectLst/>
                <a:latin typeface="+mn-lt"/>
                <a:ea typeface="+mn-ea"/>
                <a:cs typeface="+mn-cs"/>
              </a:rPr>
              <a:t>Pre-release exit planning not well coordinated</a:t>
            </a:r>
            <a:endParaRPr lang="en-AU" sz="1100" kern="1200" dirty="0">
              <a:solidFill>
                <a:schemeClr val="tx1"/>
              </a:solidFill>
              <a:effectLst/>
              <a:latin typeface="+mn-lt"/>
              <a:ea typeface="+mn-ea"/>
              <a:cs typeface="+mn-cs"/>
            </a:endParaRPr>
          </a:p>
          <a:p>
            <a:pPr lvl="0"/>
            <a:r>
              <a:rPr lang="en-US" sz="1100" kern="1200" dirty="0">
                <a:solidFill>
                  <a:schemeClr val="tx1"/>
                </a:solidFill>
                <a:effectLst/>
                <a:latin typeface="+mn-lt"/>
                <a:ea typeface="+mn-ea"/>
                <a:cs typeface="+mn-cs"/>
              </a:rPr>
              <a:t>Medication poorly managed on release</a:t>
            </a:r>
            <a:endParaRPr lang="en-AU" sz="1100" kern="1200" dirty="0">
              <a:solidFill>
                <a:schemeClr val="tx1"/>
              </a:solidFill>
              <a:effectLst/>
              <a:latin typeface="+mn-lt"/>
              <a:ea typeface="+mn-ea"/>
              <a:cs typeface="+mn-cs"/>
            </a:endParaRPr>
          </a:p>
          <a:p>
            <a:pPr lvl="0"/>
            <a:r>
              <a:rPr lang="en-US" sz="1100" kern="1200" dirty="0">
                <a:solidFill>
                  <a:schemeClr val="tx1"/>
                </a:solidFill>
                <a:effectLst/>
                <a:latin typeface="+mn-lt"/>
                <a:ea typeface="+mn-ea"/>
                <a:cs typeface="+mn-cs"/>
              </a:rPr>
              <a:t>Waiting lists for Drug &amp; Alcohol services</a:t>
            </a:r>
            <a:endParaRPr lang="en-AU" sz="1100" kern="1200" dirty="0">
              <a:solidFill>
                <a:schemeClr val="tx1"/>
              </a:solidFill>
              <a:effectLst/>
              <a:latin typeface="+mn-lt"/>
              <a:ea typeface="+mn-ea"/>
              <a:cs typeface="+mn-cs"/>
            </a:endParaRPr>
          </a:p>
          <a:p>
            <a:pPr lvl="0"/>
            <a:r>
              <a:rPr lang="en-US" sz="1100" kern="1200" dirty="0">
                <a:solidFill>
                  <a:schemeClr val="tx1"/>
                </a:solidFill>
                <a:effectLst/>
                <a:latin typeface="+mn-lt"/>
                <a:ea typeface="+mn-ea"/>
                <a:cs typeface="+mn-cs"/>
              </a:rPr>
              <a:t>Lack of documentation of courses completed in prison -- problems with résumés, qualifications, tickets undertaken in prison</a:t>
            </a:r>
            <a:endParaRPr lang="en-AU" sz="1100" kern="1200" dirty="0">
              <a:solidFill>
                <a:schemeClr val="tx1"/>
              </a:solidFill>
              <a:effectLst/>
              <a:latin typeface="+mn-lt"/>
              <a:ea typeface="+mn-ea"/>
              <a:cs typeface="+mn-cs"/>
            </a:endParaRPr>
          </a:p>
          <a:p>
            <a:pPr lvl="0"/>
            <a:r>
              <a:rPr lang="en-US" sz="1100" kern="1200" dirty="0">
                <a:solidFill>
                  <a:schemeClr val="tx1"/>
                </a:solidFill>
                <a:effectLst/>
                <a:latin typeface="+mn-lt"/>
                <a:ea typeface="+mn-ea"/>
                <a:cs typeface="+mn-cs"/>
              </a:rPr>
              <a:t>Online job applications: time-consuming, require detailed personal information (e.g., Centrelink ref no., names of previous employers), not relevant to the job. These requirements apply even to lowly paid and ‘menial’ jobs. Minimal or no access to internet Lack of computer skills made it difficult to create a résumé or do job search and applications </a:t>
            </a:r>
            <a:endParaRPr lang="en-AU" sz="1100" kern="1200" dirty="0">
              <a:solidFill>
                <a:schemeClr val="tx1"/>
              </a:solidFill>
              <a:effectLst/>
              <a:latin typeface="+mn-lt"/>
              <a:ea typeface="+mn-ea"/>
              <a:cs typeface="+mn-cs"/>
            </a:endParaRPr>
          </a:p>
          <a:p>
            <a:pPr lvl="0"/>
            <a:r>
              <a:rPr lang="en-US" sz="1100" kern="1200" dirty="0">
                <a:solidFill>
                  <a:schemeClr val="tx1"/>
                </a:solidFill>
                <a:effectLst/>
                <a:latin typeface="+mn-lt"/>
                <a:ea typeface="+mn-ea"/>
                <a:cs typeface="+mn-cs"/>
              </a:rPr>
              <a:t>Access to the internet and lack of computer skills</a:t>
            </a:r>
          </a:p>
          <a:p>
            <a:pPr lvl="0"/>
            <a:r>
              <a:rPr lang="en-US" sz="1100" kern="1200" dirty="0">
                <a:solidFill>
                  <a:schemeClr val="tx1"/>
                </a:solidFill>
                <a:effectLst/>
                <a:latin typeface="+mn-lt"/>
                <a:ea typeface="+mn-ea"/>
                <a:cs typeface="+mn-cs"/>
              </a:rPr>
              <a:t>Parole requirements</a:t>
            </a:r>
            <a:endParaRPr lang="en-AU" sz="1100" kern="1200" dirty="0">
              <a:solidFill>
                <a:schemeClr val="tx1"/>
              </a:solidFill>
              <a:effectLst/>
              <a:latin typeface="+mn-lt"/>
              <a:ea typeface="+mn-ea"/>
              <a:cs typeface="+mn-cs"/>
            </a:endParaRPr>
          </a:p>
          <a:p>
            <a:pPr lvl="0"/>
            <a:r>
              <a:rPr lang="en-US" sz="1100" kern="1200" dirty="0">
                <a:solidFill>
                  <a:schemeClr val="tx1"/>
                </a:solidFill>
                <a:effectLst/>
                <a:latin typeface="+mn-lt"/>
                <a:ea typeface="+mn-ea"/>
                <a:cs typeface="+mn-cs"/>
              </a:rPr>
              <a:t>Access to and time with employment consultants</a:t>
            </a:r>
            <a:endParaRPr lang="en-AU" sz="1100" kern="1200" dirty="0">
              <a:solidFill>
                <a:schemeClr val="tx1"/>
              </a:solidFill>
              <a:effectLst/>
              <a:latin typeface="+mn-lt"/>
              <a:ea typeface="+mn-ea"/>
              <a:cs typeface="+mn-cs"/>
            </a:endParaRPr>
          </a:p>
          <a:p>
            <a:pPr lvl="0"/>
            <a:r>
              <a:rPr lang="en-US" sz="1100" kern="1200" dirty="0">
                <a:solidFill>
                  <a:schemeClr val="tx1"/>
                </a:solidFill>
                <a:effectLst/>
                <a:latin typeface="+mn-lt"/>
                <a:ea typeface="+mn-ea"/>
                <a:cs typeface="+mn-cs"/>
              </a:rPr>
              <a:t>Skills and attitudes of consultants</a:t>
            </a:r>
            <a:endParaRPr lang="en-AU" sz="1100" kern="1200" dirty="0">
              <a:solidFill>
                <a:schemeClr val="tx1"/>
              </a:solidFill>
              <a:effectLst/>
              <a:latin typeface="+mn-lt"/>
              <a:ea typeface="+mn-ea"/>
              <a:cs typeface="+mn-cs"/>
            </a:endParaRPr>
          </a:p>
          <a:p>
            <a:pPr lvl="0"/>
            <a:r>
              <a:rPr lang="en-US" sz="1100" kern="1200" dirty="0">
                <a:solidFill>
                  <a:schemeClr val="tx1"/>
                </a:solidFill>
                <a:effectLst/>
                <a:latin typeface="+mn-lt"/>
                <a:ea typeface="+mn-ea"/>
                <a:cs typeface="+mn-cs"/>
              </a:rPr>
              <a:t>Not supported to be independent</a:t>
            </a:r>
          </a:p>
          <a:p>
            <a:pPr lvl="0"/>
            <a:endParaRPr lang="en-AU" sz="11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latin typeface="+mn-lt"/>
              </a:rPr>
              <a:t>Structural / policy / Systemic issues </a:t>
            </a:r>
            <a:r>
              <a:rPr lang="en-US" sz="1100" dirty="0">
                <a:latin typeface="+mn-lt"/>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latin typeface="+mn-lt"/>
              </a:rPr>
              <a:t>constantly-changing federally-funded employment services system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latin typeface="+mn-lt"/>
              </a:rPr>
              <a:t>current employment service funding model does not accommodate broader employment-related support needs of ex-prisoners through a unique needs classification system or specialist contracts as did previous models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latin typeface="+mn-lt"/>
              </a:rPr>
              <a:t>model </a:t>
            </a:r>
            <a:r>
              <a:rPr lang="en-US" sz="1100" dirty="0" err="1">
                <a:latin typeface="+mn-lt"/>
              </a:rPr>
              <a:t>prioritises</a:t>
            </a:r>
            <a:r>
              <a:rPr lang="en-US" sz="1100" dirty="0">
                <a:latin typeface="+mn-lt"/>
              </a:rPr>
              <a:t> speed over quality of placement;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latin typeface="+mn-lt"/>
              </a:rPr>
              <a:t>assessment process is flawed and results in inadequate resourcing of services while </a:t>
            </a:r>
            <a:r>
              <a:rPr lang="en-US" sz="1100" dirty="0" err="1">
                <a:latin typeface="+mn-lt"/>
              </a:rPr>
              <a:t>recognising</a:t>
            </a:r>
            <a:r>
              <a:rPr lang="en-US" sz="1100" dirty="0">
                <a:latin typeface="+mn-lt"/>
              </a:rPr>
              <a:t> the complexity and multiplicity of ex-prisoner needs,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latin typeface="+mn-lt"/>
              </a:rPr>
              <a:t>most used the same employment servicing approach with ex-prisoners as with non-offender jobseekers − there were no incentives to offer alternative approaches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latin typeface="+mn-lt"/>
              </a:rPr>
              <a:t>the service providers told us of the difficulties operating within </a:t>
            </a:r>
            <a:r>
              <a:rPr lang="en-US" sz="1100" i="1" dirty="0" err="1">
                <a:latin typeface="+mn-lt"/>
              </a:rPr>
              <a:t>jobactive</a:t>
            </a:r>
            <a:r>
              <a:rPr lang="en-US" sz="1100" dirty="0">
                <a:latin typeface="+mn-lt"/>
              </a:rPr>
              <a:t> system, a system which does not acknowledge the challenges for disadvantaged clients, that encourages a ‘one size fits all’ approach to ex-prisoner clients, that rewards quantity of placements rather than quality of service, that is poorly resourced for the case management approach that is required here.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b="1" dirty="0">
              <a:latin typeface="+mn-lt"/>
            </a:endParaRPr>
          </a:p>
          <a:p>
            <a:pPr lvl="0"/>
            <a:r>
              <a:rPr lang="en-US" sz="1100" b="1" dirty="0">
                <a:latin typeface="+mn-lt"/>
              </a:rPr>
              <a:t>Social issues </a:t>
            </a:r>
            <a:r>
              <a:rPr lang="en-US" sz="1100" dirty="0">
                <a:latin typeface="+mn-lt"/>
              </a:rPr>
              <a:t>–</a:t>
            </a:r>
          </a:p>
          <a:p>
            <a:pPr marL="457200" lvl="0" indent="-457200">
              <a:spcAft>
                <a:spcPts val="1200"/>
              </a:spcAft>
              <a:buFont typeface="Wingdings" panose="05000000000000000000" pitchFamily="2" charset="2"/>
              <a:buChar char="§"/>
            </a:pPr>
            <a:r>
              <a:rPr lang="en-US" sz="1100" b="1" dirty="0">
                <a:latin typeface="+mn-lt"/>
                <a:cs typeface="Arial" panose="020B0604020202020204" pitchFamily="34" charset="0"/>
              </a:rPr>
              <a:t>Stigma of a criminal record and negative attitudes of employers and community </a:t>
            </a:r>
          </a:p>
          <a:p>
            <a:pPr marL="457200" lvl="0" indent="-457200">
              <a:spcAft>
                <a:spcPts val="1200"/>
              </a:spcAft>
              <a:buFont typeface="Wingdings" panose="05000000000000000000" pitchFamily="2" charset="2"/>
              <a:buChar char="§"/>
            </a:pPr>
            <a:r>
              <a:rPr lang="en-US" sz="1100" dirty="0">
                <a:latin typeface="+mn-lt"/>
                <a:cs typeface="Arial" panose="020B0604020202020204" pitchFamily="34" charset="0"/>
              </a:rPr>
              <a:t>Disclosure issues</a:t>
            </a:r>
          </a:p>
          <a:p>
            <a:pPr marL="457200" lvl="0" indent="-457200">
              <a:spcAft>
                <a:spcPts val="1200"/>
              </a:spcAft>
              <a:buFont typeface="Wingdings" panose="05000000000000000000" pitchFamily="2" charset="2"/>
              <a:buChar char="§"/>
            </a:pPr>
            <a:r>
              <a:rPr lang="en-US" sz="1100" dirty="0">
                <a:latin typeface="+mn-lt"/>
                <a:cs typeface="Arial" panose="020B0604020202020204" pitchFamily="34" charset="0"/>
              </a:rPr>
              <a:t>Returning to criminogenic communities</a:t>
            </a:r>
          </a:p>
          <a:p>
            <a:pPr marL="457200" lvl="0" indent="-457200">
              <a:spcAft>
                <a:spcPts val="1200"/>
              </a:spcAft>
              <a:buFont typeface="Wingdings" panose="05000000000000000000" pitchFamily="2" charset="2"/>
              <a:buChar char="§"/>
            </a:pPr>
            <a:r>
              <a:rPr lang="en-US" sz="1100" dirty="0">
                <a:latin typeface="+mn-lt"/>
                <a:cs typeface="Arial" panose="020B0604020202020204" pitchFamily="34" charset="0"/>
              </a:rPr>
              <a:t>Lack of positive social and family support</a:t>
            </a:r>
          </a:p>
          <a:p>
            <a:pPr marL="457200" indent="-457200">
              <a:spcAft>
                <a:spcPts val="1200"/>
              </a:spcAft>
              <a:buFont typeface="Wingdings" panose="05000000000000000000" pitchFamily="2" charset="2"/>
              <a:buChar char="§"/>
            </a:pPr>
            <a:r>
              <a:rPr lang="en-US" sz="1100" dirty="0">
                <a:latin typeface="+mn-lt"/>
                <a:cs typeface="Arial" panose="020B0604020202020204" pitchFamily="34" charset="0"/>
              </a:rPr>
              <a:t>Poor social skills and anti-social </a:t>
            </a:r>
            <a:r>
              <a:rPr lang="en-US" sz="1100" dirty="0" err="1">
                <a:latin typeface="+mn-lt"/>
                <a:cs typeface="Arial" panose="020B0604020202020204" pitchFamily="34" charset="0"/>
              </a:rPr>
              <a:t>behaviours</a:t>
            </a:r>
            <a:r>
              <a:rPr lang="en-US" sz="1100" dirty="0">
                <a:latin typeface="+mn-lt"/>
                <a:cs typeface="Arial" panose="020B0604020202020204" pitchFamily="34" charset="0"/>
              </a:rPr>
              <a:t> </a:t>
            </a:r>
            <a:r>
              <a:rPr lang="en-AU" sz="1100" kern="1200" dirty="0">
                <a:solidFill>
                  <a:schemeClr val="tx1"/>
                </a:solidFill>
                <a:effectLst/>
                <a:latin typeface="+mn-lt"/>
                <a:ea typeface="+mn-ea"/>
                <a:cs typeface="+mn-cs"/>
              </a:rPr>
              <a:t>affected by </a:t>
            </a:r>
            <a:r>
              <a:rPr lang="en-US" sz="1100" kern="1200" dirty="0">
                <a:solidFill>
                  <a:schemeClr val="tx1"/>
                </a:solidFill>
                <a:effectLst/>
                <a:latin typeface="+mn-lt"/>
                <a:ea typeface="+mn-ea"/>
                <a:cs typeface="+mn-cs"/>
              </a:rPr>
              <a:t>history of unemployment and trauma</a:t>
            </a:r>
            <a:endParaRPr lang="en-AU" sz="1100" dirty="0">
              <a:latin typeface="+mn-lt"/>
              <a:cs typeface="Arial" panose="020B0604020202020204" pitchFamily="34" charset="0"/>
            </a:endParaRPr>
          </a:p>
          <a:p>
            <a:pPr marL="457200" indent="-457200">
              <a:spcAft>
                <a:spcPts val="1200"/>
              </a:spcAft>
              <a:buFont typeface="Wingdings" panose="05000000000000000000" pitchFamily="2" charset="2"/>
              <a:buChar char="§"/>
            </a:pPr>
            <a:r>
              <a:rPr lang="en-US" sz="1100" dirty="0">
                <a:latin typeface="+mn-lt"/>
                <a:cs typeface="Arial" panose="020B0604020202020204" pitchFamily="34" charset="0"/>
              </a:rPr>
              <a:t>Difficulties adjusting to employment responsibilities</a:t>
            </a:r>
          </a:p>
          <a:p>
            <a:pPr lvl="0"/>
            <a:endParaRPr lang="en-AU" dirty="0"/>
          </a:p>
        </p:txBody>
      </p:sp>
    </p:spTree>
    <p:extLst>
      <p:ext uri="{BB962C8B-B14F-4D97-AF65-F5344CB8AC3E}">
        <p14:creationId xmlns:p14="http://schemas.microsoft.com/office/powerpoint/2010/main" val="31940706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AU" dirty="0"/>
              <a:t>To return to the study questions …</a:t>
            </a:r>
          </a:p>
          <a:p>
            <a:pPr marL="0" indent="0">
              <a:buNone/>
            </a:pPr>
            <a:endParaRPr lang="en-AU" dirty="0"/>
          </a:p>
          <a:p>
            <a:pPr marL="0" indent="0">
              <a:buNone/>
            </a:pPr>
            <a:r>
              <a:rPr lang="en-AU" dirty="0"/>
              <a:t>It is the findings to Q 3. as the findings of all the related study pointed to the same conclusions</a:t>
            </a:r>
          </a:p>
          <a:p>
            <a:pPr marL="0" indent="0">
              <a:buNone/>
            </a:pPr>
            <a:endParaRPr lang="en-AU" dirty="0"/>
          </a:p>
          <a:p>
            <a:endParaRPr lang="en-AU" dirty="0"/>
          </a:p>
        </p:txBody>
      </p:sp>
    </p:spTree>
    <p:extLst>
      <p:ext uri="{BB962C8B-B14F-4D97-AF65-F5344CB8AC3E}">
        <p14:creationId xmlns:p14="http://schemas.microsoft.com/office/powerpoint/2010/main" val="27864932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AU"/>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a:t>Click to edit Master subtitle style</a:t>
            </a:r>
            <a:endParaRPr lang="en-US"/>
          </a:p>
        </p:txBody>
      </p:sp>
      <p:sp>
        <p:nvSpPr>
          <p:cNvPr id="6" name="Slide Number Placeholder 5"/>
          <p:cNvSpPr>
            <a:spLocks noGrp="1"/>
          </p:cNvSpPr>
          <p:nvPr>
            <p:ph type="sldNum" sz="quarter" idx="12"/>
          </p:nvPr>
        </p:nvSpPr>
        <p:spPr/>
        <p:txBody>
          <a:bodyPr/>
          <a:lstStyle/>
          <a:p>
            <a:fld id="{806B53D0-2504-3048-8C4B-ED4D3D594FF3}" type="slidenum">
              <a:rPr lang="en-US" smtClean="0"/>
              <a:t>‹#›</a:t>
            </a:fld>
            <a:endParaRPr lang="en-US"/>
          </a:p>
        </p:txBody>
      </p:sp>
    </p:spTree>
    <p:extLst>
      <p:ext uri="{BB962C8B-B14F-4D97-AF65-F5344CB8AC3E}">
        <p14:creationId xmlns:p14="http://schemas.microsoft.com/office/powerpoint/2010/main" val="15524586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06B53D0-2504-3048-8C4B-ED4D3D594FF3}" type="slidenum">
              <a:rPr lang="en-US" smtClean="0"/>
              <a:t>‹#›</a:t>
            </a:fld>
            <a:endParaRPr lang="en-US"/>
          </a:p>
        </p:txBody>
      </p:sp>
    </p:spTree>
    <p:extLst>
      <p:ext uri="{BB962C8B-B14F-4D97-AF65-F5344CB8AC3E}">
        <p14:creationId xmlns:p14="http://schemas.microsoft.com/office/powerpoint/2010/main" val="7704389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AU"/>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a:t>Click to edit Master text styles</a:t>
            </a:r>
          </a:p>
        </p:txBody>
      </p:sp>
      <p:sp>
        <p:nvSpPr>
          <p:cNvPr id="7" name="Slide Number Placeholder 6"/>
          <p:cNvSpPr>
            <a:spLocks noGrp="1"/>
          </p:cNvSpPr>
          <p:nvPr>
            <p:ph type="sldNum" sz="quarter" idx="12"/>
          </p:nvPr>
        </p:nvSpPr>
        <p:spPr/>
        <p:txBody>
          <a:bodyPr/>
          <a:lstStyle/>
          <a:p>
            <a:fld id="{806B53D0-2504-3048-8C4B-ED4D3D594FF3}" type="slidenum">
              <a:rPr lang="en-US" smtClean="0"/>
              <a:t>‹#›</a:t>
            </a:fld>
            <a:endParaRPr lang="en-US"/>
          </a:p>
        </p:txBody>
      </p:sp>
    </p:spTree>
    <p:extLst>
      <p:ext uri="{BB962C8B-B14F-4D97-AF65-F5344CB8AC3E}">
        <p14:creationId xmlns:p14="http://schemas.microsoft.com/office/powerpoint/2010/main" val="21740509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AU"/>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a:t>Click to edit Master text styles</a:t>
            </a:r>
          </a:p>
        </p:txBody>
      </p:sp>
      <p:sp>
        <p:nvSpPr>
          <p:cNvPr id="7" name="Slide Number Placeholder 6"/>
          <p:cNvSpPr>
            <a:spLocks noGrp="1"/>
          </p:cNvSpPr>
          <p:nvPr>
            <p:ph type="sldNum" sz="quarter" idx="12"/>
          </p:nvPr>
        </p:nvSpPr>
        <p:spPr/>
        <p:txBody>
          <a:bodyPr/>
          <a:lstStyle/>
          <a:p>
            <a:fld id="{806B53D0-2504-3048-8C4B-ED4D3D594FF3}" type="slidenum">
              <a:rPr lang="en-US" smtClean="0"/>
              <a:t>‹#›</a:t>
            </a:fld>
            <a:endParaRPr lang="en-US"/>
          </a:p>
        </p:txBody>
      </p:sp>
    </p:spTree>
    <p:extLst>
      <p:ext uri="{BB962C8B-B14F-4D97-AF65-F5344CB8AC3E}">
        <p14:creationId xmlns:p14="http://schemas.microsoft.com/office/powerpoint/2010/main" val="17180747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6" name="Slide Number Placeholder 5"/>
          <p:cNvSpPr>
            <a:spLocks noGrp="1"/>
          </p:cNvSpPr>
          <p:nvPr>
            <p:ph type="sldNum" sz="quarter" idx="12"/>
          </p:nvPr>
        </p:nvSpPr>
        <p:spPr/>
        <p:txBody>
          <a:bodyPr/>
          <a:lstStyle/>
          <a:p>
            <a:fld id="{806B53D0-2504-3048-8C4B-ED4D3D594FF3}" type="slidenum">
              <a:rPr lang="en-US" smtClean="0"/>
              <a:t>‹#›</a:t>
            </a:fld>
            <a:endParaRPr lang="en-US"/>
          </a:p>
        </p:txBody>
      </p:sp>
    </p:spTree>
    <p:extLst>
      <p:ext uri="{BB962C8B-B14F-4D97-AF65-F5344CB8AC3E}">
        <p14:creationId xmlns:p14="http://schemas.microsoft.com/office/powerpoint/2010/main" val="30715777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AU"/>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6" name="Slide Number Placeholder 5"/>
          <p:cNvSpPr>
            <a:spLocks noGrp="1"/>
          </p:cNvSpPr>
          <p:nvPr>
            <p:ph type="sldNum" sz="quarter" idx="12"/>
          </p:nvPr>
        </p:nvSpPr>
        <p:spPr/>
        <p:txBody>
          <a:bodyPr/>
          <a:lstStyle/>
          <a:p>
            <a:fld id="{806B53D0-2504-3048-8C4B-ED4D3D594FF3}" type="slidenum">
              <a:rPr lang="en-US" smtClean="0"/>
              <a:t>‹#›</a:t>
            </a:fld>
            <a:endParaRPr lang="en-US"/>
          </a:p>
        </p:txBody>
      </p:sp>
    </p:spTree>
    <p:extLst>
      <p:ext uri="{BB962C8B-B14F-4D97-AF65-F5344CB8AC3E}">
        <p14:creationId xmlns:p14="http://schemas.microsoft.com/office/powerpoint/2010/main" val="21513909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00CD3-C20C-4CAA-A02C-82D6CA035BB7}"/>
              </a:ext>
            </a:extLst>
          </p:cNvPr>
          <p:cNvSpPr>
            <a:spLocks noGrp="1"/>
          </p:cNvSpPr>
          <p:nvPr>
            <p:ph type="title"/>
          </p:nvPr>
        </p:nvSpPr>
        <p:spPr/>
        <p:txBody>
          <a:bodyPr/>
          <a:lstStyle/>
          <a:p>
            <a:r>
              <a:rPr lang="en-US"/>
              <a:t>Click to edit Master title style</a:t>
            </a:r>
            <a:endParaRPr lang="en-AU"/>
          </a:p>
        </p:txBody>
      </p:sp>
      <p:sp>
        <p:nvSpPr>
          <p:cNvPr id="3" name="Slide Number Placeholder 2">
            <a:extLst>
              <a:ext uri="{FF2B5EF4-FFF2-40B4-BE49-F238E27FC236}">
                <a16:creationId xmlns:a16="http://schemas.microsoft.com/office/drawing/2014/main" id="{276A837F-6939-411C-ABF4-FF7392A764B9}"/>
              </a:ext>
            </a:extLst>
          </p:cNvPr>
          <p:cNvSpPr>
            <a:spLocks noGrp="1"/>
          </p:cNvSpPr>
          <p:nvPr>
            <p:ph type="sldNum" sz="quarter" idx="10"/>
          </p:nvPr>
        </p:nvSpPr>
        <p:spPr/>
        <p:txBody>
          <a:bodyPr/>
          <a:lstStyle/>
          <a:p>
            <a:fld id="{806B53D0-2504-3048-8C4B-ED4D3D594FF3}" type="slidenum">
              <a:rPr lang="en-US" smtClean="0"/>
              <a:t>‹#›</a:t>
            </a:fld>
            <a:endParaRPr lang="en-US"/>
          </a:p>
        </p:txBody>
      </p:sp>
      <p:sp>
        <p:nvSpPr>
          <p:cNvPr id="4" name="Footer Placeholder 3">
            <a:extLst>
              <a:ext uri="{FF2B5EF4-FFF2-40B4-BE49-F238E27FC236}">
                <a16:creationId xmlns:a16="http://schemas.microsoft.com/office/drawing/2014/main" id="{98236093-05D6-448A-B022-A9ECC4C0D448}"/>
              </a:ext>
            </a:extLst>
          </p:cNvPr>
          <p:cNvSpPr>
            <a:spLocks noGrp="1"/>
          </p:cNvSpPr>
          <p:nvPr>
            <p:ph type="ftr" sz="quarter" idx="11"/>
          </p:nvPr>
        </p:nvSpPr>
        <p:spPr/>
        <p:txBody>
          <a:bodyPr/>
          <a:lstStyle/>
          <a:p>
            <a:endParaRPr lang="en-AU" dirty="0"/>
          </a:p>
        </p:txBody>
      </p:sp>
    </p:spTree>
    <p:extLst>
      <p:ext uri="{BB962C8B-B14F-4D97-AF65-F5344CB8AC3E}">
        <p14:creationId xmlns:p14="http://schemas.microsoft.com/office/powerpoint/2010/main" val="26739802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92EF90-D736-4BBA-9574-445E6E487C43}"/>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3CADCCB5-7999-45F4-8803-CD9BB8FE3BEE}"/>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0DA7238F-9990-4EED-B834-E29C49775C0A}"/>
              </a:ext>
            </a:extLst>
          </p:cNvPr>
          <p:cNvSpPr>
            <a:spLocks noGrp="1"/>
          </p:cNvSpPr>
          <p:nvPr>
            <p:ph type="dt" sz="half" idx="10"/>
          </p:nvPr>
        </p:nvSpPr>
        <p:spPr>
          <a:xfrm>
            <a:off x="628650" y="6356350"/>
            <a:ext cx="2057400" cy="365125"/>
          </a:xfrm>
          <a:prstGeom prst="rect">
            <a:avLst/>
          </a:prstGeom>
        </p:spPr>
        <p:txBody>
          <a:bodyPr/>
          <a:lstStyle/>
          <a:p>
            <a:endParaRPr lang="en-AU"/>
          </a:p>
        </p:txBody>
      </p:sp>
      <p:sp>
        <p:nvSpPr>
          <p:cNvPr id="5" name="Footer Placeholder 4">
            <a:extLst>
              <a:ext uri="{FF2B5EF4-FFF2-40B4-BE49-F238E27FC236}">
                <a16:creationId xmlns:a16="http://schemas.microsoft.com/office/drawing/2014/main" id="{963FDE99-8E88-4112-92EE-ACF83258F748}"/>
              </a:ext>
            </a:extLst>
          </p:cNvPr>
          <p:cNvSpPr>
            <a:spLocks noGrp="1"/>
          </p:cNvSpPr>
          <p:nvPr>
            <p:ph type="ftr" sz="quarter" idx="11"/>
          </p:nvPr>
        </p:nvSpPr>
        <p:spPr>
          <a:xfrm>
            <a:off x="3028950" y="6356350"/>
            <a:ext cx="30861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EB2206FD-2F84-42DE-A77C-93A4E1359E2F}"/>
              </a:ext>
            </a:extLst>
          </p:cNvPr>
          <p:cNvSpPr>
            <a:spLocks noGrp="1"/>
          </p:cNvSpPr>
          <p:nvPr>
            <p:ph type="sldNum" sz="quarter" idx="12"/>
          </p:nvPr>
        </p:nvSpPr>
        <p:spPr/>
        <p:txBody>
          <a:bodyPr/>
          <a:lstStyle/>
          <a:p>
            <a:fld id="{95E95B05-9D25-4289-900E-0F0526C6D0C1}" type="slidenum">
              <a:rPr lang="en-AU" smtClean="0"/>
              <a:t>‹#›</a:t>
            </a:fld>
            <a:endParaRPr lang="en-AU"/>
          </a:p>
        </p:txBody>
      </p:sp>
    </p:spTree>
    <p:extLst>
      <p:ext uri="{BB962C8B-B14F-4D97-AF65-F5344CB8AC3E}">
        <p14:creationId xmlns:p14="http://schemas.microsoft.com/office/powerpoint/2010/main" val="39066845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20031F-92AB-4B49-AC35-BB14077AC521}"/>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9A8E9744-3B97-4133-A8FB-A9575ED46299}"/>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F673F700-E69B-482B-BCB4-4AC9C251E72B}"/>
              </a:ext>
            </a:extLst>
          </p:cNvPr>
          <p:cNvSpPr>
            <a:spLocks noGrp="1"/>
          </p:cNvSpPr>
          <p:nvPr>
            <p:ph type="dt" sz="half" idx="10"/>
          </p:nvPr>
        </p:nvSpPr>
        <p:spPr>
          <a:xfrm>
            <a:off x="628650" y="6356350"/>
            <a:ext cx="2057400" cy="365125"/>
          </a:xfrm>
          <a:prstGeom prst="rect">
            <a:avLst/>
          </a:prstGeom>
        </p:spPr>
        <p:txBody>
          <a:bodyPr/>
          <a:lstStyle/>
          <a:p>
            <a:endParaRPr lang="en-AU"/>
          </a:p>
        </p:txBody>
      </p:sp>
      <p:sp>
        <p:nvSpPr>
          <p:cNvPr id="5" name="Footer Placeholder 4">
            <a:extLst>
              <a:ext uri="{FF2B5EF4-FFF2-40B4-BE49-F238E27FC236}">
                <a16:creationId xmlns:a16="http://schemas.microsoft.com/office/drawing/2014/main" id="{74361696-FE71-49F9-AB33-18E4B5827386}"/>
              </a:ext>
            </a:extLst>
          </p:cNvPr>
          <p:cNvSpPr>
            <a:spLocks noGrp="1"/>
          </p:cNvSpPr>
          <p:nvPr>
            <p:ph type="ftr" sz="quarter" idx="11"/>
          </p:nvPr>
        </p:nvSpPr>
        <p:spPr>
          <a:xfrm>
            <a:off x="3028950" y="6356350"/>
            <a:ext cx="30861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2D2F5A5C-6093-4F03-B798-9730FF4A21C6}"/>
              </a:ext>
            </a:extLst>
          </p:cNvPr>
          <p:cNvSpPr>
            <a:spLocks noGrp="1"/>
          </p:cNvSpPr>
          <p:nvPr>
            <p:ph type="sldNum" sz="quarter" idx="12"/>
          </p:nvPr>
        </p:nvSpPr>
        <p:spPr/>
        <p:txBody>
          <a:bodyPr/>
          <a:lstStyle/>
          <a:p>
            <a:fld id="{95E95B05-9D25-4289-900E-0F0526C6D0C1}" type="slidenum">
              <a:rPr lang="en-AU" smtClean="0"/>
              <a:t>‹#›</a:t>
            </a:fld>
            <a:endParaRPr lang="en-AU"/>
          </a:p>
        </p:txBody>
      </p:sp>
    </p:spTree>
    <p:extLst>
      <p:ext uri="{BB962C8B-B14F-4D97-AF65-F5344CB8AC3E}">
        <p14:creationId xmlns:p14="http://schemas.microsoft.com/office/powerpoint/2010/main" val="15326167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766780-3A8E-42C5-A060-65077F894D37}"/>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E5343600-9102-4ADD-88D5-73C72CB750C5}"/>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EB257045-C6E2-443F-985F-D3A37B62CA36}"/>
              </a:ext>
            </a:extLst>
          </p:cNvPr>
          <p:cNvSpPr>
            <a:spLocks noGrp="1"/>
          </p:cNvSpPr>
          <p:nvPr>
            <p:ph type="dt" sz="half" idx="10"/>
          </p:nvPr>
        </p:nvSpPr>
        <p:spPr>
          <a:xfrm>
            <a:off x="628650" y="6356350"/>
            <a:ext cx="2057400" cy="365125"/>
          </a:xfrm>
          <a:prstGeom prst="rect">
            <a:avLst/>
          </a:prstGeom>
        </p:spPr>
        <p:txBody>
          <a:bodyPr/>
          <a:lstStyle/>
          <a:p>
            <a:endParaRPr lang="en-AU"/>
          </a:p>
        </p:txBody>
      </p:sp>
      <p:sp>
        <p:nvSpPr>
          <p:cNvPr id="5" name="Footer Placeholder 4">
            <a:extLst>
              <a:ext uri="{FF2B5EF4-FFF2-40B4-BE49-F238E27FC236}">
                <a16:creationId xmlns:a16="http://schemas.microsoft.com/office/drawing/2014/main" id="{79DC3FAA-FDA6-4D35-A503-15DFCCECCC9A}"/>
              </a:ext>
            </a:extLst>
          </p:cNvPr>
          <p:cNvSpPr>
            <a:spLocks noGrp="1"/>
          </p:cNvSpPr>
          <p:nvPr>
            <p:ph type="ftr" sz="quarter" idx="11"/>
          </p:nvPr>
        </p:nvSpPr>
        <p:spPr>
          <a:xfrm>
            <a:off x="3028950" y="6356350"/>
            <a:ext cx="30861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4BBC9D69-8BE5-4670-8F6C-24EB992401A4}"/>
              </a:ext>
            </a:extLst>
          </p:cNvPr>
          <p:cNvSpPr>
            <a:spLocks noGrp="1"/>
          </p:cNvSpPr>
          <p:nvPr>
            <p:ph type="sldNum" sz="quarter" idx="12"/>
          </p:nvPr>
        </p:nvSpPr>
        <p:spPr/>
        <p:txBody>
          <a:bodyPr/>
          <a:lstStyle/>
          <a:p>
            <a:fld id="{95E95B05-9D25-4289-900E-0F0526C6D0C1}" type="slidenum">
              <a:rPr lang="en-AU" smtClean="0"/>
              <a:t>‹#›</a:t>
            </a:fld>
            <a:endParaRPr lang="en-AU"/>
          </a:p>
        </p:txBody>
      </p:sp>
    </p:spTree>
    <p:extLst>
      <p:ext uri="{BB962C8B-B14F-4D97-AF65-F5344CB8AC3E}">
        <p14:creationId xmlns:p14="http://schemas.microsoft.com/office/powerpoint/2010/main" val="369786412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205E5E-EF24-48C0-8259-F6EF1F0837A9}"/>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5D10E422-1130-4799-87DA-135096C968C6}"/>
              </a:ext>
            </a:extLst>
          </p:cNvPr>
          <p:cNvSpPr>
            <a:spLocks noGrp="1"/>
          </p:cNvSpPr>
          <p:nvPr>
            <p:ph sz="half" idx="1"/>
          </p:nvPr>
        </p:nvSpPr>
        <p:spPr>
          <a:xfrm>
            <a:off x="628650" y="1825625"/>
            <a:ext cx="386715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7362FD90-41BE-4753-B49C-EDCA57ADFA8F}"/>
              </a:ext>
            </a:extLst>
          </p:cNvPr>
          <p:cNvSpPr>
            <a:spLocks noGrp="1"/>
          </p:cNvSpPr>
          <p:nvPr>
            <p:ph sz="half" idx="2"/>
          </p:nvPr>
        </p:nvSpPr>
        <p:spPr>
          <a:xfrm>
            <a:off x="4648200" y="1825625"/>
            <a:ext cx="386715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CE38AA99-2702-4770-92FA-D2D7A3C52470}"/>
              </a:ext>
            </a:extLst>
          </p:cNvPr>
          <p:cNvSpPr>
            <a:spLocks noGrp="1"/>
          </p:cNvSpPr>
          <p:nvPr>
            <p:ph type="dt" sz="half" idx="10"/>
          </p:nvPr>
        </p:nvSpPr>
        <p:spPr>
          <a:xfrm>
            <a:off x="628650" y="6356350"/>
            <a:ext cx="2057400" cy="365125"/>
          </a:xfrm>
          <a:prstGeom prst="rect">
            <a:avLst/>
          </a:prstGeom>
        </p:spPr>
        <p:txBody>
          <a:bodyPr/>
          <a:lstStyle/>
          <a:p>
            <a:endParaRPr lang="en-AU"/>
          </a:p>
        </p:txBody>
      </p:sp>
      <p:sp>
        <p:nvSpPr>
          <p:cNvPr id="6" name="Footer Placeholder 5">
            <a:extLst>
              <a:ext uri="{FF2B5EF4-FFF2-40B4-BE49-F238E27FC236}">
                <a16:creationId xmlns:a16="http://schemas.microsoft.com/office/drawing/2014/main" id="{DAA3CB8D-C13E-405C-B383-6329424E0396}"/>
              </a:ext>
            </a:extLst>
          </p:cNvPr>
          <p:cNvSpPr>
            <a:spLocks noGrp="1"/>
          </p:cNvSpPr>
          <p:nvPr>
            <p:ph type="ftr" sz="quarter" idx="11"/>
          </p:nvPr>
        </p:nvSpPr>
        <p:spPr>
          <a:xfrm>
            <a:off x="3028950" y="6356350"/>
            <a:ext cx="30861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A1B423FC-69C2-480C-B9AC-9C78B6DEB138}"/>
              </a:ext>
            </a:extLst>
          </p:cNvPr>
          <p:cNvSpPr>
            <a:spLocks noGrp="1"/>
          </p:cNvSpPr>
          <p:nvPr>
            <p:ph type="sldNum" sz="quarter" idx="12"/>
          </p:nvPr>
        </p:nvSpPr>
        <p:spPr/>
        <p:txBody>
          <a:bodyPr/>
          <a:lstStyle/>
          <a:p>
            <a:fld id="{95E95B05-9D25-4289-900E-0F0526C6D0C1}" type="slidenum">
              <a:rPr lang="en-AU" smtClean="0"/>
              <a:t>‹#›</a:t>
            </a:fld>
            <a:endParaRPr lang="en-AU"/>
          </a:p>
        </p:txBody>
      </p:sp>
    </p:spTree>
    <p:extLst>
      <p:ext uri="{BB962C8B-B14F-4D97-AF65-F5344CB8AC3E}">
        <p14:creationId xmlns:p14="http://schemas.microsoft.com/office/powerpoint/2010/main" val="15647631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Click to edit Master title style</a:t>
            </a:r>
            <a:endParaRPr lang="en-US" dirty="0"/>
          </a:p>
        </p:txBody>
      </p:sp>
      <p:sp>
        <p:nvSpPr>
          <p:cNvPr id="3" name="Content Placeholder 2"/>
          <p:cNvSpPr>
            <a:spLocks noGrp="1"/>
          </p:cNvSpPr>
          <p:nvPr>
            <p:ph idx="1"/>
          </p:nvPr>
        </p:nvSpPr>
        <p:spPr/>
        <p:txBody>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7" name="Content Placeholder 6">
            <a:extLst>
              <a:ext uri="{FF2B5EF4-FFF2-40B4-BE49-F238E27FC236}">
                <a16:creationId xmlns:a16="http://schemas.microsoft.com/office/drawing/2014/main" id="{EFC91A6C-AD2D-4D95-A970-7161BD9CDE23}"/>
              </a:ext>
            </a:extLst>
          </p:cNvPr>
          <p:cNvSpPr>
            <a:spLocks noGrp="1"/>
          </p:cNvSpPr>
          <p:nvPr>
            <p:ph sz="quarter" idx="10"/>
          </p:nvPr>
        </p:nvSpPr>
        <p:spPr>
          <a:xfrm>
            <a:off x="7289800" y="6500813"/>
            <a:ext cx="914400" cy="9144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83586237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CEB5FE-2BFD-4647-ACC4-337F81832168}"/>
              </a:ext>
            </a:extLst>
          </p:cNvPr>
          <p:cNvSpPr>
            <a:spLocks noGrp="1"/>
          </p:cNvSpPr>
          <p:nvPr>
            <p:ph type="title"/>
          </p:nvPr>
        </p:nvSpPr>
        <p:spPr>
          <a:xfrm>
            <a:off x="630238" y="365125"/>
            <a:ext cx="78867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FD0D8F6F-6CB7-4D61-9ECE-2981448E330B}"/>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DA15830C-BDA2-4A60-AD6D-AA4A442ABD27}"/>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1747CF8C-61A4-4A4B-B5E8-E53F1E4F077A}"/>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1F8A218F-DFC5-4B90-922E-FAD869ECA9BB}"/>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1A39D685-EA00-432E-8315-5BFA0846AABE}"/>
              </a:ext>
            </a:extLst>
          </p:cNvPr>
          <p:cNvSpPr>
            <a:spLocks noGrp="1"/>
          </p:cNvSpPr>
          <p:nvPr>
            <p:ph type="dt" sz="half" idx="10"/>
          </p:nvPr>
        </p:nvSpPr>
        <p:spPr>
          <a:xfrm>
            <a:off x="628650" y="6356350"/>
            <a:ext cx="2057400" cy="365125"/>
          </a:xfrm>
          <a:prstGeom prst="rect">
            <a:avLst/>
          </a:prstGeom>
        </p:spPr>
        <p:txBody>
          <a:bodyPr/>
          <a:lstStyle/>
          <a:p>
            <a:endParaRPr lang="en-AU"/>
          </a:p>
        </p:txBody>
      </p:sp>
      <p:sp>
        <p:nvSpPr>
          <p:cNvPr id="8" name="Footer Placeholder 7">
            <a:extLst>
              <a:ext uri="{FF2B5EF4-FFF2-40B4-BE49-F238E27FC236}">
                <a16:creationId xmlns:a16="http://schemas.microsoft.com/office/drawing/2014/main" id="{B7D50384-8CC6-4FAA-8CBA-01153E201DEC}"/>
              </a:ext>
            </a:extLst>
          </p:cNvPr>
          <p:cNvSpPr>
            <a:spLocks noGrp="1"/>
          </p:cNvSpPr>
          <p:nvPr>
            <p:ph type="ftr" sz="quarter" idx="11"/>
          </p:nvPr>
        </p:nvSpPr>
        <p:spPr>
          <a:xfrm>
            <a:off x="3028950" y="6356350"/>
            <a:ext cx="3086100" cy="365125"/>
          </a:xfrm>
          <a:prstGeom prst="rect">
            <a:avLst/>
          </a:prstGeom>
        </p:spPr>
        <p:txBody>
          <a:bodyPr/>
          <a:lstStyle/>
          <a:p>
            <a:endParaRPr lang="en-AU"/>
          </a:p>
        </p:txBody>
      </p:sp>
      <p:sp>
        <p:nvSpPr>
          <p:cNvPr id="9" name="Slide Number Placeholder 8">
            <a:extLst>
              <a:ext uri="{FF2B5EF4-FFF2-40B4-BE49-F238E27FC236}">
                <a16:creationId xmlns:a16="http://schemas.microsoft.com/office/drawing/2014/main" id="{9B431B70-4380-4B2C-97C1-2C7FACB3BC82}"/>
              </a:ext>
            </a:extLst>
          </p:cNvPr>
          <p:cNvSpPr>
            <a:spLocks noGrp="1"/>
          </p:cNvSpPr>
          <p:nvPr>
            <p:ph type="sldNum" sz="quarter" idx="12"/>
          </p:nvPr>
        </p:nvSpPr>
        <p:spPr/>
        <p:txBody>
          <a:bodyPr/>
          <a:lstStyle/>
          <a:p>
            <a:fld id="{95E95B05-9D25-4289-900E-0F0526C6D0C1}" type="slidenum">
              <a:rPr lang="en-AU" smtClean="0"/>
              <a:t>‹#›</a:t>
            </a:fld>
            <a:endParaRPr lang="en-AU"/>
          </a:p>
        </p:txBody>
      </p:sp>
    </p:spTree>
    <p:extLst>
      <p:ext uri="{BB962C8B-B14F-4D97-AF65-F5344CB8AC3E}">
        <p14:creationId xmlns:p14="http://schemas.microsoft.com/office/powerpoint/2010/main" val="6566731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0D0157-0DD9-44C7-AEE0-5F3F22E1451F}"/>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CA88FE08-4AEB-4721-A422-C60C50F84891}"/>
              </a:ext>
            </a:extLst>
          </p:cNvPr>
          <p:cNvSpPr>
            <a:spLocks noGrp="1"/>
          </p:cNvSpPr>
          <p:nvPr>
            <p:ph type="dt" sz="half" idx="10"/>
          </p:nvPr>
        </p:nvSpPr>
        <p:spPr>
          <a:xfrm>
            <a:off x="628650" y="6356350"/>
            <a:ext cx="2057400" cy="365125"/>
          </a:xfrm>
          <a:prstGeom prst="rect">
            <a:avLst/>
          </a:prstGeom>
        </p:spPr>
        <p:txBody>
          <a:bodyPr/>
          <a:lstStyle/>
          <a:p>
            <a:endParaRPr lang="en-AU"/>
          </a:p>
        </p:txBody>
      </p:sp>
      <p:sp>
        <p:nvSpPr>
          <p:cNvPr id="4" name="Footer Placeholder 3">
            <a:extLst>
              <a:ext uri="{FF2B5EF4-FFF2-40B4-BE49-F238E27FC236}">
                <a16:creationId xmlns:a16="http://schemas.microsoft.com/office/drawing/2014/main" id="{7B4BFC1D-673B-4217-B079-0AB01784145E}"/>
              </a:ext>
            </a:extLst>
          </p:cNvPr>
          <p:cNvSpPr>
            <a:spLocks noGrp="1"/>
          </p:cNvSpPr>
          <p:nvPr>
            <p:ph type="ftr" sz="quarter" idx="11"/>
          </p:nvPr>
        </p:nvSpPr>
        <p:spPr>
          <a:xfrm>
            <a:off x="3028950" y="6356350"/>
            <a:ext cx="3086100" cy="365125"/>
          </a:xfrm>
          <a:prstGeom prst="rect">
            <a:avLst/>
          </a:prstGeom>
        </p:spPr>
        <p:txBody>
          <a:bodyPr/>
          <a:lstStyle/>
          <a:p>
            <a:endParaRPr lang="en-AU"/>
          </a:p>
        </p:txBody>
      </p:sp>
      <p:sp>
        <p:nvSpPr>
          <p:cNvPr id="5" name="Slide Number Placeholder 4">
            <a:extLst>
              <a:ext uri="{FF2B5EF4-FFF2-40B4-BE49-F238E27FC236}">
                <a16:creationId xmlns:a16="http://schemas.microsoft.com/office/drawing/2014/main" id="{E2995F34-7C93-4785-9B45-7AB5578F192C}"/>
              </a:ext>
            </a:extLst>
          </p:cNvPr>
          <p:cNvSpPr>
            <a:spLocks noGrp="1"/>
          </p:cNvSpPr>
          <p:nvPr>
            <p:ph type="sldNum" sz="quarter" idx="12"/>
          </p:nvPr>
        </p:nvSpPr>
        <p:spPr/>
        <p:txBody>
          <a:bodyPr/>
          <a:lstStyle/>
          <a:p>
            <a:fld id="{95E95B05-9D25-4289-900E-0F0526C6D0C1}" type="slidenum">
              <a:rPr lang="en-AU" smtClean="0"/>
              <a:t>‹#›</a:t>
            </a:fld>
            <a:endParaRPr lang="en-AU"/>
          </a:p>
        </p:txBody>
      </p:sp>
    </p:spTree>
    <p:extLst>
      <p:ext uri="{BB962C8B-B14F-4D97-AF65-F5344CB8AC3E}">
        <p14:creationId xmlns:p14="http://schemas.microsoft.com/office/powerpoint/2010/main" val="17390858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D2F9DA8-223A-444B-8517-DDD3E41AE2F1}"/>
              </a:ext>
            </a:extLst>
          </p:cNvPr>
          <p:cNvSpPr>
            <a:spLocks noGrp="1"/>
          </p:cNvSpPr>
          <p:nvPr>
            <p:ph type="dt" sz="half" idx="10"/>
          </p:nvPr>
        </p:nvSpPr>
        <p:spPr>
          <a:xfrm>
            <a:off x="628650" y="6356350"/>
            <a:ext cx="2057400" cy="365125"/>
          </a:xfrm>
          <a:prstGeom prst="rect">
            <a:avLst/>
          </a:prstGeom>
        </p:spPr>
        <p:txBody>
          <a:bodyPr/>
          <a:lstStyle/>
          <a:p>
            <a:endParaRPr lang="en-AU"/>
          </a:p>
        </p:txBody>
      </p:sp>
      <p:sp>
        <p:nvSpPr>
          <p:cNvPr id="3" name="Footer Placeholder 2">
            <a:extLst>
              <a:ext uri="{FF2B5EF4-FFF2-40B4-BE49-F238E27FC236}">
                <a16:creationId xmlns:a16="http://schemas.microsoft.com/office/drawing/2014/main" id="{789A28DC-5999-439E-9973-BE72D6A38BB4}"/>
              </a:ext>
            </a:extLst>
          </p:cNvPr>
          <p:cNvSpPr>
            <a:spLocks noGrp="1"/>
          </p:cNvSpPr>
          <p:nvPr>
            <p:ph type="ftr" sz="quarter" idx="11"/>
          </p:nvPr>
        </p:nvSpPr>
        <p:spPr>
          <a:xfrm>
            <a:off x="3028950" y="6356350"/>
            <a:ext cx="3086100" cy="365125"/>
          </a:xfrm>
          <a:prstGeom prst="rect">
            <a:avLst/>
          </a:prstGeom>
        </p:spPr>
        <p:txBody>
          <a:bodyPr/>
          <a:lstStyle/>
          <a:p>
            <a:endParaRPr lang="en-AU"/>
          </a:p>
        </p:txBody>
      </p:sp>
      <p:sp>
        <p:nvSpPr>
          <p:cNvPr id="4" name="Slide Number Placeholder 3">
            <a:extLst>
              <a:ext uri="{FF2B5EF4-FFF2-40B4-BE49-F238E27FC236}">
                <a16:creationId xmlns:a16="http://schemas.microsoft.com/office/drawing/2014/main" id="{C451BF04-8E76-4A61-A7CC-F71CD170612B}"/>
              </a:ext>
            </a:extLst>
          </p:cNvPr>
          <p:cNvSpPr>
            <a:spLocks noGrp="1"/>
          </p:cNvSpPr>
          <p:nvPr>
            <p:ph type="sldNum" sz="quarter" idx="12"/>
          </p:nvPr>
        </p:nvSpPr>
        <p:spPr/>
        <p:txBody>
          <a:bodyPr/>
          <a:lstStyle/>
          <a:p>
            <a:fld id="{95E95B05-9D25-4289-900E-0F0526C6D0C1}" type="slidenum">
              <a:rPr lang="en-AU" smtClean="0"/>
              <a:t>‹#›</a:t>
            </a:fld>
            <a:endParaRPr lang="en-AU"/>
          </a:p>
        </p:txBody>
      </p:sp>
    </p:spTree>
    <p:extLst>
      <p:ext uri="{BB962C8B-B14F-4D97-AF65-F5344CB8AC3E}">
        <p14:creationId xmlns:p14="http://schemas.microsoft.com/office/powerpoint/2010/main" val="123893513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7C1D86-82A7-4FDD-B538-6AD695DE9832}"/>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CBF83243-DC7D-42E7-A228-4B6B07BD3045}"/>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85011CCA-D8C7-40E2-BBFD-6E97CEB8DA62}"/>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65429112-9105-48AC-A227-22028A509B50}"/>
              </a:ext>
            </a:extLst>
          </p:cNvPr>
          <p:cNvSpPr>
            <a:spLocks noGrp="1"/>
          </p:cNvSpPr>
          <p:nvPr>
            <p:ph type="dt" sz="half" idx="10"/>
          </p:nvPr>
        </p:nvSpPr>
        <p:spPr>
          <a:xfrm>
            <a:off x="628650" y="6356350"/>
            <a:ext cx="2057400" cy="365125"/>
          </a:xfrm>
          <a:prstGeom prst="rect">
            <a:avLst/>
          </a:prstGeom>
        </p:spPr>
        <p:txBody>
          <a:bodyPr/>
          <a:lstStyle/>
          <a:p>
            <a:endParaRPr lang="en-AU"/>
          </a:p>
        </p:txBody>
      </p:sp>
      <p:sp>
        <p:nvSpPr>
          <p:cNvPr id="6" name="Footer Placeholder 5">
            <a:extLst>
              <a:ext uri="{FF2B5EF4-FFF2-40B4-BE49-F238E27FC236}">
                <a16:creationId xmlns:a16="http://schemas.microsoft.com/office/drawing/2014/main" id="{1E10A89D-07F2-4C94-92E4-10986050B600}"/>
              </a:ext>
            </a:extLst>
          </p:cNvPr>
          <p:cNvSpPr>
            <a:spLocks noGrp="1"/>
          </p:cNvSpPr>
          <p:nvPr>
            <p:ph type="ftr" sz="quarter" idx="11"/>
          </p:nvPr>
        </p:nvSpPr>
        <p:spPr>
          <a:xfrm>
            <a:off x="3028950" y="6356350"/>
            <a:ext cx="30861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27669910-835C-441D-81A7-53A6E64805B2}"/>
              </a:ext>
            </a:extLst>
          </p:cNvPr>
          <p:cNvSpPr>
            <a:spLocks noGrp="1"/>
          </p:cNvSpPr>
          <p:nvPr>
            <p:ph type="sldNum" sz="quarter" idx="12"/>
          </p:nvPr>
        </p:nvSpPr>
        <p:spPr/>
        <p:txBody>
          <a:bodyPr/>
          <a:lstStyle/>
          <a:p>
            <a:fld id="{95E95B05-9D25-4289-900E-0F0526C6D0C1}" type="slidenum">
              <a:rPr lang="en-AU" smtClean="0"/>
              <a:t>‹#›</a:t>
            </a:fld>
            <a:endParaRPr lang="en-AU"/>
          </a:p>
        </p:txBody>
      </p:sp>
    </p:spTree>
    <p:extLst>
      <p:ext uri="{BB962C8B-B14F-4D97-AF65-F5344CB8AC3E}">
        <p14:creationId xmlns:p14="http://schemas.microsoft.com/office/powerpoint/2010/main" val="154844664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1B01D-427C-42D6-B480-6821EE283B69}"/>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0E888708-C884-4FBF-875A-4FD7FF326B44}"/>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DDA2F792-5F9A-46AE-8758-52E5886B7C89}"/>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03811A6B-BD5C-42C7-A01B-2F6AB5C7FB94}"/>
              </a:ext>
            </a:extLst>
          </p:cNvPr>
          <p:cNvSpPr>
            <a:spLocks noGrp="1"/>
          </p:cNvSpPr>
          <p:nvPr>
            <p:ph type="dt" sz="half" idx="10"/>
          </p:nvPr>
        </p:nvSpPr>
        <p:spPr>
          <a:xfrm>
            <a:off x="628650" y="6356350"/>
            <a:ext cx="2057400" cy="365125"/>
          </a:xfrm>
          <a:prstGeom prst="rect">
            <a:avLst/>
          </a:prstGeom>
        </p:spPr>
        <p:txBody>
          <a:bodyPr/>
          <a:lstStyle/>
          <a:p>
            <a:endParaRPr lang="en-AU"/>
          </a:p>
        </p:txBody>
      </p:sp>
      <p:sp>
        <p:nvSpPr>
          <p:cNvPr id="6" name="Footer Placeholder 5">
            <a:extLst>
              <a:ext uri="{FF2B5EF4-FFF2-40B4-BE49-F238E27FC236}">
                <a16:creationId xmlns:a16="http://schemas.microsoft.com/office/drawing/2014/main" id="{666D2FD8-7119-487E-BB79-CE273C6C95C8}"/>
              </a:ext>
            </a:extLst>
          </p:cNvPr>
          <p:cNvSpPr>
            <a:spLocks noGrp="1"/>
          </p:cNvSpPr>
          <p:nvPr>
            <p:ph type="ftr" sz="quarter" idx="11"/>
          </p:nvPr>
        </p:nvSpPr>
        <p:spPr>
          <a:xfrm>
            <a:off x="3028950" y="6356350"/>
            <a:ext cx="30861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33C308C0-8572-4D35-BFCB-9429C82D31B4}"/>
              </a:ext>
            </a:extLst>
          </p:cNvPr>
          <p:cNvSpPr>
            <a:spLocks noGrp="1"/>
          </p:cNvSpPr>
          <p:nvPr>
            <p:ph type="sldNum" sz="quarter" idx="12"/>
          </p:nvPr>
        </p:nvSpPr>
        <p:spPr/>
        <p:txBody>
          <a:bodyPr/>
          <a:lstStyle/>
          <a:p>
            <a:fld id="{95E95B05-9D25-4289-900E-0F0526C6D0C1}" type="slidenum">
              <a:rPr lang="en-AU" smtClean="0"/>
              <a:t>‹#›</a:t>
            </a:fld>
            <a:endParaRPr lang="en-AU"/>
          </a:p>
        </p:txBody>
      </p:sp>
    </p:spTree>
    <p:extLst>
      <p:ext uri="{BB962C8B-B14F-4D97-AF65-F5344CB8AC3E}">
        <p14:creationId xmlns:p14="http://schemas.microsoft.com/office/powerpoint/2010/main" val="341932648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92D069-B43B-446D-A012-719AF8A27AAE}"/>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E3211A58-7DC8-4C0C-981B-ED30CDF951A4}"/>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8C026CB4-A6D4-4D80-8F7D-685076CDD636}"/>
              </a:ext>
            </a:extLst>
          </p:cNvPr>
          <p:cNvSpPr>
            <a:spLocks noGrp="1"/>
          </p:cNvSpPr>
          <p:nvPr>
            <p:ph type="dt" sz="half" idx="10"/>
          </p:nvPr>
        </p:nvSpPr>
        <p:spPr>
          <a:xfrm>
            <a:off x="628650" y="6356350"/>
            <a:ext cx="2057400" cy="365125"/>
          </a:xfrm>
          <a:prstGeom prst="rect">
            <a:avLst/>
          </a:prstGeom>
        </p:spPr>
        <p:txBody>
          <a:bodyPr/>
          <a:lstStyle/>
          <a:p>
            <a:endParaRPr lang="en-AU"/>
          </a:p>
        </p:txBody>
      </p:sp>
      <p:sp>
        <p:nvSpPr>
          <p:cNvPr id="5" name="Footer Placeholder 4">
            <a:extLst>
              <a:ext uri="{FF2B5EF4-FFF2-40B4-BE49-F238E27FC236}">
                <a16:creationId xmlns:a16="http://schemas.microsoft.com/office/drawing/2014/main" id="{CFF11230-B9C3-4CFD-B21D-26F29D4ACD11}"/>
              </a:ext>
            </a:extLst>
          </p:cNvPr>
          <p:cNvSpPr>
            <a:spLocks noGrp="1"/>
          </p:cNvSpPr>
          <p:nvPr>
            <p:ph type="ftr" sz="quarter" idx="11"/>
          </p:nvPr>
        </p:nvSpPr>
        <p:spPr>
          <a:xfrm>
            <a:off x="3028950" y="6356350"/>
            <a:ext cx="30861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E3EE5646-A154-4BB9-9625-FA3A8B81936A}"/>
              </a:ext>
            </a:extLst>
          </p:cNvPr>
          <p:cNvSpPr>
            <a:spLocks noGrp="1"/>
          </p:cNvSpPr>
          <p:nvPr>
            <p:ph type="sldNum" sz="quarter" idx="12"/>
          </p:nvPr>
        </p:nvSpPr>
        <p:spPr/>
        <p:txBody>
          <a:bodyPr/>
          <a:lstStyle/>
          <a:p>
            <a:fld id="{95E95B05-9D25-4289-900E-0F0526C6D0C1}" type="slidenum">
              <a:rPr lang="en-AU" smtClean="0"/>
              <a:t>‹#›</a:t>
            </a:fld>
            <a:endParaRPr lang="en-AU"/>
          </a:p>
        </p:txBody>
      </p:sp>
    </p:spTree>
    <p:extLst>
      <p:ext uri="{BB962C8B-B14F-4D97-AF65-F5344CB8AC3E}">
        <p14:creationId xmlns:p14="http://schemas.microsoft.com/office/powerpoint/2010/main" val="186317998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40D9521-D89B-4F82-AE0B-10BC71098A47}"/>
              </a:ext>
            </a:extLst>
          </p:cNvPr>
          <p:cNvSpPr>
            <a:spLocks noGrp="1"/>
          </p:cNvSpPr>
          <p:nvPr>
            <p:ph type="title" orient="vert"/>
          </p:nvPr>
        </p:nvSpPr>
        <p:spPr>
          <a:xfrm>
            <a:off x="6543675" y="365125"/>
            <a:ext cx="1971675"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7E4F326C-BC0D-41A2-B3BF-4559978BA7FF}"/>
              </a:ext>
            </a:extLst>
          </p:cNvPr>
          <p:cNvSpPr>
            <a:spLocks noGrp="1"/>
          </p:cNvSpPr>
          <p:nvPr>
            <p:ph type="body" orient="vert" idx="1"/>
          </p:nvPr>
        </p:nvSpPr>
        <p:spPr>
          <a:xfrm>
            <a:off x="628650" y="365125"/>
            <a:ext cx="57626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65A2D72B-3831-4E55-A886-A0653E2F127F}"/>
              </a:ext>
            </a:extLst>
          </p:cNvPr>
          <p:cNvSpPr>
            <a:spLocks noGrp="1"/>
          </p:cNvSpPr>
          <p:nvPr>
            <p:ph type="dt" sz="half" idx="10"/>
          </p:nvPr>
        </p:nvSpPr>
        <p:spPr>
          <a:xfrm>
            <a:off x="628650" y="6356350"/>
            <a:ext cx="2057400" cy="365125"/>
          </a:xfrm>
          <a:prstGeom prst="rect">
            <a:avLst/>
          </a:prstGeom>
        </p:spPr>
        <p:txBody>
          <a:bodyPr/>
          <a:lstStyle/>
          <a:p>
            <a:endParaRPr lang="en-AU"/>
          </a:p>
        </p:txBody>
      </p:sp>
      <p:sp>
        <p:nvSpPr>
          <p:cNvPr id="5" name="Footer Placeholder 4">
            <a:extLst>
              <a:ext uri="{FF2B5EF4-FFF2-40B4-BE49-F238E27FC236}">
                <a16:creationId xmlns:a16="http://schemas.microsoft.com/office/drawing/2014/main" id="{DF0D4537-B9F7-494B-809A-416136C74F09}"/>
              </a:ext>
            </a:extLst>
          </p:cNvPr>
          <p:cNvSpPr>
            <a:spLocks noGrp="1"/>
          </p:cNvSpPr>
          <p:nvPr>
            <p:ph type="ftr" sz="quarter" idx="11"/>
          </p:nvPr>
        </p:nvSpPr>
        <p:spPr>
          <a:xfrm>
            <a:off x="3028950" y="6356350"/>
            <a:ext cx="30861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B0A1CA5A-9DE0-457A-9891-93EEF2B5C614}"/>
              </a:ext>
            </a:extLst>
          </p:cNvPr>
          <p:cNvSpPr>
            <a:spLocks noGrp="1"/>
          </p:cNvSpPr>
          <p:nvPr>
            <p:ph type="sldNum" sz="quarter" idx="12"/>
          </p:nvPr>
        </p:nvSpPr>
        <p:spPr/>
        <p:txBody>
          <a:bodyPr/>
          <a:lstStyle/>
          <a:p>
            <a:fld id="{95E95B05-9D25-4289-900E-0F0526C6D0C1}" type="slidenum">
              <a:rPr lang="en-AU" smtClean="0"/>
              <a:t>‹#›</a:t>
            </a:fld>
            <a:endParaRPr lang="en-AU"/>
          </a:p>
        </p:txBody>
      </p:sp>
    </p:spTree>
    <p:extLst>
      <p:ext uri="{BB962C8B-B14F-4D97-AF65-F5344CB8AC3E}">
        <p14:creationId xmlns:p14="http://schemas.microsoft.com/office/powerpoint/2010/main" val="12395040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ED7F5A-045D-45F6-A47A-392E6D242633}"/>
              </a:ext>
            </a:extLst>
          </p:cNvPr>
          <p:cNvSpPr>
            <a:spLocks noGrp="1"/>
          </p:cNvSpPr>
          <p:nvPr>
            <p:ph type="title"/>
          </p:nvPr>
        </p:nvSpPr>
        <p:spPr/>
        <p:txBody>
          <a:bodyPr/>
          <a:lstStyle/>
          <a:p>
            <a:r>
              <a:rPr lang="en-US" dirty="0"/>
              <a:t>Click to edit Master title style</a:t>
            </a:r>
            <a:endParaRPr lang="en-AU" dirty="0"/>
          </a:p>
        </p:txBody>
      </p:sp>
      <p:sp>
        <p:nvSpPr>
          <p:cNvPr id="4" name="Footer Placeholder 3">
            <a:extLst>
              <a:ext uri="{FF2B5EF4-FFF2-40B4-BE49-F238E27FC236}">
                <a16:creationId xmlns:a16="http://schemas.microsoft.com/office/drawing/2014/main" id="{E84B14C7-29C1-4518-9FA4-17E624006620}"/>
              </a:ext>
            </a:extLst>
          </p:cNvPr>
          <p:cNvSpPr>
            <a:spLocks noGrp="1"/>
          </p:cNvSpPr>
          <p:nvPr>
            <p:ph type="ftr" sz="quarter" idx="11"/>
          </p:nvPr>
        </p:nvSpPr>
        <p:spPr>
          <a:xfrm>
            <a:off x="3103763" y="5857586"/>
            <a:ext cx="4593821" cy="365125"/>
          </a:xfrm>
        </p:spPr>
        <p:txBody>
          <a:bodyPr/>
          <a:lstStyle/>
          <a:p>
            <a:endParaRPr lang="en-AU" dirty="0"/>
          </a:p>
        </p:txBody>
      </p:sp>
      <p:sp>
        <p:nvSpPr>
          <p:cNvPr id="5" name="Slide Number Placeholder 4">
            <a:extLst>
              <a:ext uri="{FF2B5EF4-FFF2-40B4-BE49-F238E27FC236}">
                <a16:creationId xmlns:a16="http://schemas.microsoft.com/office/drawing/2014/main" id="{C3CB069E-C1F9-42A4-851F-C994F3C7314F}"/>
              </a:ext>
            </a:extLst>
          </p:cNvPr>
          <p:cNvSpPr>
            <a:spLocks noGrp="1"/>
          </p:cNvSpPr>
          <p:nvPr>
            <p:ph type="sldNum" sz="quarter" idx="12"/>
          </p:nvPr>
        </p:nvSpPr>
        <p:spPr/>
        <p:txBody>
          <a:bodyPr/>
          <a:lstStyle/>
          <a:p>
            <a:fld id="{806B53D0-2504-3048-8C4B-ED4D3D594FF3}" type="slidenum">
              <a:rPr lang="en-US" smtClean="0"/>
              <a:t>‹#›</a:t>
            </a:fld>
            <a:endParaRPr lang="en-US"/>
          </a:p>
        </p:txBody>
      </p:sp>
    </p:spTree>
    <p:extLst>
      <p:ext uri="{BB962C8B-B14F-4D97-AF65-F5344CB8AC3E}">
        <p14:creationId xmlns:p14="http://schemas.microsoft.com/office/powerpoint/2010/main" val="712539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96D30B-9A0C-4B81-8148-D6A66B2386F1}"/>
              </a:ext>
            </a:extLst>
          </p:cNvPr>
          <p:cNvSpPr>
            <a:spLocks noGrp="1"/>
          </p:cNvSpPr>
          <p:nvPr>
            <p:ph type="title"/>
          </p:nvPr>
        </p:nvSpPr>
        <p:spPr/>
        <p:txBody>
          <a:bodyPr/>
          <a:lstStyle/>
          <a:p>
            <a:r>
              <a:rPr lang="en-US"/>
              <a:t>Click to edit Master title style</a:t>
            </a:r>
            <a:endParaRPr lang="en-AU"/>
          </a:p>
        </p:txBody>
      </p:sp>
      <p:sp>
        <p:nvSpPr>
          <p:cNvPr id="3" name="Slide Number Placeholder 2">
            <a:extLst>
              <a:ext uri="{FF2B5EF4-FFF2-40B4-BE49-F238E27FC236}">
                <a16:creationId xmlns:a16="http://schemas.microsoft.com/office/drawing/2014/main" id="{A48FCBCE-83D8-4700-BAA7-A5B95EC36F43}"/>
              </a:ext>
            </a:extLst>
          </p:cNvPr>
          <p:cNvSpPr>
            <a:spLocks noGrp="1"/>
          </p:cNvSpPr>
          <p:nvPr>
            <p:ph type="sldNum" sz="quarter" idx="10"/>
          </p:nvPr>
        </p:nvSpPr>
        <p:spPr/>
        <p:txBody>
          <a:bodyPr/>
          <a:lstStyle/>
          <a:p>
            <a:fld id="{806B53D0-2504-3048-8C4B-ED4D3D594FF3}" type="slidenum">
              <a:rPr lang="en-US" smtClean="0"/>
              <a:t>‹#›</a:t>
            </a:fld>
            <a:endParaRPr lang="en-US"/>
          </a:p>
        </p:txBody>
      </p:sp>
      <p:sp>
        <p:nvSpPr>
          <p:cNvPr id="4" name="Footer Placeholder 3">
            <a:extLst>
              <a:ext uri="{FF2B5EF4-FFF2-40B4-BE49-F238E27FC236}">
                <a16:creationId xmlns:a16="http://schemas.microsoft.com/office/drawing/2014/main" id="{0AB86E8B-2442-4A9C-8747-92C323BE69CF}"/>
              </a:ext>
            </a:extLst>
          </p:cNvPr>
          <p:cNvSpPr>
            <a:spLocks noGrp="1"/>
          </p:cNvSpPr>
          <p:nvPr>
            <p:ph type="ftr" sz="quarter" idx="11"/>
          </p:nvPr>
        </p:nvSpPr>
        <p:spPr/>
        <p:txBody>
          <a:bodyPr/>
          <a:lstStyle/>
          <a:p>
            <a:endParaRPr lang="en-AU" dirty="0"/>
          </a:p>
        </p:txBody>
      </p:sp>
    </p:spTree>
    <p:extLst>
      <p:ext uri="{BB962C8B-B14F-4D97-AF65-F5344CB8AC3E}">
        <p14:creationId xmlns:p14="http://schemas.microsoft.com/office/powerpoint/2010/main" val="40999187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AU"/>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a:t>Click to edit Master text styles</a:t>
            </a:r>
          </a:p>
        </p:txBody>
      </p:sp>
      <p:sp>
        <p:nvSpPr>
          <p:cNvPr id="6" name="Slide Number Placeholder 5"/>
          <p:cNvSpPr>
            <a:spLocks noGrp="1"/>
          </p:cNvSpPr>
          <p:nvPr>
            <p:ph type="sldNum" sz="quarter" idx="12"/>
          </p:nvPr>
        </p:nvSpPr>
        <p:spPr/>
        <p:txBody>
          <a:bodyPr/>
          <a:lstStyle/>
          <a:p>
            <a:fld id="{806B53D0-2504-3048-8C4B-ED4D3D594FF3}" type="slidenum">
              <a:rPr lang="en-US" smtClean="0"/>
              <a:t>‹#›</a:t>
            </a:fld>
            <a:endParaRPr lang="en-US"/>
          </a:p>
        </p:txBody>
      </p:sp>
    </p:spTree>
    <p:extLst>
      <p:ext uri="{BB962C8B-B14F-4D97-AF65-F5344CB8AC3E}">
        <p14:creationId xmlns:p14="http://schemas.microsoft.com/office/powerpoint/2010/main" val="24395273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7" name="Slide Number Placeholder 6"/>
          <p:cNvSpPr>
            <a:spLocks noGrp="1"/>
          </p:cNvSpPr>
          <p:nvPr>
            <p:ph type="sldNum" sz="quarter" idx="12"/>
          </p:nvPr>
        </p:nvSpPr>
        <p:spPr/>
        <p:txBody>
          <a:bodyPr/>
          <a:lstStyle/>
          <a:p>
            <a:fld id="{806B53D0-2504-3048-8C4B-ED4D3D594FF3}" type="slidenum">
              <a:rPr lang="en-US" smtClean="0"/>
              <a:t>‹#›</a:t>
            </a:fld>
            <a:endParaRPr lang="en-US"/>
          </a:p>
        </p:txBody>
      </p:sp>
    </p:spTree>
    <p:extLst>
      <p:ext uri="{BB962C8B-B14F-4D97-AF65-F5344CB8AC3E}">
        <p14:creationId xmlns:p14="http://schemas.microsoft.com/office/powerpoint/2010/main" val="28321702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9" name="Slide Number Placeholder 8"/>
          <p:cNvSpPr>
            <a:spLocks noGrp="1"/>
          </p:cNvSpPr>
          <p:nvPr>
            <p:ph type="sldNum" sz="quarter" idx="12"/>
          </p:nvPr>
        </p:nvSpPr>
        <p:spPr/>
        <p:txBody>
          <a:bodyPr/>
          <a:lstStyle/>
          <a:p>
            <a:fld id="{806B53D0-2504-3048-8C4B-ED4D3D594FF3}" type="slidenum">
              <a:rPr lang="en-US" smtClean="0"/>
              <a:t>‹#›</a:t>
            </a:fld>
            <a:endParaRPr lang="en-US"/>
          </a:p>
        </p:txBody>
      </p:sp>
    </p:spTree>
    <p:extLst>
      <p:ext uri="{BB962C8B-B14F-4D97-AF65-F5344CB8AC3E}">
        <p14:creationId xmlns:p14="http://schemas.microsoft.com/office/powerpoint/2010/main" val="34738889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
        <p:nvSpPr>
          <p:cNvPr id="5" name="Slide Number Placeholder 4"/>
          <p:cNvSpPr>
            <a:spLocks noGrp="1"/>
          </p:cNvSpPr>
          <p:nvPr>
            <p:ph type="sldNum" sz="quarter" idx="12"/>
          </p:nvPr>
        </p:nvSpPr>
        <p:spPr/>
        <p:txBody>
          <a:bodyPr/>
          <a:lstStyle/>
          <a:p>
            <a:fld id="{806B53D0-2504-3048-8C4B-ED4D3D594FF3}" type="slidenum">
              <a:rPr lang="en-US" smtClean="0"/>
              <a:t>‹#›</a:t>
            </a:fld>
            <a:endParaRPr lang="en-US"/>
          </a:p>
        </p:txBody>
      </p:sp>
    </p:spTree>
    <p:extLst>
      <p:ext uri="{BB962C8B-B14F-4D97-AF65-F5344CB8AC3E}">
        <p14:creationId xmlns:p14="http://schemas.microsoft.com/office/powerpoint/2010/main" val="141373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B08CE51-93C3-4097-8F48-49DA0E179093}"/>
              </a:ext>
            </a:extLst>
          </p:cNvPr>
          <p:cNvSpPr>
            <a:spLocks noGrp="1"/>
          </p:cNvSpPr>
          <p:nvPr>
            <p:ph type="sldNum" sz="quarter" idx="10"/>
          </p:nvPr>
        </p:nvSpPr>
        <p:spPr/>
        <p:txBody>
          <a:bodyPr/>
          <a:lstStyle/>
          <a:p>
            <a:fld id="{806B53D0-2504-3048-8C4B-ED4D3D594FF3}" type="slidenum">
              <a:rPr lang="en-US" smtClean="0"/>
              <a:t>‹#›</a:t>
            </a:fld>
            <a:endParaRPr lang="en-US"/>
          </a:p>
        </p:txBody>
      </p:sp>
      <p:sp>
        <p:nvSpPr>
          <p:cNvPr id="4" name="Footer Placeholder 3">
            <a:extLst>
              <a:ext uri="{FF2B5EF4-FFF2-40B4-BE49-F238E27FC236}">
                <a16:creationId xmlns:a16="http://schemas.microsoft.com/office/drawing/2014/main" id="{CCE4EA86-15D2-4E84-9419-39EF68055EA4}"/>
              </a:ext>
            </a:extLst>
          </p:cNvPr>
          <p:cNvSpPr>
            <a:spLocks noGrp="1"/>
          </p:cNvSpPr>
          <p:nvPr>
            <p:ph type="ftr" sz="quarter" idx="11"/>
          </p:nvPr>
        </p:nvSpPr>
        <p:spPr>
          <a:xfrm>
            <a:off x="1787236" y="6356349"/>
            <a:ext cx="4765964" cy="365125"/>
          </a:xfrm>
        </p:spPr>
        <p:txBody>
          <a:bodyPr/>
          <a:lstStyle/>
          <a:p>
            <a:endParaRPr lang="en-AU" dirty="0"/>
          </a:p>
        </p:txBody>
      </p:sp>
    </p:spTree>
    <p:extLst>
      <p:ext uri="{BB962C8B-B14F-4D97-AF65-F5344CB8AC3E}">
        <p14:creationId xmlns:p14="http://schemas.microsoft.com/office/powerpoint/2010/main" val="34452761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AU"/>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6B53D0-2504-3048-8C4B-ED4D3D594FF3}" type="slidenum">
              <a:rPr lang="en-US" smtClean="0"/>
              <a:t>‹#›</a:t>
            </a:fld>
            <a:endParaRPr lang="en-US"/>
          </a:p>
        </p:txBody>
      </p:sp>
      <p:sp>
        <p:nvSpPr>
          <p:cNvPr id="4" name="Footer Placeholder 3">
            <a:extLst>
              <a:ext uri="{FF2B5EF4-FFF2-40B4-BE49-F238E27FC236}">
                <a16:creationId xmlns:a16="http://schemas.microsoft.com/office/drawing/2014/main" id="{FAB54700-0D0E-4361-AD48-44DAD0C73F78}"/>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dirty="0"/>
          </a:p>
        </p:txBody>
      </p:sp>
      <p:sp>
        <p:nvSpPr>
          <p:cNvPr id="7" name="Slide Number Placeholder 3">
            <a:extLst>
              <a:ext uri="{FF2B5EF4-FFF2-40B4-BE49-F238E27FC236}">
                <a16:creationId xmlns:a16="http://schemas.microsoft.com/office/drawing/2014/main" id="{915C26EA-260E-4DB3-BD46-D2FD91B78CC5}"/>
              </a:ext>
            </a:extLst>
          </p:cNvPr>
          <p:cNvSpPr txBox="1">
            <a:spLocks/>
          </p:cNvSpPr>
          <p:nvPr userDrawn="1"/>
        </p:nvSpPr>
        <p:spPr>
          <a:xfrm>
            <a:off x="3028950" y="6356350"/>
            <a:ext cx="565785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dirty="0"/>
          </a:p>
        </p:txBody>
      </p:sp>
    </p:spTree>
    <p:extLst>
      <p:ext uri="{BB962C8B-B14F-4D97-AF65-F5344CB8AC3E}">
        <p14:creationId xmlns:p14="http://schemas.microsoft.com/office/powerpoint/2010/main" val="29023498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2" r:id="rId3"/>
    <p:sldLayoutId id="2147483663" r:id="rId4"/>
    <p:sldLayoutId id="2147483651" r:id="rId5"/>
    <p:sldLayoutId id="2147483652" r:id="rId6"/>
    <p:sldLayoutId id="2147483653" r:id="rId7"/>
    <p:sldLayoutId id="2147483654" r:id="rId8"/>
    <p:sldLayoutId id="2147483660" r:id="rId9"/>
    <p:sldLayoutId id="2147483655" r:id="rId10"/>
    <p:sldLayoutId id="2147483656" r:id="rId11"/>
    <p:sldLayoutId id="2147483657" r:id="rId12"/>
    <p:sldLayoutId id="2147483658" r:id="rId13"/>
    <p:sldLayoutId id="2147483659" r:id="rId14"/>
    <p:sldLayoutId id="2147483661" r:id="rId15"/>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97903E9-56AF-4E06-B89E-43DD9786530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FED8C91D-EBE0-45A1-8174-BEBD9F59EBF4}"/>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Slide Number Placeholder 5">
            <a:extLst>
              <a:ext uri="{FF2B5EF4-FFF2-40B4-BE49-F238E27FC236}">
                <a16:creationId xmlns:a16="http://schemas.microsoft.com/office/drawing/2014/main" id="{2A048B60-C7D7-4356-B07E-96EAB2723E90}"/>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E95B05-9D25-4289-900E-0F0526C6D0C1}" type="slidenum">
              <a:rPr lang="en-AU" smtClean="0"/>
              <a:t>‹#›</a:t>
            </a:fld>
            <a:endParaRPr lang="en-AU"/>
          </a:p>
        </p:txBody>
      </p:sp>
    </p:spTree>
    <p:extLst>
      <p:ext uri="{BB962C8B-B14F-4D97-AF65-F5344CB8AC3E}">
        <p14:creationId xmlns:p14="http://schemas.microsoft.com/office/powerpoint/2010/main" val="2497106740"/>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hyperlink" Target="https://nam05.safelinks.protection.outlook.com/?url=https://socialsciences.arts.unsw.edu.au/research/research-initiatives/a-future-beyond-the-wall/project-resources/&amp;data=02|01||df5faa4a2bf44fa8325708d5c9ac072e|84df9e7fe9f640afb435aaaaaaaaaaaa|1|0|636636663047578727&amp;sdata=ngjCJOrr/I8WpxP0cofc7qBZAun6UEpAlginjpT61ss%3D&amp;reserved=0"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B4726428-10BB-4502-9702-2F76F559D17C}"/>
              </a:ext>
            </a:extLst>
          </p:cNvPr>
          <p:cNvPicPr>
            <a:picLocks noGrp="1" noChangeAspect="1"/>
          </p:cNvPicPr>
          <p:nvPr>
            <p:ph idx="1"/>
          </p:nvPr>
        </p:nvPicPr>
        <p:blipFill>
          <a:blip r:embed="rId3"/>
          <a:stretch>
            <a:fillRect/>
          </a:stretch>
        </p:blipFill>
        <p:spPr>
          <a:xfrm>
            <a:off x="812800" y="304800"/>
            <a:ext cx="7607300" cy="4525963"/>
          </a:xfrm>
          <a:prstGeom prst="rect">
            <a:avLst/>
          </a:prstGeom>
        </p:spPr>
      </p:pic>
      <p:sp>
        <p:nvSpPr>
          <p:cNvPr id="6" name="Rectangle 5">
            <a:extLst>
              <a:ext uri="{FF2B5EF4-FFF2-40B4-BE49-F238E27FC236}">
                <a16:creationId xmlns:a16="http://schemas.microsoft.com/office/drawing/2014/main" id="{4BE083A9-3B54-4E40-85EC-F167930FE7B4}"/>
              </a:ext>
            </a:extLst>
          </p:cNvPr>
          <p:cNvSpPr/>
          <p:nvPr/>
        </p:nvSpPr>
        <p:spPr>
          <a:xfrm>
            <a:off x="1435100" y="4921984"/>
            <a:ext cx="6337300" cy="1631216"/>
          </a:xfrm>
          <a:prstGeom prst="rect">
            <a:avLst/>
          </a:prstGeom>
        </p:spPr>
        <p:txBody>
          <a:bodyPr wrap="square">
            <a:spAutoFit/>
          </a:bodyPr>
          <a:lstStyle/>
          <a:p>
            <a:pPr algn="ctr"/>
            <a:r>
              <a:rPr lang="en-AU" sz="2000" dirty="0">
                <a:latin typeface="Arial" panose="020B0604020202020204" pitchFamily="34" charset="0"/>
                <a:cs typeface="Arial" panose="020B0604020202020204" pitchFamily="34" charset="0"/>
              </a:rPr>
              <a:t>ARC Linkage Project</a:t>
            </a:r>
          </a:p>
          <a:p>
            <a:pPr algn="ctr"/>
            <a:endParaRPr lang="en-AU" sz="2000" dirty="0">
              <a:latin typeface="Arial" panose="020B0604020202020204" pitchFamily="34" charset="0"/>
              <a:cs typeface="Arial" panose="020B0604020202020204" pitchFamily="34" charset="0"/>
            </a:endParaRPr>
          </a:p>
          <a:p>
            <a:pPr algn="ctr"/>
            <a:r>
              <a:rPr lang="en-AU" sz="2000" dirty="0">
                <a:latin typeface="Arial" panose="020B0604020202020204" pitchFamily="34" charset="0"/>
                <a:cs typeface="Arial" panose="020B0604020202020204" pitchFamily="34" charset="0"/>
              </a:rPr>
              <a:t>Presenter: Dr Lesley Hardcastle</a:t>
            </a:r>
          </a:p>
          <a:p>
            <a:pPr algn="ctr"/>
            <a:endParaRPr lang="en-AU" sz="1200" dirty="0">
              <a:latin typeface="Arial" panose="020B0604020202020204" pitchFamily="34" charset="0"/>
              <a:cs typeface="Arial" panose="020B0604020202020204" pitchFamily="34" charset="0"/>
            </a:endParaRPr>
          </a:p>
          <a:p>
            <a:pPr algn="ctr"/>
            <a:endParaRPr lang="en-AU" sz="1200" dirty="0">
              <a:latin typeface="Arial" panose="020B0604020202020204" pitchFamily="34" charset="0"/>
              <a:cs typeface="Arial" panose="020B0604020202020204" pitchFamily="34" charset="0"/>
            </a:endParaRPr>
          </a:p>
          <a:p>
            <a:pPr algn="ctr"/>
            <a:r>
              <a:rPr lang="en-AU" sz="1600" dirty="0">
                <a:latin typeface="Arial" panose="020B0604020202020204" pitchFamily="34" charset="0"/>
                <a:cs typeface="Arial" panose="020B0604020202020204" pitchFamily="34" charset="0"/>
              </a:rPr>
              <a:t>ACEA and Deakin University Research Forum, Melbourne, 11/09/18</a:t>
            </a:r>
          </a:p>
        </p:txBody>
      </p:sp>
    </p:spTree>
    <p:extLst>
      <p:ext uri="{BB962C8B-B14F-4D97-AF65-F5344CB8AC3E}">
        <p14:creationId xmlns:p14="http://schemas.microsoft.com/office/powerpoint/2010/main" val="7663937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612D18-BE03-4B6B-ACE4-C866791C3765}"/>
              </a:ext>
            </a:extLst>
          </p:cNvPr>
          <p:cNvSpPr>
            <a:spLocks noGrp="1"/>
          </p:cNvSpPr>
          <p:nvPr>
            <p:ph type="title"/>
          </p:nvPr>
        </p:nvSpPr>
        <p:spPr/>
        <p:txBody>
          <a:bodyPr>
            <a:normAutofit/>
          </a:bodyPr>
          <a:lstStyle/>
          <a:p>
            <a:r>
              <a:rPr lang="en-AU" dirty="0">
                <a:solidFill>
                  <a:srgbClr val="0033CC"/>
                </a:solidFill>
                <a:latin typeface="Arial" panose="020B0604020202020204" pitchFamily="34" charset="0"/>
                <a:cs typeface="Arial" panose="020B0604020202020204" pitchFamily="34" charset="0"/>
              </a:rPr>
              <a:t>Theoretical frameworks</a:t>
            </a:r>
          </a:p>
        </p:txBody>
      </p:sp>
      <p:sp>
        <p:nvSpPr>
          <p:cNvPr id="3" name="Content Placeholder 2">
            <a:extLst>
              <a:ext uri="{FF2B5EF4-FFF2-40B4-BE49-F238E27FC236}">
                <a16:creationId xmlns:a16="http://schemas.microsoft.com/office/drawing/2014/main" id="{372D5578-2F4C-4BD9-B17D-97B56E4E144B}"/>
              </a:ext>
            </a:extLst>
          </p:cNvPr>
          <p:cNvSpPr>
            <a:spLocks noGrp="1"/>
          </p:cNvSpPr>
          <p:nvPr>
            <p:ph idx="1"/>
          </p:nvPr>
        </p:nvSpPr>
        <p:spPr>
          <a:xfrm>
            <a:off x="457200" y="1417638"/>
            <a:ext cx="8229600" cy="4708525"/>
          </a:xfrm>
        </p:spPr>
        <p:txBody>
          <a:bodyPr>
            <a:normAutofit fontScale="62500" lnSpcReduction="20000"/>
          </a:bodyPr>
          <a:lstStyle/>
          <a:p>
            <a:pPr>
              <a:spcBef>
                <a:spcPts val="1200"/>
              </a:spcBef>
              <a:spcAft>
                <a:spcPts val="600"/>
              </a:spcAft>
              <a:buClr>
                <a:srgbClr val="0033CC"/>
              </a:buClr>
              <a:buFont typeface="Wingdings" panose="05000000000000000000" pitchFamily="2" charset="2"/>
              <a:buChar char="§"/>
            </a:pPr>
            <a:r>
              <a:rPr lang="en-AU" sz="4000" dirty="0">
                <a:latin typeface="Arial" panose="020B0604020202020204" pitchFamily="34" charset="0"/>
                <a:cs typeface="Arial" panose="020B0604020202020204" pitchFamily="34" charset="0"/>
              </a:rPr>
              <a:t>Desistance theories</a:t>
            </a:r>
          </a:p>
          <a:p>
            <a:pPr marL="828000" indent="-432000">
              <a:buFont typeface="Arial" panose="020B0604020202020204" pitchFamily="34" charset="0"/>
              <a:buChar char="−"/>
            </a:pPr>
            <a:r>
              <a:rPr lang="en-AU" dirty="0">
                <a:latin typeface="Arial" panose="020B0604020202020204" pitchFamily="34" charset="0"/>
                <a:cs typeface="Arial" panose="020B0604020202020204" pitchFamily="34" charset="0"/>
              </a:rPr>
              <a:t>desistance signalling</a:t>
            </a:r>
          </a:p>
          <a:p>
            <a:pPr marL="828000" indent="-432000">
              <a:buFont typeface="Arial" panose="020B0604020202020204" pitchFamily="34" charset="0"/>
              <a:buChar char="−"/>
            </a:pPr>
            <a:r>
              <a:rPr lang="en-AU" dirty="0">
                <a:latin typeface="Arial" panose="020B0604020202020204" pitchFamily="34" charset="0"/>
                <a:cs typeface="Arial" panose="020B0604020202020204" pitchFamily="34" charset="0"/>
              </a:rPr>
              <a:t>levels of desistance</a:t>
            </a:r>
          </a:p>
          <a:p>
            <a:pPr marL="828000" indent="-432000">
              <a:buFont typeface="Arial" panose="020B0604020202020204" pitchFamily="34" charset="0"/>
              <a:buChar char="−"/>
            </a:pPr>
            <a:r>
              <a:rPr lang="en-AU" dirty="0">
                <a:latin typeface="Arial" panose="020B0604020202020204" pitchFamily="34" charset="0"/>
                <a:cs typeface="Arial" panose="020B0604020202020204" pitchFamily="34" charset="0"/>
              </a:rPr>
              <a:t>belief in redeemability</a:t>
            </a:r>
          </a:p>
          <a:p>
            <a:pPr>
              <a:spcBef>
                <a:spcPts val="1200"/>
              </a:spcBef>
              <a:spcAft>
                <a:spcPts val="600"/>
              </a:spcAft>
              <a:buClr>
                <a:srgbClr val="0033CC"/>
              </a:buClr>
              <a:buFont typeface="Wingdings" panose="05000000000000000000" pitchFamily="2" charset="2"/>
              <a:buChar char="§"/>
            </a:pPr>
            <a:r>
              <a:rPr lang="en-AU" sz="4000" dirty="0">
                <a:latin typeface="Arial" panose="020B0604020202020204" pitchFamily="34" charset="0"/>
                <a:cs typeface="Arial" panose="020B0604020202020204" pitchFamily="34" charset="0"/>
              </a:rPr>
              <a:t>Building social and human capital</a:t>
            </a:r>
          </a:p>
          <a:p>
            <a:pPr marL="828000" indent="-432000">
              <a:buFont typeface="Arial" panose="020B0604020202020204" pitchFamily="34" charset="0"/>
              <a:buChar char="−"/>
            </a:pPr>
            <a:r>
              <a:rPr lang="en-AU" dirty="0">
                <a:latin typeface="Arial" panose="020B0604020202020204" pitchFamily="34" charset="0"/>
                <a:cs typeface="Arial" panose="020B0604020202020204" pitchFamily="34" charset="0"/>
              </a:rPr>
              <a:t>Good Lives Model</a:t>
            </a:r>
          </a:p>
          <a:p>
            <a:pPr marL="828000" indent="-432000">
              <a:buFont typeface="Arial" panose="020B0604020202020204" pitchFamily="34" charset="0"/>
              <a:buChar char="−"/>
            </a:pPr>
            <a:r>
              <a:rPr lang="en-AU" dirty="0">
                <a:latin typeface="Arial" panose="020B0604020202020204" pitchFamily="34" charset="0"/>
                <a:cs typeface="Arial" panose="020B0604020202020204" pitchFamily="34" charset="0"/>
              </a:rPr>
              <a:t>competency-capital approaches</a:t>
            </a:r>
          </a:p>
          <a:p>
            <a:pPr marL="828000" indent="-432000">
              <a:buFont typeface="Arial" panose="020B0604020202020204" pitchFamily="34" charset="0"/>
              <a:buChar char="−"/>
            </a:pPr>
            <a:r>
              <a:rPr lang="en-AU" dirty="0">
                <a:latin typeface="Arial" panose="020B0604020202020204" pitchFamily="34" charset="0"/>
                <a:cs typeface="Arial" panose="020B0604020202020204" pitchFamily="34" charset="0"/>
              </a:rPr>
              <a:t>social inclusion </a:t>
            </a:r>
          </a:p>
          <a:p>
            <a:pPr>
              <a:spcBef>
                <a:spcPts val="1200"/>
              </a:spcBef>
              <a:spcAft>
                <a:spcPts val="600"/>
              </a:spcAft>
              <a:buClr>
                <a:srgbClr val="0033CC"/>
              </a:buClr>
              <a:buFont typeface="Wingdings" panose="05000000000000000000" pitchFamily="2" charset="2"/>
              <a:buChar char="§"/>
            </a:pPr>
            <a:r>
              <a:rPr lang="en-AU" sz="4000" dirty="0">
                <a:latin typeface="Arial" panose="020B0604020202020204" pitchFamily="34" charset="0"/>
                <a:cs typeface="Arial" panose="020B0604020202020204" pitchFamily="34" charset="0"/>
              </a:rPr>
              <a:t>Structural and social</a:t>
            </a:r>
          </a:p>
          <a:p>
            <a:pPr marL="828000" indent="-432000">
              <a:buFont typeface="Arial" panose="020B0604020202020204" pitchFamily="34" charset="0"/>
              <a:buChar char="−"/>
            </a:pPr>
            <a:r>
              <a:rPr lang="en-AU" dirty="0">
                <a:latin typeface="Arial" panose="020B0604020202020204" pitchFamily="34" charset="0"/>
                <a:cs typeface="Arial" panose="020B0604020202020204" pitchFamily="34" charset="0"/>
              </a:rPr>
              <a:t>interaction between ex-offenders and their social context</a:t>
            </a:r>
          </a:p>
          <a:p>
            <a:pPr marL="828000" indent="-432000">
              <a:buFont typeface="Arial" panose="020B0604020202020204" pitchFamily="34" charset="0"/>
              <a:buChar char="−"/>
            </a:pPr>
            <a:r>
              <a:rPr lang="en-AU" dirty="0">
                <a:latin typeface="Arial" panose="020B0604020202020204" pitchFamily="34" charset="0"/>
                <a:cs typeface="Arial" panose="020B0604020202020204" pitchFamily="34" charset="0"/>
              </a:rPr>
              <a:t>ecological systems models</a:t>
            </a:r>
          </a:p>
          <a:p>
            <a:pPr marL="828000" indent="-432000">
              <a:buFont typeface="Arial" panose="020B0604020202020204" pitchFamily="34" charset="0"/>
              <a:buChar char="−"/>
            </a:pPr>
            <a:r>
              <a:rPr lang="en-AU" dirty="0">
                <a:latin typeface="Arial" panose="020B0604020202020204" pitchFamily="34" charset="0"/>
                <a:cs typeface="Arial" panose="020B0604020202020204" pitchFamily="34" charset="0"/>
              </a:rPr>
              <a:t>reciprocal relationship between ex-offenders and community</a:t>
            </a:r>
          </a:p>
          <a:p>
            <a:pPr marL="0" indent="0">
              <a:buNone/>
            </a:pPr>
            <a:endParaRPr lang="en-AU" dirty="0"/>
          </a:p>
          <a:p>
            <a:pPr marL="0" indent="0">
              <a:buNone/>
            </a:pPr>
            <a:endParaRPr lang="en-AU" dirty="0"/>
          </a:p>
        </p:txBody>
      </p:sp>
    </p:spTree>
    <p:extLst>
      <p:ext uri="{BB962C8B-B14F-4D97-AF65-F5344CB8AC3E}">
        <p14:creationId xmlns:p14="http://schemas.microsoft.com/office/powerpoint/2010/main" val="41892495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60E9B1-A93D-4760-AF2C-F2F660285979}"/>
              </a:ext>
            </a:extLst>
          </p:cNvPr>
          <p:cNvSpPr>
            <a:spLocks noGrp="1"/>
          </p:cNvSpPr>
          <p:nvPr>
            <p:ph type="title"/>
          </p:nvPr>
        </p:nvSpPr>
        <p:spPr/>
        <p:txBody>
          <a:bodyPr/>
          <a:lstStyle/>
          <a:p>
            <a:r>
              <a:rPr lang="en-AU" dirty="0">
                <a:solidFill>
                  <a:srgbClr val="0033CC"/>
                </a:solidFill>
                <a:latin typeface="Arial" panose="020B0604020202020204" pitchFamily="34" charset="0"/>
                <a:cs typeface="Arial" panose="020B0604020202020204" pitchFamily="34" charset="0"/>
              </a:rPr>
              <a:t>Findings</a:t>
            </a:r>
          </a:p>
        </p:txBody>
      </p:sp>
      <p:sp>
        <p:nvSpPr>
          <p:cNvPr id="3" name="Content Placeholder 2">
            <a:extLst>
              <a:ext uri="{FF2B5EF4-FFF2-40B4-BE49-F238E27FC236}">
                <a16:creationId xmlns:a16="http://schemas.microsoft.com/office/drawing/2014/main" id="{AEF5BFBF-C448-4BC0-AC9E-714FD6843A92}"/>
              </a:ext>
            </a:extLst>
          </p:cNvPr>
          <p:cNvSpPr>
            <a:spLocks noGrp="1"/>
          </p:cNvSpPr>
          <p:nvPr>
            <p:ph idx="1"/>
          </p:nvPr>
        </p:nvSpPr>
        <p:spPr/>
        <p:txBody>
          <a:bodyPr/>
          <a:lstStyle/>
          <a:p>
            <a:pPr marL="0" indent="0" algn="ctr">
              <a:buNone/>
            </a:pPr>
            <a:r>
              <a:rPr lang="en-AU" dirty="0"/>
              <a:t>Lived experiences</a:t>
            </a:r>
          </a:p>
          <a:p>
            <a:pPr marL="0" indent="0" algn="ctr">
              <a:buNone/>
            </a:pPr>
            <a:endParaRPr lang="en-AU" dirty="0"/>
          </a:p>
          <a:p>
            <a:pPr marL="0" indent="0" algn="ctr">
              <a:buNone/>
            </a:pPr>
            <a:endParaRPr lang="en-AU" dirty="0"/>
          </a:p>
          <a:p>
            <a:pPr marL="0" indent="0" algn="ctr">
              <a:buNone/>
            </a:pPr>
            <a:r>
              <a:rPr lang="en-AU" dirty="0"/>
              <a:t>Barriers to employment and reintegration</a:t>
            </a:r>
          </a:p>
          <a:p>
            <a:pPr marL="0" indent="0" algn="ctr">
              <a:buNone/>
            </a:pPr>
            <a:endParaRPr lang="en-AU" dirty="0"/>
          </a:p>
          <a:p>
            <a:pPr marL="0" indent="0" algn="ctr">
              <a:buNone/>
            </a:pPr>
            <a:endParaRPr lang="en-AU" dirty="0"/>
          </a:p>
          <a:p>
            <a:pPr marL="0" indent="0" algn="ctr">
              <a:buNone/>
            </a:pPr>
            <a:r>
              <a:rPr lang="en-AU" dirty="0"/>
              <a:t>Improved models of support</a:t>
            </a:r>
          </a:p>
        </p:txBody>
      </p:sp>
      <p:sp>
        <p:nvSpPr>
          <p:cNvPr id="5" name="Arrow: Down 4">
            <a:extLst>
              <a:ext uri="{FF2B5EF4-FFF2-40B4-BE49-F238E27FC236}">
                <a16:creationId xmlns:a16="http://schemas.microsoft.com/office/drawing/2014/main" id="{54BAD33B-808A-47B1-BE3B-D66EBBEEE9DE}"/>
              </a:ext>
            </a:extLst>
          </p:cNvPr>
          <p:cNvSpPr/>
          <p:nvPr/>
        </p:nvSpPr>
        <p:spPr>
          <a:xfrm>
            <a:off x="4140200" y="2235200"/>
            <a:ext cx="812800" cy="1104900"/>
          </a:xfrm>
          <a:prstGeom prst="down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AU"/>
          </a:p>
        </p:txBody>
      </p:sp>
      <p:sp>
        <p:nvSpPr>
          <p:cNvPr id="6" name="Arrow: Down 5">
            <a:extLst>
              <a:ext uri="{FF2B5EF4-FFF2-40B4-BE49-F238E27FC236}">
                <a16:creationId xmlns:a16="http://schemas.microsoft.com/office/drawing/2014/main" id="{4F8C0D5A-9DCE-4F6C-904D-51CA4B9916CC}"/>
              </a:ext>
            </a:extLst>
          </p:cNvPr>
          <p:cNvSpPr/>
          <p:nvPr/>
        </p:nvSpPr>
        <p:spPr>
          <a:xfrm>
            <a:off x="4140200" y="4013200"/>
            <a:ext cx="812800" cy="1104900"/>
          </a:xfrm>
          <a:prstGeom prst="down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5599516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98F796-9B23-4F0F-8C1B-68FA3A5B5431}"/>
              </a:ext>
            </a:extLst>
          </p:cNvPr>
          <p:cNvSpPr>
            <a:spLocks noGrp="1"/>
          </p:cNvSpPr>
          <p:nvPr>
            <p:ph type="title"/>
          </p:nvPr>
        </p:nvSpPr>
        <p:spPr/>
        <p:txBody>
          <a:bodyPr/>
          <a:lstStyle/>
          <a:p>
            <a:r>
              <a:rPr lang="en-AU" dirty="0">
                <a:solidFill>
                  <a:srgbClr val="0000FF"/>
                </a:solidFill>
                <a:latin typeface="Arial" panose="020B0604020202020204" pitchFamily="34" charset="0"/>
                <a:cs typeface="Arial" panose="020B0604020202020204" pitchFamily="34" charset="0"/>
              </a:rPr>
              <a:t>Recommendations</a:t>
            </a:r>
          </a:p>
        </p:txBody>
      </p:sp>
      <p:sp>
        <p:nvSpPr>
          <p:cNvPr id="3" name="Content Placeholder 2">
            <a:extLst>
              <a:ext uri="{FF2B5EF4-FFF2-40B4-BE49-F238E27FC236}">
                <a16:creationId xmlns:a16="http://schemas.microsoft.com/office/drawing/2014/main" id="{F068D8F9-7ECA-4B2F-B688-972E3DA4C813}"/>
              </a:ext>
            </a:extLst>
          </p:cNvPr>
          <p:cNvSpPr>
            <a:spLocks noGrp="1"/>
          </p:cNvSpPr>
          <p:nvPr>
            <p:ph idx="1"/>
          </p:nvPr>
        </p:nvSpPr>
        <p:spPr/>
        <p:txBody>
          <a:bodyPr>
            <a:normAutofit/>
          </a:bodyPr>
          <a:lstStyle/>
          <a:p>
            <a:pPr marL="0" indent="0">
              <a:buNone/>
            </a:pPr>
            <a:r>
              <a:rPr lang="en-AU" sz="4000" dirty="0">
                <a:latin typeface="Arial" panose="020B0604020202020204" pitchFamily="34" charset="0"/>
                <a:cs typeface="Arial" panose="020B0604020202020204" pitchFamily="34" charset="0"/>
              </a:rPr>
              <a:t>An integrated model of support using evidence-based practice and  throughcare practices</a:t>
            </a:r>
            <a:endParaRPr lang="en-AU" sz="4000" dirty="0"/>
          </a:p>
        </p:txBody>
      </p:sp>
    </p:spTree>
    <p:extLst>
      <p:ext uri="{BB962C8B-B14F-4D97-AF65-F5344CB8AC3E}">
        <p14:creationId xmlns:p14="http://schemas.microsoft.com/office/powerpoint/2010/main" val="5820443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E1EEED-E8D2-483F-B644-5E5919F9DB39}"/>
              </a:ext>
            </a:extLst>
          </p:cNvPr>
          <p:cNvSpPr>
            <a:spLocks noGrp="1"/>
          </p:cNvSpPr>
          <p:nvPr>
            <p:ph type="title"/>
          </p:nvPr>
        </p:nvSpPr>
        <p:spPr/>
        <p:txBody>
          <a:bodyPr>
            <a:normAutofit fontScale="90000"/>
          </a:bodyPr>
          <a:lstStyle/>
          <a:p>
            <a:r>
              <a:rPr lang="en-AU" dirty="0">
                <a:solidFill>
                  <a:srgbClr val="0033CC"/>
                </a:solidFill>
                <a:latin typeface="Arial" panose="020B0604020202020204" pitchFamily="34" charset="0"/>
                <a:cs typeface="Arial" panose="020B0604020202020204" pitchFamily="34" charset="0"/>
              </a:rPr>
              <a:t>Principles of an integrated model</a:t>
            </a:r>
            <a:endParaRPr lang="en-AU" dirty="0">
              <a:solidFill>
                <a:srgbClr val="0033CC"/>
              </a:solidFill>
            </a:endParaRPr>
          </a:p>
        </p:txBody>
      </p:sp>
      <p:sp>
        <p:nvSpPr>
          <p:cNvPr id="3" name="Content Placeholder 2">
            <a:extLst>
              <a:ext uri="{FF2B5EF4-FFF2-40B4-BE49-F238E27FC236}">
                <a16:creationId xmlns:a16="http://schemas.microsoft.com/office/drawing/2014/main" id="{617A33A4-1169-4635-9A9A-9E7E3F6C4C8C}"/>
              </a:ext>
            </a:extLst>
          </p:cNvPr>
          <p:cNvSpPr>
            <a:spLocks noGrp="1"/>
          </p:cNvSpPr>
          <p:nvPr>
            <p:ph idx="1"/>
          </p:nvPr>
        </p:nvSpPr>
        <p:spPr/>
        <p:txBody>
          <a:bodyPr/>
          <a:lstStyle/>
          <a:p>
            <a:pPr marL="514350" indent="-514350">
              <a:buFont typeface="+mj-lt"/>
              <a:buAutoNum type="arabicPeriod"/>
            </a:pPr>
            <a:r>
              <a:rPr lang="en-AU" dirty="0">
                <a:latin typeface="Arial" panose="020B0604020202020204" pitchFamily="34" charset="0"/>
                <a:cs typeface="Arial" panose="020B0604020202020204" pitchFamily="34" charset="0"/>
              </a:rPr>
              <a:t>Throughcare</a:t>
            </a:r>
          </a:p>
          <a:p>
            <a:pPr marL="514350" indent="-514350">
              <a:buFont typeface="+mj-lt"/>
              <a:buAutoNum type="arabicPeriod"/>
            </a:pPr>
            <a:r>
              <a:rPr lang="en-AU" dirty="0">
                <a:latin typeface="Arial" panose="020B0604020202020204" pitchFamily="34" charset="0"/>
                <a:cs typeface="Arial" panose="020B0604020202020204" pitchFamily="34" charset="0"/>
              </a:rPr>
              <a:t>Targeted program design and delivery</a:t>
            </a:r>
          </a:p>
          <a:p>
            <a:pPr marL="514350" indent="-514350">
              <a:buFont typeface="+mj-lt"/>
              <a:buAutoNum type="arabicPeriod"/>
            </a:pPr>
            <a:r>
              <a:rPr lang="en-AU" dirty="0">
                <a:latin typeface="Arial" panose="020B0604020202020204" pitchFamily="34" charset="0"/>
                <a:cs typeface="Arial" panose="020B0604020202020204" pitchFamily="34" charset="0"/>
              </a:rPr>
              <a:t>Engaging communities</a:t>
            </a:r>
          </a:p>
          <a:p>
            <a:pPr marL="514350" indent="-514350">
              <a:buFont typeface="+mj-lt"/>
              <a:buAutoNum type="arabicPeriod"/>
            </a:pPr>
            <a:r>
              <a:rPr lang="en-AU" dirty="0">
                <a:latin typeface="Arial" panose="020B0604020202020204" pitchFamily="34" charset="0"/>
                <a:cs typeface="Arial" panose="020B0604020202020204" pitchFamily="34" charset="0"/>
              </a:rPr>
              <a:t>Culturally competent and gender informed practice</a:t>
            </a:r>
          </a:p>
          <a:p>
            <a:pPr marL="514350" indent="-514350">
              <a:buFont typeface="+mj-lt"/>
              <a:buAutoNum type="arabicPeriod"/>
            </a:pPr>
            <a:r>
              <a:rPr lang="en-AU" dirty="0">
                <a:latin typeface="Arial" panose="020B0604020202020204" pitchFamily="34" charset="0"/>
                <a:cs typeface="Arial" panose="020B0604020202020204" pitchFamily="34" charset="0"/>
              </a:rPr>
              <a:t>Flexible employment services system</a:t>
            </a:r>
          </a:p>
          <a:p>
            <a:pPr marL="514350" indent="-514350">
              <a:buFont typeface="+mj-lt"/>
              <a:buAutoNum type="arabicPeriod"/>
            </a:pPr>
            <a:r>
              <a:rPr lang="en-AU" dirty="0">
                <a:latin typeface="Arial" panose="020B0604020202020204" pitchFamily="34" charset="0"/>
                <a:cs typeface="Arial" panose="020B0604020202020204" pitchFamily="34" charset="0"/>
              </a:rPr>
              <a:t>Quality research and evaluation</a:t>
            </a:r>
          </a:p>
          <a:p>
            <a:pPr marL="514350" indent="-514350">
              <a:buFont typeface="+mj-lt"/>
              <a:buAutoNum type="arabicPeriod"/>
            </a:pP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515368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CDB38-7DF7-4A12-91DB-D17E03661A19}"/>
              </a:ext>
            </a:extLst>
          </p:cNvPr>
          <p:cNvSpPr>
            <a:spLocks noGrp="1"/>
          </p:cNvSpPr>
          <p:nvPr>
            <p:ph type="title"/>
          </p:nvPr>
        </p:nvSpPr>
        <p:spPr/>
        <p:txBody>
          <a:bodyPr>
            <a:normAutofit/>
          </a:bodyPr>
          <a:lstStyle/>
          <a:p>
            <a:r>
              <a:rPr lang="en-AU" dirty="0">
                <a:solidFill>
                  <a:srgbClr val="0033CC"/>
                </a:solidFill>
              </a:rPr>
              <a:t>Principle 1: Throughcare</a:t>
            </a:r>
          </a:p>
        </p:txBody>
      </p:sp>
      <p:sp>
        <p:nvSpPr>
          <p:cNvPr id="3" name="Content Placeholder 2">
            <a:extLst>
              <a:ext uri="{FF2B5EF4-FFF2-40B4-BE49-F238E27FC236}">
                <a16:creationId xmlns:a16="http://schemas.microsoft.com/office/drawing/2014/main" id="{E8F7891A-E6DA-42E9-89DE-2A2BC067BB3D}"/>
              </a:ext>
            </a:extLst>
          </p:cNvPr>
          <p:cNvSpPr>
            <a:spLocks noGrp="1"/>
          </p:cNvSpPr>
          <p:nvPr>
            <p:ph idx="1"/>
          </p:nvPr>
        </p:nvSpPr>
        <p:spPr/>
        <p:txBody>
          <a:bodyPr>
            <a:normAutofit fontScale="92500" lnSpcReduction="20000"/>
          </a:bodyPr>
          <a:lstStyle/>
          <a:p>
            <a:pPr lvl="0">
              <a:buClr>
                <a:srgbClr val="0033CC"/>
              </a:buClr>
              <a:buFont typeface="Wingdings" panose="05000000000000000000" pitchFamily="2" charset="2"/>
              <a:buChar char="§"/>
            </a:pPr>
            <a:r>
              <a:rPr lang="en-AU" dirty="0">
                <a:latin typeface="Arial" panose="020B0604020202020204" pitchFamily="34" charset="0"/>
                <a:cs typeface="Arial" panose="020B0604020202020204" pitchFamily="34" charset="0"/>
              </a:rPr>
              <a:t>Comprehensive assessment of needs at intake.</a:t>
            </a:r>
          </a:p>
          <a:p>
            <a:pPr lvl="0">
              <a:buClr>
                <a:srgbClr val="0033CC"/>
              </a:buClr>
              <a:buFont typeface="Wingdings" panose="05000000000000000000" pitchFamily="2" charset="2"/>
              <a:buChar char="§"/>
            </a:pPr>
            <a:r>
              <a:rPr lang="en-AU" dirty="0">
                <a:latin typeface="Arial" panose="020B0604020202020204" pitchFamily="34" charset="0"/>
                <a:cs typeface="Arial" panose="020B0604020202020204" pitchFamily="34" charset="0"/>
              </a:rPr>
              <a:t>Pre-release planning.</a:t>
            </a:r>
          </a:p>
          <a:p>
            <a:pPr lvl="0">
              <a:buClr>
                <a:srgbClr val="0033CC"/>
              </a:buClr>
              <a:buFont typeface="Wingdings" panose="05000000000000000000" pitchFamily="2" charset="2"/>
              <a:buChar char="§"/>
            </a:pPr>
            <a:r>
              <a:rPr lang="en-AU" dirty="0">
                <a:latin typeface="Arial" panose="020B0604020202020204" pitchFamily="34" charset="0"/>
                <a:cs typeface="Arial" panose="020B0604020202020204" pitchFamily="34" charset="0"/>
              </a:rPr>
              <a:t>Integration of prison and community services.</a:t>
            </a:r>
          </a:p>
          <a:p>
            <a:pPr lvl="0">
              <a:buClr>
                <a:srgbClr val="0033CC"/>
              </a:buClr>
              <a:buFont typeface="Wingdings" panose="05000000000000000000" pitchFamily="2" charset="2"/>
              <a:buChar char="§"/>
            </a:pPr>
            <a:r>
              <a:rPr lang="en-AU" dirty="0">
                <a:latin typeface="Arial" panose="020B0604020202020204" pitchFamily="34" charset="0"/>
                <a:cs typeface="Arial" panose="020B0604020202020204" pitchFamily="34" charset="0"/>
              </a:rPr>
              <a:t>A ‘one stop shop’ approach (e.g. employment services hub).</a:t>
            </a:r>
          </a:p>
          <a:p>
            <a:pPr lvl="0">
              <a:buClr>
                <a:srgbClr val="0033CC"/>
              </a:buClr>
              <a:buFont typeface="Wingdings" panose="05000000000000000000" pitchFamily="2" charset="2"/>
              <a:buChar char="§"/>
            </a:pPr>
            <a:r>
              <a:rPr lang="en-AU" dirty="0">
                <a:latin typeface="Arial" panose="020B0604020202020204" pitchFamily="34" charset="0"/>
                <a:cs typeface="Arial" panose="020B0604020202020204" pitchFamily="34" charset="0"/>
              </a:rPr>
              <a:t>Opportunities in-prison and post-release for further education and training.</a:t>
            </a:r>
          </a:p>
          <a:p>
            <a:pPr lvl="0">
              <a:buClr>
                <a:srgbClr val="0033CC"/>
              </a:buClr>
              <a:buFont typeface="Wingdings" panose="05000000000000000000" pitchFamily="2" charset="2"/>
              <a:buChar char="§"/>
            </a:pPr>
            <a:r>
              <a:rPr lang="en-AU" dirty="0">
                <a:latin typeface="Arial" panose="020B0604020202020204" pitchFamily="34" charset="0"/>
                <a:cs typeface="Arial" panose="020B0604020202020204" pitchFamily="34" charset="0"/>
              </a:rPr>
              <a:t>Additional support in housing, finance, health.</a:t>
            </a:r>
          </a:p>
          <a:p>
            <a:pPr lvl="0">
              <a:buClr>
                <a:srgbClr val="0033CC"/>
              </a:buClr>
              <a:buFont typeface="Wingdings" panose="05000000000000000000" pitchFamily="2" charset="2"/>
              <a:buChar char="§"/>
            </a:pPr>
            <a:r>
              <a:rPr lang="en-AU" dirty="0">
                <a:latin typeface="Arial" panose="020B0604020202020204" pitchFamily="34" charset="0"/>
                <a:cs typeface="Arial" panose="020B0604020202020204" pitchFamily="34" charset="0"/>
              </a:rPr>
              <a:t>Continuity in staff and case workers.</a:t>
            </a:r>
          </a:p>
          <a:p>
            <a:endParaRPr lang="en-AU" dirty="0"/>
          </a:p>
        </p:txBody>
      </p:sp>
    </p:spTree>
    <p:extLst>
      <p:ext uri="{BB962C8B-B14F-4D97-AF65-F5344CB8AC3E}">
        <p14:creationId xmlns:p14="http://schemas.microsoft.com/office/powerpoint/2010/main" val="7016071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92ED60-5B58-42C0-81C7-30BF0AE51C8D}"/>
              </a:ext>
            </a:extLst>
          </p:cNvPr>
          <p:cNvSpPr>
            <a:spLocks noGrp="1"/>
          </p:cNvSpPr>
          <p:nvPr>
            <p:ph type="title"/>
          </p:nvPr>
        </p:nvSpPr>
        <p:spPr/>
        <p:txBody>
          <a:bodyPr>
            <a:normAutofit fontScale="90000"/>
          </a:bodyPr>
          <a:lstStyle/>
          <a:p>
            <a:br>
              <a:rPr lang="en-AU" sz="4000" b="1" dirty="0">
                <a:latin typeface="Arial" panose="020B0604020202020204" pitchFamily="34" charset="0"/>
                <a:cs typeface="Arial" panose="020B0604020202020204" pitchFamily="34" charset="0"/>
              </a:rPr>
            </a:br>
            <a:r>
              <a:rPr lang="en-AU" sz="4000" dirty="0">
                <a:solidFill>
                  <a:srgbClr val="0033CC"/>
                </a:solidFill>
                <a:latin typeface="Arial" panose="020B0604020202020204" pitchFamily="34" charset="0"/>
                <a:cs typeface="Arial" panose="020B0604020202020204" pitchFamily="34" charset="0"/>
              </a:rPr>
              <a:t>Principle 2: Targeted program design and delivery</a:t>
            </a:r>
            <a:br>
              <a:rPr lang="en-AU" b="1" dirty="0"/>
            </a:br>
            <a:endParaRPr lang="en-AU" dirty="0"/>
          </a:p>
        </p:txBody>
      </p:sp>
      <p:sp>
        <p:nvSpPr>
          <p:cNvPr id="3" name="Content Placeholder 2">
            <a:extLst>
              <a:ext uri="{FF2B5EF4-FFF2-40B4-BE49-F238E27FC236}">
                <a16:creationId xmlns:a16="http://schemas.microsoft.com/office/drawing/2014/main" id="{9636606C-B632-4A15-8DA0-980552DADA39}"/>
              </a:ext>
            </a:extLst>
          </p:cNvPr>
          <p:cNvSpPr>
            <a:spLocks noGrp="1"/>
          </p:cNvSpPr>
          <p:nvPr>
            <p:ph idx="1"/>
          </p:nvPr>
        </p:nvSpPr>
        <p:spPr/>
        <p:txBody>
          <a:bodyPr>
            <a:normAutofit fontScale="25000" lnSpcReduction="20000"/>
          </a:bodyPr>
          <a:lstStyle/>
          <a:p>
            <a:pPr lvl="0">
              <a:spcAft>
                <a:spcPts val="600"/>
              </a:spcAft>
              <a:buClr>
                <a:srgbClr val="0033CC"/>
              </a:buClr>
              <a:buFont typeface="Wingdings" panose="05000000000000000000" pitchFamily="2" charset="2"/>
              <a:buChar char="§"/>
            </a:pPr>
            <a:r>
              <a:rPr lang="en-AU" sz="9600" dirty="0">
                <a:latin typeface="Arial" panose="020B0604020202020204" pitchFamily="34" charset="0"/>
                <a:cs typeface="Arial" panose="020B0604020202020204" pitchFamily="34" charset="0"/>
              </a:rPr>
              <a:t>Customise VET for specific groups. </a:t>
            </a:r>
          </a:p>
          <a:p>
            <a:pPr lvl="0">
              <a:spcAft>
                <a:spcPts val="600"/>
              </a:spcAft>
              <a:buClr>
                <a:srgbClr val="0033CC"/>
              </a:buClr>
              <a:buFont typeface="Wingdings" panose="05000000000000000000" pitchFamily="2" charset="2"/>
              <a:buChar char="§"/>
            </a:pPr>
            <a:r>
              <a:rPr lang="en-AU" sz="9600" dirty="0">
                <a:latin typeface="Arial" panose="020B0604020202020204" pitchFamily="34" charset="0"/>
                <a:cs typeface="Arial" panose="020B0604020202020204" pitchFamily="34" charset="0"/>
              </a:rPr>
              <a:t>Increase availability of VET programs to prisoners.</a:t>
            </a:r>
          </a:p>
          <a:p>
            <a:pPr lvl="0">
              <a:spcAft>
                <a:spcPts val="600"/>
              </a:spcAft>
              <a:buClr>
                <a:srgbClr val="0033CC"/>
              </a:buClr>
              <a:buFont typeface="Wingdings" panose="05000000000000000000" pitchFamily="2" charset="2"/>
              <a:buChar char="§"/>
            </a:pPr>
            <a:r>
              <a:rPr lang="en-AU" sz="9600" dirty="0">
                <a:latin typeface="Arial" panose="020B0604020202020204" pitchFamily="34" charset="0"/>
                <a:cs typeface="Arial" panose="020B0604020202020204" pitchFamily="34" charset="0"/>
              </a:rPr>
              <a:t>Liaise with education providers, employers and industries.</a:t>
            </a:r>
          </a:p>
          <a:p>
            <a:pPr lvl="0">
              <a:spcAft>
                <a:spcPts val="600"/>
              </a:spcAft>
              <a:buClr>
                <a:srgbClr val="0033CC"/>
              </a:buClr>
              <a:buFont typeface="Wingdings" panose="05000000000000000000" pitchFamily="2" charset="2"/>
              <a:buChar char="§"/>
            </a:pPr>
            <a:r>
              <a:rPr lang="en-AU" sz="9600" dirty="0">
                <a:latin typeface="Arial" panose="020B0604020202020204" pitchFamily="34" charset="0"/>
                <a:cs typeface="Arial" panose="020B0604020202020204" pitchFamily="34" charset="0"/>
              </a:rPr>
              <a:t>Provide documented credentials to prisoners.</a:t>
            </a:r>
          </a:p>
          <a:p>
            <a:pPr lvl="0">
              <a:spcAft>
                <a:spcPts val="600"/>
              </a:spcAft>
              <a:buClr>
                <a:srgbClr val="0033CC"/>
              </a:buClr>
              <a:buFont typeface="Wingdings" panose="05000000000000000000" pitchFamily="2" charset="2"/>
              <a:buChar char="§"/>
            </a:pPr>
            <a:r>
              <a:rPr lang="en-AU" sz="9600" dirty="0">
                <a:latin typeface="Arial" panose="020B0604020202020204" pitchFamily="34" charset="0"/>
                <a:cs typeface="Arial" panose="020B0604020202020204" pitchFamily="34" charset="0"/>
              </a:rPr>
              <a:t>Provide psychosocial programs.</a:t>
            </a:r>
          </a:p>
          <a:p>
            <a:pPr lvl="0">
              <a:spcAft>
                <a:spcPts val="600"/>
              </a:spcAft>
              <a:buClr>
                <a:srgbClr val="0033CC"/>
              </a:buClr>
              <a:buFont typeface="Wingdings" panose="05000000000000000000" pitchFamily="2" charset="2"/>
              <a:buChar char="§"/>
            </a:pPr>
            <a:r>
              <a:rPr lang="en-AU" sz="9600" dirty="0">
                <a:latin typeface="Arial" panose="020B0604020202020204" pitchFamily="34" charset="0"/>
                <a:cs typeface="Arial" panose="020B0604020202020204" pitchFamily="34" charset="0"/>
              </a:rPr>
              <a:t>Provide practical life skills.</a:t>
            </a:r>
          </a:p>
          <a:p>
            <a:pPr lvl="0">
              <a:spcAft>
                <a:spcPts val="600"/>
              </a:spcAft>
              <a:buClr>
                <a:srgbClr val="0033CC"/>
              </a:buClr>
              <a:buFont typeface="Wingdings" panose="05000000000000000000" pitchFamily="2" charset="2"/>
              <a:buChar char="§"/>
            </a:pPr>
            <a:r>
              <a:rPr lang="en-AU" sz="9600" dirty="0">
                <a:latin typeface="Arial" panose="020B0604020202020204" pitchFamily="34" charset="0"/>
                <a:cs typeface="Arial" panose="020B0604020202020204" pitchFamily="34" charset="0"/>
              </a:rPr>
              <a:t>Provide work </a:t>
            </a:r>
            <a:r>
              <a:rPr lang="en-AU" sz="9600">
                <a:latin typeface="Arial" panose="020B0604020202020204" pitchFamily="34" charset="0"/>
                <a:cs typeface="Arial" panose="020B0604020202020204" pitchFamily="34" charset="0"/>
              </a:rPr>
              <a:t>related skills.</a:t>
            </a:r>
            <a:endParaRPr lang="en-AU" sz="9600" dirty="0">
              <a:latin typeface="Arial" panose="020B0604020202020204" pitchFamily="34" charset="0"/>
              <a:cs typeface="Arial" panose="020B0604020202020204" pitchFamily="34" charset="0"/>
            </a:endParaRPr>
          </a:p>
          <a:p>
            <a:pPr lvl="0">
              <a:spcAft>
                <a:spcPts val="600"/>
              </a:spcAft>
              <a:buClr>
                <a:srgbClr val="0033CC"/>
              </a:buClr>
              <a:buFont typeface="Wingdings" panose="05000000000000000000" pitchFamily="2" charset="2"/>
              <a:buChar char="§"/>
            </a:pPr>
            <a:r>
              <a:rPr lang="en-AU" sz="9600" dirty="0">
                <a:latin typeface="Arial" panose="020B0604020202020204" pitchFamily="34" charset="0"/>
                <a:cs typeface="Arial" panose="020B0604020202020204" pitchFamily="34" charset="0"/>
              </a:rPr>
              <a:t>Ensure that programs are culturally sensitive.</a:t>
            </a:r>
          </a:p>
          <a:p>
            <a:pPr lvl="0">
              <a:spcAft>
                <a:spcPts val="600"/>
              </a:spcAft>
              <a:buClr>
                <a:srgbClr val="0033CC"/>
              </a:buClr>
              <a:buFont typeface="Wingdings" panose="05000000000000000000" pitchFamily="2" charset="2"/>
              <a:buChar char="§"/>
            </a:pPr>
            <a:r>
              <a:rPr lang="en-US" sz="9600" dirty="0">
                <a:latin typeface="Arial" panose="020B0604020202020204" pitchFamily="34" charset="0"/>
                <a:cs typeface="Arial" panose="020B0604020202020204" pitchFamily="34" charset="0"/>
              </a:rPr>
              <a:t>Improve the match between prisoner and employer needs.</a:t>
            </a:r>
            <a:endParaRPr lang="en-AU" sz="9600" dirty="0">
              <a:latin typeface="Arial" panose="020B0604020202020204" pitchFamily="34" charset="0"/>
              <a:cs typeface="Arial" panose="020B0604020202020204" pitchFamily="34" charset="0"/>
            </a:endParaRPr>
          </a:p>
          <a:p>
            <a:endParaRPr lang="en-AU" dirty="0"/>
          </a:p>
        </p:txBody>
      </p:sp>
    </p:spTree>
    <p:extLst>
      <p:ext uri="{BB962C8B-B14F-4D97-AF65-F5344CB8AC3E}">
        <p14:creationId xmlns:p14="http://schemas.microsoft.com/office/powerpoint/2010/main" val="41728792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D4004D-00A8-4AF0-A391-6480927187D8}"/>
              </a:ext>
            </a:extLst>
          </p:cNvPr>
          <p:cNvSpPr>
            <a:spLocks noGrp="1"/>
          </p:cNvSpPr>
          <p:nvPr>
            <p:ph type="title"/>
          </p:nvPr>
        </p:nvSpPr>
        <p:spPr/>
        <p:txBody>
          <a:bodyPr>
            <a:normAutofit fontScale="90000"/>
          </a:bodyPr>
          <a:lstStyle/>
          <a:p>
            <a:r>
              <a:rPr lang="en-AU" dirty="0">
                <a:solidFill>
                  <a:srgbClr val="0033CC"/>
                </a:solidFill>
                <a:latin typeface="Arial" panose="020B0604020202020204" pitchFamily="34" charset="0"/>
                <a:cs typeface="Arial" panose="020B0604020202020204" pitchFamily="34" charset="0"/>
              </a:rPr>
              <a:t>Principle 3: Engaging communities</a:t>
            </a:r>
            <a:endParaRPr lang="en-AU" dirty="0"/>
          </a:p>
        </p:txBody>
      </p:sp>
      <p:sp>
        <p:nvSpPr>
          <p:cNvPr id="3" name="Content Placeholder 2">
            <a:extLst>
              <a:ext uri="{FF2B5EF4-FFF2-40B4-BE49-F238E27FC236}">
                <a16:creationId xmlns:a16="http://schemas.microsoft.com/office/drawing/2014/main" id="{149850BD-7CDF-4ED0-BD10-9E0CFA025CD6}"/>
              </a:ext>
            </a:extLst>
          </p:cNvPr>
          <p:cNvSpPr>
            <a:spLocks noGrp="1"/>
          </p:cNvSpPr>
          <p:nvPr>
            <p:ph idx="1"/>
          </p:nvPr>
        </p:nvSpPr>
        <p:spPr/>
        <p:txBody>
          <a:bodyPr>
            <a:normAutofit/>
          </a:bodyPr>
          <a:lstStyle/>
          <a:p>
            <a:pPr lvl="0">
              <a:buClr>
                <a:srgbClr val="0033CC"/>
              </a:buClr>
              <a:buFont typeface="Wingdings" panose="05000000000000000000" pitchFamily="2" charset="2"/>
              <a:buChar char="§"/>
            </a:pPr>
            <a:r>
              <a:rPr lang="en-AU" sz="3000" dirty="0">
                <a:latin typeface="Arial" panose="020B0604020202020204" pitchFamily="34" charset="0"/>
                <a:cs typeface="Arial" panose="020B0604020202020204" pitchFamily="34" charset="0"/>
              </a:rPr>
              <a:t>Identify community stakeholders.</a:t>
            </a:r>
          </a:p>
          <a:p>
            <a:pPr lvl="0">
              <a:buClr>
                <a:srgbClr val="0033CC"/>
              </a:buClr>
              <a:buFont typeface="Wingdings" panose="05000000000000000000" pitchFamily="2" charset="2"/>
              <a:buChar char="§"/>
            </a:pPr>
            <a:r>
              <a:rPr lang="en-AU" sz="3000" dirty="0">
                <a:latin typeface="Arial" panose="020B0604020202020204" pitchFamily="34" charset="0"/>
                <a:cs typeface="Arial" panose="020B0604020202020204" pitchFamily="34" charset="0"/>
              </a:rPr>
              <a:t>Implement mentor programs.</a:t>
            </a:r>
          </a:p>
          <a:p>
            <a:pPr lvl="0">
              <a:buClr>
                <a:srgbClr val="0033CC"/>
              </a:buClr>
              <a:buFont typeface="Wingdings" panose="05000000000000000000" pitchFamily="2" charset="2"/>
              <a:buChar char="§"/>
            </a:pPr>
            <a:r>
              <a:rPr lang="en-AU" sz="3000" dirty="0">
                <a:latin typeface="Arial" panose="020B0604020202020204" pitchFamily="34" charset="0"/>
                <a:cs typeface="Arial" panose="020B0604020202020204" pitchFamily="34" charset="0"/>
              </a:rPr>
              <a:t>Advocate for employment of ex-prisoners via media and community events. </a:t>
            </a:r>
          </a:p>
          <a:p>
            <a:pPr lvl="0">
              <a:buClr>
                <a:srgbClr val="0033CC"/>
              </a:buClr>
              <a:buFont typeface="Wingdings" panose="05000000000000000000" pitchFamily="2" charset="2"/>
              <a:buChar char="§"/>
            </a:pPr>
            <a:r>
              <a:rPr lang="en-AU" sz="3000" dirty="0">
                <a:latin typeface="Arial" panose="020B0604020202020204" pitchFamily="34" charset="0"/>
                <a:cs typeface="Arial" panose="020B0604020202020204" pitchFamily="34" charset="0"/>
              </a:rPr>
              <a:t>Promote the value of “giving a person another chance”.</a:t>
            </a:r>
          </a:p>
          <a:p>
            <a:pPr lvl="0">
              <a:buClr>
                <a:srgbClr val="0033CC"/>
              </a:buClr>
              <a:buFont typeface="Wingdings" panose="05000000000000000000" pitchFamily="2" charset="2"/>
              <a:buChar char="§"/>
            </a:pPr>
            <a:r>
              <a:rPr lang="en-AU" sz="3000" dirty="0">
                <a:latin typeface="Arial" panose="020B0604020202020204" pitchFamily="34" charset="0"/>
                <a:cs typeface="Arial" panose="020B0604020202020204" pitchFamily="34" charset="0"/>
              </a:rPr>
              <a:t>Encourage partnerships between prisons and employers.</a:t>
            </a:r>
          </a:p>
          <a:p>
            <a:endParaRPr lang="en-AU" dirty="0"/>
          </a:p>
        </p:txBody>
      </p:sp>
    </p:spTree>
    <p:extLst>
      <p:ext uri="{BB962C8B-B14F-4D97-AF65-F5344CB8AC3E}">
        <p14:creationId xmlns:p14="http://schemas.microsoft.com/office/powerpoint/2010/main" val="36411175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FC6500-204F-45EB-AE1D-AAD82F564F63}"/>
              </a:ext>
            </a:extLst>
          </p:cNvPr>
          <p:cNvSpPr>
            <a:spLocks noGrp="1"/>
          </p:cNvSpPr>
          <p:nvPr>
            <p:ph type="title"/>
          </p:nvPr>
        </p:nvSpPr>
        <p:spPr/>
        <p:txBody>
          <a:bodyPr>
            <a:normAutofit fontScale="90000"/>
          </a:bodyPr>
          <a:lstStyle/>
          <a:p>
            <a:br>
              <a:rPr lang="en-AU" b="1" dirty="0">
                <a:latin typeface="Arial" panose="020B0604020202020204" pitchFamily="34" charset="0"/>
                <a:cs typeface="Arial" panose="020B0604020202020204" pitchFamily="34" charset="0"/>
              </a:rPr>
            </a:br>
            <a:r>
              <a:rPr lang="en-AU" dirty="0">
                <a:solidFill>
                  <a:srgbClr val="0033CC"/>
                </a:solidFill>
                <a:latin typeface="Arial" panose="020B0604020202020204" pitchFamily="34" charset="0"/>
                <a:cs typeface="Arial" panose="020B0604020202020204" pitchFamily="34" charset="0"/>
              </a:rPr>
              <a:t>Principle 4: Culturally competent and gender-informed practice</a:t>
            </a:r>
            <a:br>
              <a:rPr lang="en-AU" b="1" dirty="0"/>
            </a:br>
            <a:endParaRPr lang="en-AU" dirty="0"/>
          </a:p>
        </p:txBody>
      </p:sp>
      <p:sp>
        <p:nvSpPr>
          <p:cNvPr id="3" name="Content Placeholder 2">
            <a:extLst>
              <a:ext uri="{FF2B5EF4-FFF2-40B4-BE49-F238E27FC236}">
                <a16:creationId xmlns:a16="http://schemas.microsoft.com/office/drawing/2014/main" id="{723B2E27-73B9-4E1B-8C60-62485EB0A808}"/>
              </a:ext>
            </a:extLst>
          </p:cNvPr>
          <p:cNvSpPr>
            <a:spLocks noGrp="1"/>
          </p:cNvSpPr>
          <p:nvPr>
            <p:ph idx="1"/>
          </p:nvPr>
        </p:nvSpPr>
        <p:spPr>
          <a:xfrm>
            <a:off x="546100" y="1830387"/>
            <a:ext cx="8229600" cy="3414713"/>
          </a:xfrm>
        </p:spPr>
        <p:txBody>
          <a:bodyPr>
            <a:normAutofit/>
          </a:bodyPr>
          <a:lstStyle/>
          <a:p>
            <a:pPr>
              <a:lnSpc>
                <a:spcPct val="90000"/>
              </a:lnSpc>
              <a:buClr>
                <a:srgbClr val="0033CC"/>
              </a:buClr>
              <a:buFont typeface="Wingdings" panose="05000000000000000000" pitchFamily="2" charset="2"/>
              <a:buChar char="§"/>
            </a:pPr>
            <a:r>
              <a:rPr lang="en-AU" sz="3000" dirty="0">
                <a:latin typeface="Arial" panose="020B0604020202020204" pitchFamily="34" charset="0"/>
                <a:cs typeface="Arial" panose="020B0604020202020204" pitchFamily="34" charset="0"/>
              </a:rPr>
              <a:t>Employ staff who are culturally competent. </a:t>
            </a:r>
          </a:p>
          <a:p>
            <a:pPr>
              <a:lnSpc>
                <a:spcPct val="90000"/>
              </a:lnSpc>
              <a:buClr>
                <a:srgbClr val="0033CC"/>
              </a:buClr>
              <a:buFont typeface="Wingdings" panose="05000000000000000000" pitchFamily="2" charset="2"/>
              <a:buChar char="§"/>
            </a:pPr>
            <a:r>
              <a:rPr lang="en-AU" sz="3000" dirty="0">
                <a:latin typeface="Arial" panose="020B0604020202020204" pitchFamily="34" charset="0"/>
                <a:cs typeface="Arial" panose="020B0604020202020204" pitchFamily="34" charset="0"/>
              </a:rPr>
              <a:t>Provide cultural competence education for staff.</a:t>
            </a:r>
          </a:p>
          <a:p>
            <a:pPr>
              <a:lnSpc>
                <a:spcPct val="90000"/>
              </a:lnSpc>
              <a:buClr>
                <a:srgbClr val="0033CC"/>
              </a:buClr>
              <a:buFont typeface="Wingdings" panose="05000000000000000000" pitchFamily="2" charset="2"/>
              <a:buChar char="§"/>
            </a:pPr>
            <a:r>
              <a:rPr lang="en-AU" sz="3000" dirty="0">
                <a:latin typeface="Arial" panose="020B0604020202020204" pitchFamily="34" charset="0"/>
                <a:cs typeface="Arial" panose="020B0604020202020204" pitchFamily="34" charset="0"/>
              </a:rPr>
              <a:t>Provide gender sensitive training for staff.</a:t>
            </a:r>
          </a:p>
          <a:p>
            <a:pPr>
              <a:lnSpc>
                <a:spcPct val="90000"/>
              </a:lnSpc>
              <a:buClr>
                <a:srgbClr val="0033CC"/>
              </a:buClr>
              <a:buFont typeface="Wingdings" panose="05000000000000000000" pitchFamily="2" charset="2"/>
              <a:buChar char="§"/>
            </a:pPr>
            <a:r>
              <a:rPr lang="en-AU" sz="3000" dirty="0">
                <a:latin typeface="Arial" panose="020B0604020202020204" pitchFamily="34" charset="0"/>
                <a:cs typeface="Arial" panose="020B0604020202020204" pitchFamily="34" charset="0"/>
              </a:rPr>
              <a:t>Provide information for ex-prisoners’ families, employers and social support workers</a:t>
            </a:r>
            <a:r>
              <a:rPr lang="en-AU" sz="2600" dirty="0">
                <a:latin typeface="Arial" panose="020B0604020202020204" pitchFamily="34" charset="0"/>
                <a:cs typeface="Arial" panose="020B0604020202020204" pitchFamily="34" charset="0"/>
              </a:rPr>
              <a:t>.</a:t>
            </a:r>
          </a:p>
          <a:p>
            <a:endParaRPr lang="en-AU" dirty="0"/>
          </a:p>
        </p:txBody>
      </p:sp>
    </p:spTree>
    <p:extLst>
      <p:ext uri="{BB962C8B-B14F-4D97-AF65-F5344CB8AC3E}">
        <p14:creationId xmlns:p14="http://schemas.microsoft.com/office/powerpoint/2010/main" val="40966649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AC2B9D-CD31-4722-9EFA-6464154043A6}"/>
              </a:ext>
            </a:extLst>
          </p:cNvPr>
          <p:cNvSpPr>
            <a:spLocks noGrp="1"/>
          </p:cNvSpPr>
          <p:nvPr>
            <p:ph type="title"/>
          </p:nvPr>
        </p:nvSpPr>
        <p:spPr/>
        <p:txBody>
          <a:bodyPr>
            <a:normAutofit fontScale="90000"/>
          </a:bodyPr>
          <a:lstStyle/>
          <a:p>
            <a:br>
              <a:rPr lang="en-AU" b="1" dirty="0">
                <a:latin typeface="Arial" panose="020B0604020202020204" pitchFamily="34" charset="0"/>
                <a:ea typeface="+mn-ea"/>
                <a:cs typeface="Arial" panose="020B0604020202020204" pitchFamily="34" charset="0"/>
              </a:rPr>
            </a:br>
            <a:r>
              <a:rPr lang="en-AU" dirty="0">
                <a:solidFill>
                  <a:srgbClr val="0033CC"/>
                </a:solidFill>
                <a:latin typeface="Arial" panose="020B0604020202020204" pitchFamily="34" charset="0"/>
                <a:ea typeface="+mn-ea"/>
                <a:cs typeface="Arial" panose="020B0604020202020204" pitchFamily="34" charset="0"/>
              </a:rPr>
              <a:t>Principle 5: Flexible employment services system</a:t>
            </a:r>
            <a:br>
              <a:rPr lang="en-AU" b="1" dirty="0">
                <a:latin typeface="+mn-lt"/>
                <a:ea typeface="+mn-ea"/>
                <a:cs typeface="+mn-cs"/>
              </a:rPr>
            </a:br>
            <a:endParaRPr lang="en-AU" dirty="0"/>
          </a:p>
        </p:txBody>
      </p:sp>
      <p:sp>
        <p:nvSpPr>
          <p:cNvPr id="3" name="Content Placeholder 2">
            <a:extLst>
              <a:ext uri="{FF2B5EF4-FFF2-40B4-BE49-F238E27FC236}">
                <a16:creationId xmlns:a16="http://schemas.microsoft.com/office/drawing/2014/main" id="{66E6535B-644E-48E4-AED9-CF93FEB13E28}"/>
              </a:ext>
            </a:extLst>
          </p:cNvPr>
          <p:cNvSpPr>
            <a:spLocks noGrp="1"/>
          </p:cNvSpPr>
          <p:nvPr>
            <p:ph idx="1"/>
          </p:nvPr>
        </p:nvSpPr>
        <p:spPr>
          <a:xfrm>
            <a:off x="457200" y="1495425"/>
            <a:ext cx="8229600" cy="4581525"/>
          </a:xfrm>
        </p:spPr>
        <p:txBody>
          <a:bodyPr>
            <a:noAutofit/>
          </a:bodyPr>
          <a:lstStyle/>
          <a:p>
            <a:pPr>
              <a:lnSpc>
                <a:spcPct val="90000"/>
              </a:lnSpc>
              <a:buClr>
                <a:srgbClr val="0033CC"/>
              </a:buClr>
              <a:buFont typeface="Wingdings" panose="05000000000000000000" pitchFamily="2" charset="2"/>
              <a:buChar char="§"/>
            </a:pPr>
            <a:r>
              <a:rPr lang="en-AU" sz="2800" dirty="0">
                <a:latin typeface="Arial" panose="020B0604020202020204" pitchFamily="34" charset="0"/>
                <a:cs typeface="Arial" panose="020B0604020202020204" pitchFamily="34" charset="0"/>
              </a:rPr>
              <a:t>Revise the existing </a:t>
            </a:r>
            <a:r>
              <a:rPr lang="en-AU" sz="2800" i="1" dirty="0">
                <a:latin typeface="Arial" panose="020B0604020202020204" pitchFamily="34" charset="0"/>
                <a:cs typeface="Arial" panose="020B0604020202020204" pitchFamily="34" charset="0"/>
              </a:rPr>
              <a:t>Job Seeker Risk Index </a:t>
            </a:r>
            <a:r>
              <a:rPr lang="en-AU" sz="2800" dirty="0">
                <a:latin typeface="Arial" panose="020B0604020202020204" pitchFamily="34" charset="0"/>
                <a:cs typeface="Arial" panose="020B0604020202020204" pitchFamily="34" charset="0"/>
              </a:rPr>
              <a:t>classification system.</a:t>
            </a:r>
          </a:p>
          <a:p>
            <a:pPr>
              <a:lnSpc>
                <a:spcPct val="90000"/>
              </a:lnSpc>
              <a:buClr>
                <a:srgbClr val="0033CC"/>
              </a:buClr>
              <a:buFont typeface="Wingdings" panose="05000000000000000000" pitchFamily="2" charset="2"/>
              <a:buChar char="§"/>
            </a:pPr>
            <a:r>
              <a:rPr lang="en-AU" sz="2800" dirty="0">
                <a:latin typeface="Arial" panose="020B0604020202020204" pitchFamily="34" charset="0"/>
                <a:cs typeface="Arial" panose="020B0604020202020204" pitchFamily="34" charset="0"/>
              </a:rPr>
              <a:t>Introduce employer incentives.</a:t>
            </a:r>
          </a:p>
          <a:p>
            <a:pPr>
              <a:lnSpc>
                <a:spcPct val="90000"/>
              </a:lnSpc>
              <a:buClr>
                <a:srgbClr val="0033CC"/>
              </a:buClr>
              <a:buFont typeface="Wingdings" panose="05000000000000000000" pitchFamily="2" charset="2"/>
              <a:buChar char="§"/>
            </a:pPr>
            <a:r>
              <a:rPr lang="en-AU" sz="2800" dirty="0">
                <a:latin typeface="Arial" panose="020B0604020202020204" pitchFamily="34" charset="0"/>
                <a:cs typeface="Arial" panose="020B0604020202020204" pitchFamily="34" charset="0"/>
              </a:rPr>
              <a:t>Pre-release employment programs in collaboration with prisons</a:t>
            </a:r>
          </a:p>
          <a:p>
            <a:pPr>
              <a:lnSpc>
                <a:spcPct val="90000"/>
              </a:lnSpc>
              <a:buClr>
                <a:srgbClr val="0033CC"/>
              </a:buClr>
              <a:buFont typeface="Wingdings" panose="05000000000000000000" pitchFamily="2" charset="2"/>
              <a:buChar char="§"/>
            </a:pPr>
            <a:r>
              <a:rPr lang="en-AU" sz="2800" dirty="0">
                <a:latin typeface="Arial" panose="020B0604020202020204" pitchFamily="34" charset="0"/>
                <a:cs typeface="Arial" panose="020B0604020202020204" pitchFamily="34" charset="0"/>
              </a:rPr>
              <a:t>Integrate pre-release and post-release programs. </a:t>
            </a:r>
          </a:p>
          <a:p>
            <a:pPr>
              <a:lnSpc>
                <a:spcPct val="90000"/>
              </a:lnSpc>
              <a:buClr>
                <a:srgbClr val="0033CC"/>
              </a:buClr>
              <a:buFont typeface="Wingdings" panose="05000000000000000000" pitchFamily="2" charset="2"/>
              <a:buChar char="§"/>
            </a:pPr>
            <a:r>
              <a:rPr lang="en-AU" sz="2800" dirty="0">
                <a:latin typeface="Arial" panose="020B0604020202020204" pitchFamily="34" charset="0"/>
                <a:cs typeface="Arial" panose="020B0604020202020204" pitchFamily="34" charset="0"/>
              </a:rPr>
              <a:t>Service provider funding for working with ex-prisoners. </a:t>
            </a:r>
          </a:p>
          <a:p>
            <a:pPr>
              <a:lnSpc>
                <a:spcPct val="90000"/>
              </a:lnSpc>
              <a:buClr>
                <a:srgbClr val="0033CC"/>
              </a:buClr>
              <a:buFont typeface="Wingdings" panose="05000000000000000000" pitchFamily="2" charset="2"/>
              <a:buChar char="§"/>
            </a:pPr>
            <a:r>
              <a:rPr lang="en-AU" sz="2800" dirty="0">
                <a:latin typeface="Arial" panose="020B0604020202020204" pitchFamily="34" charset="0"/>
                <a:cs typeface="Arial" panose="020B0604020202020204" pitchFamily="34" charset="0"/>
              </a:rPr>
              <a:t>Promote partnerships and collaboration.</a:t>
            </a:r>
          </a:p>
        </p:txBody>
      </p:sp>
    </p:spTree>
    <p:extLst>
      <p:ext uri="{BB962C8B-B14F-4D97-AF65-F5344CB8AC3E}">
        <p14:creationId xmlns:p14="http://schemas.microsoft.com/office/powerpoint/2010/main" val="153083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D09841-71AE-445C-866F-E59DD4964173}"/>
              </a:ext>
            </a:extLst>
          </p:cNvPr>
          <p:cNvSpPr>
            <a:spLocks noGrp="1"/>
          </p:cNvSpPr>
          <p:nvPr>
            <p:ph type="title"/>
          </p:nvPr>
        </p:nvSpPr>
        <p:spPr/>
        <p:txBody>
          <a:bodyPr>
            <a:normAutofit fontScale="90000"/>
          </a:bodyPr>
          <a:lstStyle/>
          <a:p>
            <a:br>
              <a:rPr lang="en-AU" b="1" dirty="0">
                <a:latin typeface="Arial" panose="020B0604020202020204" pitchFamily="34" charset="0"/>
                <a:cs typeface="Arial" panose="020B0604020202020204" pitchFamily="34" charset="0"/>
              </a:rPr>
            </a:br>
            <a:r>
              <a:rPr lang="en-AU" dirty="0">
                <a:solidFill>
                  <a:srgbClr val="0033CC"/>
                </a:solidFill>
                <a:latin typeface="Arial" panose="020B0604020202020204" pitchFamily="34" charset="0"/>
                <a:cs typeface="Arial" panose="020B0604020202020204" pitchFamily="34" charset="0"/>
              </a:rPr>
              <a:t>Principle 6: Quality research and evaluation</a:t>
            </a:r>
            <a:br>
              <a:rPr lang="en-AU" b="1" dirty="0"/>
            </a:br>
            <a:endParaRPr lang="en-AU" dirty="0"/>
          </a:p>
        </p:txBody>
      </p:sp>
      <p:sp>
        <p:nvSpPr>
          <p:cNvPr id="3" name="Content Placeholder 2">
            <a:extLst>
              <a:ext uri="{FF2B5EF4-FFF2-40B4-BE49-F238E27FC236}">
                <a16:creationId xmlns:a16="http://schemas.microsoft.com/office/drawing/2014/main" id="{F12F8615-EA21-437B-A0EF-D8556D300344}"/>
              </a:ext>
            </a:extLst>
          </p:cNvPr>
          <p:cNvSpPr>
            <a:spLocks noGrp="1"/>
          </p:cNvSpPr>
          <p:nvPr>
            <p:ph idx="1"/>
          </p:nvPr>
        </p:nvSpPr>
        <p:spPr/>
        <p:txBody>
          <a:bodyPr>
            <a:normAutofit fontScale="62500" lnSpcReduction="20000"/>
          </a:bodyPr>
          <a:lstStyle/>
          <a:p>
            <a:pPr lvl="0">
              <a:lnSpc>
                <a:spcPct val="110000"/>
              </a:lnSpc>
              <a:buClr>
                <a:srgbClr val="0033CC"/>
              </a:buClr>
              <a:buFont typeface="Wingdings" panose="05000000000000000000" pitchFamily="2" charset="2"/>
              <a:buChar char="§"/>
            </a:pPr>
            <a:r>
              <a:rPr lang="en-AU" sz="4500" dirty="0">
                <a:latin typeface="Arial" panose="020B0604020202020204" pitchFamily="34" charset="0"/>
                <a:cs typeface="Arial" panose="020B0604020202020204" pitchFamily="34" charset="0"/>
              </a:rPr>
              <a:t>Audit prison risk assessment tools.</a:t>
            </a:r>
          </a:p>
          <a:p>
            <a:pPr lvl="0">
              <a:lnSpc>
                <a:spcPct val="110000"/>
              </a:lnSpc>
              <a:buClr>
                <a:srgbClr val="0033CC"/>
              </a:buClr>
              <a:buFont typeface="Wingdings" panose="05000000000000000000" pitchFamily="2" charset="2"/>
              <a:buChar char="§"/>
            </a:pPr>
            <a:r>
              <a:rPr lang="en-AU" sz="4500" dirty="0">
                <a:latin typeface="Arial" panose="020B0604020202020204" pitchFamily="34" charset="0"/>
                <a:cs typeface="Arial" panose="020B0604020202020204" pitchFamily="34" charset="0"/>
              </a:rPr>
              <a:t>Improve data collection.</a:t>
            </a:r>
          </a:p>
          <a:p>
            <a:pPr lvl="0">
              <a:lnSpc>
                <a:spcPct val="110000"/>
              </a:lnSpc>
              <a:buClr>
                <a:srgbClr val="0033CC"/>
              </a:buClr>
              <a:buFont typeface="Wingdings" panose="05000000000000000000" pitchFamily="2" charset="2"/>
              <a:buChar char="§"/>
            </a:pPr>
            <a:r>
              <a:rPr lang="en-AU" sz="4500" dirty="0">
                <a:latin typeface="Arial" panose="020B0604020202020204" pitchFamily="34" charset="0"/>
                <a:cs typeface="Arial" panose="020B0604020202020204" pitchFamily="34" charset="0"/>
              </a:rPr>
              <a:t>Improve record keeping and introduce uniform cross-jurisdictional data collection technologies.</a:t>
            </a:r>
          </a:p>
          <a:p>
            <a:pPr lvl="0">
              <a:lnSpc>
                <a:spcPct val="110000"/>
              </a:lnSpc>
              <a:buClr>
                <a:srgbClr val="0033CC"/>
              </a:buClr>
              <a:buFont typeface="Wingdings" panose="05000000000000000000" pitchFamily="2" charset="2"/>
              <a:buChar char="§"/>
            </a:pPr>
            <a:r>
              <a:rPr lang="en-AU" sz="4500" dirty="0">
                <a:latin typeface="Arial" panose="020B0604020202020204" pitchFamily="34" charset="0"/>
                <a:cs typeface="Arial" panose="020B0604020202020204" pitchFamily="34" charset="0"/>
              </a:rPr>
              <a:t>Establish consistent eligibility criteria for participation in education and vocational training programs. </a:t>
            </a:r>
          </a:p>
          <a:p>
            <a:pPr lvl="0">
              <a:lnSpc>
                <a:spcPct val="110000"/>
              </a:lnSpc>
              <a:buClr>
                <a:srgbClr val="0033CC"/>
              </a:buClr>
              <a:buFont typeface="Wingdings" panose="05000000000000000000" pitchFamily="2" charset="2"/>
              <a:buChar char="§"/>
            </a:pPr>
            <a:r>
              <a:rPr lang="en-AU" sz="4500" dirty="0">
                <a:latin typeface="Arial" panose="020B0604020202020204" pitchFamily="34" charset="0"/>
                <a:cs typeface="Arial" panose="020B0604020202020204" pitchFamily="34" charset="0"/>
              </a:rPr>
              <a:t>Provide a comprehensive evaluation framework. </a:t>
            </a:r>
          </a:p>
          <a:p>
            <a:pPr lvl="0">
              <a:lnSpc>
                <a:spcPct val="110000"/>
              </a:lnSpc>
              <a:buClr>
                <a:srgbClr val="0033CC"/>
              </a:buClr>
              <a:buFont typeface="Wingdings" panose="05000000000000000000" pitchFamily="2" charset="2"/>
              <a:buChar char="§"/>
            </a:pPr>
            <a:r>
              <a:rPr lang="en-AU" sz="4500" dirty="0">
                <a:latin typeface="Arial" panose="020B0604020202020204" pitchFamily="34" charset="0"/>
                <a:cs typeface="Arial" panose="020B0604020202020204" pitchFamily="34" charset="0"/>
              </a:rPr>
              <a:t>Conduct cost-benefit analyses of the benefit of supports for prisoners and ex-prisoners.</a:t>
            </a:r>
          </a:p>
          <a:p>
            <a:endParaRPr lang="en-AU" dirty="0"/>
          </a:p>
        </p:txBody>
      </p:sp>
    </p:spTree>
    <p:extLst>
      <p:ext uri="{BB962C8B-B14F-4D97-AF65-F5344CB8AC3E}">
        <p14:creationId xmlns:p14="http://schemas.microsoft.com/office/powerpoint/2010/main" val="616629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8802" y="1265646"/>
            <a:ext cx="7140195" cy="3892668"/>
          </a:xfrm>
        </p:spPr>
        <p:txBody>
          <a:bodyPr>
            <a:normAutofit/>
          </a:bodyPr>
          <a:lstStyle/>
          <a:p>
            <a:pPr marL="0" indent="0">
              <a:buNone/>
            </a:pPr>
            <a:r>
              <a:rPr lang="en-AU" sz="2400" dirty="0">
                <a:latin typeface="Arial" panose="020B0604020202020204" pitchFamily="34" charset="0"/>
                <a:ea typeface="Calibri" panose="020F0502020204030204" pitchFamily="34" charset="0"/>
                <a:cs typeface="Arial" panose="020B0604020202020204" pitchFamily="34" charset="0"/>
              </a:rPr>
              <a:t>Prof. Eileen Baldry — UNSW</a:t>
            </a:r>
          </a:p>
          <a:p>
            <a:pPr marL="0" indent="0">
              <a:buNone/>
            </a:pPr>
            <a:r>
              <a:rPr lang="en-AU" sz="2400" dirty="0">
                <a:latin typeface="Arial" panose="020B0604020202020204" pitchFamily="34" charset="0"/>
                <a:ea typeface="Calibri" panose="020F0502020204030204" pitchFamily="34" charset="0"/>
                <a:cs typeface="Arial" panose="020B0604020202020204" pitchFamily="34" charset="0"/>
              </a:rPr>
              <a:t>Prof. Leanne Dowse — UNSW</a:t>
            </a:r>
          </a:p>
          <a:p>
            <a:pPr marL="0" indent="0">
              <a:buNone/>
            </a:pPr>
            <a:r>
              <a:rPr lang="en-AU" sz="2400" dirty="0">
                <a:latin typeface="Arial" panose="020B0604020202020204" pitchFamily="34" charset="0"/>
                <a:ea typeface="Calibri" panose="020F0502020204030204" pitchFamily="34" charset="0"/>
                <a:cs typeface="Arial" panose="020B0604020202020204" pitchFamily="34" charset="0"/>
              </a:rPr>
              <a:t>Dr Jesse Cale — UNSW</a:t>
            </a:r>
          </a:p>
          <a:p>
            <a:pPr marL="0" indent="0">
              <a:buNone/>
            </a:pPr>
            <a:r>
              <a:rPr lang="en-AU" sz="2400" dirty="0">
                <a:latin typeface="Arial" panose="020B0604020202020204" pitchFamily="34" charset="0"/>
                <a:ea typeface="Calibri" panose="020F0502020204030204" pitchFamily="34" charset="0"/>
                <a:cs typeface="Arial" panose="020B0604020202020204" pitchFamily="34" charset="0"/>
              </a:rPr>
              <a:t>Prof. Joseph Graffam — Deakin University </a:t>
            </a:r>
          </a:p>
          <a:p>
            <a:pPr marL="0" indent="0">
              <a:buNone/>
            </a:pPr>
            <a:r>
              <a:rPr lang="en-AU" sz="2400" dirty="0">
                <a:latin typeface="Arial" panose="020B0604020202020204" pitchFamily="34" charset="0"/>
                <a:ea typeface="Calibri" panose="020F0502020204030204" pitchFamily="34" charset="0"/>
                <a:cs typeface="Arial" panose="020B0604020202020204" pitchFamily="34" charset="0"/>
              </a:rPr>
              <a:t>Prof. Jane McGillivray — Deakin University </a:t>
            </a:r>
          </a:p>
          <a:p>
            <a:pPr marL="0" indent="0">
              <a:buNone/>
            </a:pPr>
            <a:r>
              <a:rPr lang="en-AU" sz="2400" dirty="0">
                <a:latin typeface="Arial" panose="020B0604020202020204" pitchFamily="34" charset="0"/>
                <a:ea typeface="Calibri" panose="020F0502020204030204" pitchFamily="34" charset="0"/>
                <a:cs typeface="Arial" panose="020B0604020202020204" pitchFamily="34" charset="0"/>
              </a:rPr>
              <a:t>A/Prof. Margaret Giles — Edith Cowan University</a:t>
            </a:r>
            <a:endParaRPr lang="en-US" sz="2400" dirty="0">
              <a:latin typeface="Arial" panose="020B0604020202020204" pitchFamily="34" charset="0"/>
              <a:cs typeface="Arial" panose="020B0604020202020204" pitchFamily="34" charset="0"/>
            </a:endParaRPr>
          </a:p>
          <a:p>
            <a:pPr marL="0" indent="0">
              <a:buNone/>
            </a:pPr>
            <a:r>
              <a:rPr lang="en-AU" sz="2400" dirty="0">
                <a:latin typeface="Arial" panose="020B0604020202020204" pitchFamily="34" charset="0"/>
                <a:ea typeface="Calibri" panose="020F0502020204030204" pitchFamily="34" charset="0"/>
                <a:cs typeface="Arial" panose="020B0604020202020204" pitchFamily="34" charset="0"/>
              </a:rPr>
              <a:t>Prof. Andrew Day — James Cook University</a:t>
            </a:r>
          </a:p>
          <a:p>
            <a:pPr marL="0" indent="0">
              <a:buNone/>
            </a:pPr>
            <a:r>
              <a:rPr lang="en-AU" sz="2400" dirty="0">
                <a:latin typeface="Arial" panose="020B0604020202020204" pitchFamily="34" charset="0"/>
                <a:ea typeface="Calibri" panose="020F0502020204030204" pitchFamily="34" charset="0"/>
                <a:cs typeface="Arial" panose="020B0604020202020204" pitchFamily="34" charset="0"/>
              </a:rPr>
              <a:t>A/Prof. David Bright — Flinders University</a:t>
            </a:r>
          </a:p>
          <a:p>
            <a:pPr marL="0" indent="0">
              <a:buNone/>
            </a:pPr>
            <a:endParaRPr lang="en-AU" sz="2400" dirty="0">
              <a:latin typeface="Arial" panose="020B0604020202020204" pitchFamily="34" charset="0"/>
              <a:ea typeface="Calibri" panose="020F0502020204030204" pitchFamily="34" charset="0"/>
              <a:cs typeface="Arial" panose="020B0604020202020204" pitchFamily="34" charset="0"/>
            </a:endParaRPr>
          </a:p>
        </p:txBody>
      </p:sp>
      <p:pic>
        <p:nvPicPr>
          <p:cNvPr id="4" name="Picture 2" descr="Deakin">
            <a:extLst>
              <a:ext uri="{FF2B5EF4-FFF2-40B4-BE49-F238E27FC236}">
                <a16:creationId xmlns:a16="http://schemas.microsoft.com/office/drawing/2014/main" id="{9939A2E3-4EB6-441B-A085-2E8EA1427E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5583" y="5247368"/>
            <a:ext cx="1738429" cy="130382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8" descr="/Volumes/MS/All Staff/Branding/Branding - Australias Global University/Logo 2016/Templates/Bands and Tagline/A4_portrait Sydney.png">
            <a:extLst>
              <a:ext uri="{FF2B5EF4-FFF2-40B4-BE49-F238E27FC236}">
                <a16:creationId xmlns:a16="http://schemas.microsoft.com/office/drawing/2014/main" id="{C5063EDB-77ED-4612-BF1B-85D3CA87F40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66308" y="5310910"/>
            <a:ext cx="1815540" cy="1176739"/>
          </a:xfrm>
          <a:prstGeom prst="rect">
            <a:avLst/>
          </a:prstGeom>
          <a:noFill/>
          <a:ln w="3175">
            <a:solidFill>
              <a:schemeClr val="tx1"/>
            </a:solidFill>
          </a:ln>
          <a:extLst/>
        </p:spPr>
      </p:pic>
      <p:pic>
        <p:nvPicPr>
          <p:cNvPr id="6" name="Picture 5">
            <a:extLst>
              <a:ext uri="{FF2B5EF4-FFF2-40B4-BE49-F238E27FC236}">
                <a16:creationId xmlns:a16="http://schemas.microsoft.com/office/drawing/2014/main" id="{0E173E2F-70CC-48B1-835E-D81402D5B8DF}"/>
              </a:ext>
            </a:extLst>
          </p:cNvPr>
          <p:cNvPicPr>
            <a:picLocks noChangeAspect="1"/>
          </p:cNvPicPr>
          <p:nvPr/>
        </p:nvPicPr>
        <p:blipFill>
          <a:blip r:embed="rId5"/>
          <a:stretch>
            <a:fillRect/>
          </a:stretch>
        </p:blipFill>
        <p:spPr>
          <a:xfrm>
            <a:off x="5639319" y="5402323"/>
            <a:ext cx="1708679" cy="993913"/>
          </a:xfrm>
          <a:prstGeom prst="rect">
            <a:avLst/>
          </a:prstGeom>
          <a:ln w="3175">
            <a:solidFill>
              <a:schemeClr val="tx1"/>
            </a:solidFill>
          </a:ln>
        </p:spPr>
      </p:pic>
      <p:pic>
        <p:nvPicPr>
          <p:cNvPr id="7" name="Picture 6" descr="Edith Cowan University Logo - vector.svg">
            <a:extLst>
              <a:ext uri="{FF2B5EF4-FFF2-40B4-BE49-F238E27FC236}">
                <a16:creationId xmlns:a16="http://schemas.microsoft.com/office/drawing/2014/main" id="{B88A57CB-BEA2-45CE-B63C-B1008BB32E4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1658" y="5266090"/>
            <a:ext cx="1708679" cy="1266378"/>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pic>
        <p:nvPicPr>
          <p:cNvPr id="8" name="Picture 4" descr="Image">
            <a:extLst>
              <a:ext uri="{FF2B5EF4-FFF2-40B4-BE49-F238E27FC236}">
                <a16:creationId xmlns:a16="http://schemas.microsoft.com/office/drawing/2014/main" id="{52270478-8A43-4FB1-980D-02FE44912A9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70670" y="5221855"/>
            <a:ext cx="1354848" cy="1354848"/>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FAF8578E-109B-4B13-BE83-0A736BC8C51E}"/>
              </a:ext>
            </a:extLst>
          </p:cNvPr>
          <p:cNvSpPr/>
          <p:nvPr/>
        </p:nvSpPr>
        <p:spPr>
          <a:xfrm>
            <a:off x="1068802" y="436202"/>
            <a:ext cx="6881397" cy="707886"/>
          </a:xfrm>
          <a:prstGeom prst="rect">
            <a:avLst/>
          </a:prstGeom>
        </p:spPr>
        <p:txBody>
          <a:bodyPr wrap="square">
            <a:spAutoFit/>
          </a:bodyPr>
          <a:lstStyle/>
          <a:p>
            <a:pPr algn="ctr">
              <a:spcBef>
                <a:spcPct val="0"/>
              </a:spcBef>
              <a:spcAft>
                <a:spcPts val="1800"/>
              </a:spcAft>
            </a:pPr>
            <a:r>
              <a:rPr lang="en-AU" sz="4000" dirty="0">
                <a:solidFill>
                  <a:srgbClr val="0033CC"/>
                </a:solidFill>
                <a:latin typeface="Arial" panose="020B0604020202020204" pitchFamily="34" charset="0"/>
                <a:ea typeface="+mj-ea"/>
                <a:cs typeface="Arial" panose="020B0604020202020204" pitchFamily="34" charset="0"/>
              </a:rPr>
              <a:t>Chief Investigators</a:t>
            </a:r>
          </a:p>
        </p:txBody>
      </p:sp>
    </p:spTree>
    <p:extLst>
      <p:ext uri="{BB962C8B-B14F-4D97-AF65-F5344CB8AC3E}">
        <p14:creationId xmlns:p14="http://schemas.microsoft.com/office/powerpoint/2010/main" val="30148347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57200" y="2023428"/>
            <a:ext cx="8229600" cy="4176713"/>
          </a:xfrm>
        </p:spPr>
        <p:txBody>
          <a:bodyPr>
            <a:normAutofit fontScale="70000" lnSpcReduction="20000"/>
          </a:bodyPr>
          <a:lstStyle/>
          <a:p>
            <a:pPr marL="0" indent="0">
              <a:buNone/>
            </a:pPr>
            <a:endParaRPr lang="en-US" sz="2800" b="1" dirty="0">
              <a:latin typeface="Arial" panose="020B0604020202020204" pitchFamily="34" charset="0"/>
              <a:cs typeface="Arial" panose="020B0604020202020204" pitchFamily="34" charset="0"/>
            </a:endParaRPr>
          </a:p>
          <a:p>
            <a:pPr marL="0" indent="0" algn="ctr">
              <a:buNone/>
            </a:pPr>
            <a:r>
              <a:rPr lang="en-AU" sz="3600" dirty="0">
                <a:latin typeface="Arial" panose="020B0604020202020204" pitchFamily="34" charset="0"/>
                <a:cs typeface="Arial" panose="020B0604020202020204" pitchFamily="34" charset="0"/>
              </a:rPr>
              <a:t>Reports for each of the connected studies in this ARC Linkage Project are / will be accessible at:</a:t>
            </a:r>
          </a:p>
          <a:p>
            <a:pPr marL="0" indent="0" algn="ctr">
              <a:buNone/>
            </a:pPr>
            <a:endParaRPr lang="en-AU" sz="3600" dirty="0">
              <a:latin typeface="Arial" panose="020B0604020202020204" pitchFamily="34" charset="0"/>
              <a:cs typeface="Arial" panose="020B0604020202020204" pitchFamily="34" charset="0"/>
            </a:endParaRPr>
          </a:p>
          <a:p>
            <a:pPr marL="0" indent="0" algn="ctr">
              <a:buNone/>
            </a:pPr>
            <a:endParaRPr lang="en-AU" sz="4500" dirty="0">
              <a:latin typeface="Arial" panose="020B0604020202020204" pitchFamily="34" charset="0"/>
              <a:cs typeface="Arial" panose="020B0604020202020204" pitchFamily="34" charset="0"/>
            </a:endParaRPr>
          </a:p>
          <a:p>
            <a:pPr marL="0" indent="0">
              <a:buNone/>
            </a:pPr>
            <a:r>
              <a:rPr lang="en-AU" sz="4500" dirty="0">
                <a:latin typeface="Arial" panose="020B0604020202020204" pitchFamily="34" charset="0"/>
                <a:cs typeface="Arial" panose="020B0604020202020204" pitchFamily="34" charset="0"/>
              </a:rPr>
              <a:t> </a:t>
            </a:r>
            <a:r>
              <a:rPr lang="en-AU" sz="4500" u="sng" dirty="0">
                <a:latin typeface="Arial" panose="020B0604020202020204" pitchFamily="34" charset="0"/>
                <a:cs typeface="Arial" panose="020B0604020202020204" pitchFamily="34" charset="0"/>
                <a:hlinkClick r:id="rId3"/>
              </a:rPr>
              <a:t>https://socialsciences.arts.unsw.edu.au/research/research-initiatives/a-future-beyond-the-wall/project-resources/</a:t>
            </a:r>
            <a:endParaRPr lang="en-AU" sz="4500" dirty="0">
              <a:latin typeface="Arial" panose="020B0604020202020204" pitchFamily="34" charset="0"/>
              <a:cs typeface="Arial" panose="020B0604020202020204" pitchFamily="34" charset="0"/>
            </a:endParaRPr>
          </a:p>
          <a:p>
            <a:pPr marL="0" indent="0">
              <a:buNone/>
            </a:pPr>
            <a:r>
              <a:rPr lang="en-AU" sz="4500" dirty="0">
                <a:latin typeface="Arial" panose="020B0604020202020204" pitchFamily="34" charset="0"/>
                <a:cs typeface="Arial" panose="020B0604020202020204" pitchFamily="34" charset="0"/>
              </a:rPr>
              <a:t> </a:t>
            </a:r>
          </a:p>
          <a:p>
            <a:pPr marL="0" indent="0">
              <a:buNone/>
            </a:pPr>
            <a:r>
              <a:rPr lang="en-AU" sz="4500" dirty="0">
                <a:latin typeface="Arial" panose="020B0604020202020204" pitchFamily="34" charset="0"/>
                <a:cs typeface="Arial" panose="020B0604020202020204" pitchFamily="34" charset="0"/>
              </a:rPr>
              <a:t> </a:t>
            </a:r>
          </a:p>
          <a:p>
            <a:pPr marL="0" indent="0" algn="ctr">
              <a:buNone/>
            </a:pPr>
            <a:endParaRPr lang="en-AU" sz="3600" dirty="0">
              <a:latin typeface="Arial" panose="020B0604020202020204" pitchFamily="34" charset="0"/>
              <a:cs typeface="Arial" panose="020B0604020202020204" pitchFamily="34" charset="0"/>
            </a:endParaRPr>
          </a:p>
          <a:p>
            <a:pPr marL="0" indent="0" algn="ctr">
              <a:buNone/>
            </a:pPr>
            <a:endParaRPr lang="en-AU" sz="3600" dirty="0">
              <a:solidFill>
                <a:srgbClr val="0033CC"/>
              </a:solidFill>
              <a:latin typeface="Arial" panose="020B0604020202020204" pitchFamily="34" charset="0"/>
              <a:cs typeface="Arial" panose="020B0604020202020204" pitchFamily="34" charset="0"/>
            </a:endParaRPr>
          </a:p>
          <a:p>
            <a:pPr marL="0" indent="0" algn="ctr">
              <a:buNone/>
            </a:pPr>
            <a:endParaRPr lang="en-AU" sz="3600" dirty="0">
              <a:solidFill>
                <a:srgbClr val="0033CC"/>
              </a:solidFill>
              <a:latin typeface="Arial" panose="020B0604020202020204" pitchFamily="34" charset="0"/>
              <a:cs typeface="Arial" panose="020B0604020202020204" pitchFamily="34" charset="0"/>
            </a:endParaRPr>
          </a:p>
          <a:p>
            <a:pPr marL="0" indent="0">
              <a:buNone/>
            </a:pPr>
            <a:endParaRPr lang="en-AU" sz="3600" dirty="0">
              <a:latin typeface="Arial" panose="020B0604020202020204" pitchFamily="34" charset="0"/>
              <a:cs typeface="Arial" panose="020B0604020202020204" pitchFamily="34" charset="0"/>
            </a:endParaRPr>
          </a:p>
          <a:p>
            <a:endParaRPr lang="en-US" sz="2400" dirty="0"/>
          </a:p>
        </p:txBody>
      </p:sp>
      <p:pic>
        <p:nvPicPr>
          <p:cNvPr id="4" name="Picture 3"/>
          <p:cNvPicPr/>
          <p:nvPr/>
        </p:nvPicPr>
        <p:blipFill>
          <a:blip r:embed="rId4" cstate="print">
            <a:extLst>
              <a:ext uri="{28A0092B-C50C-407E-A947-70E740481C1C}">
                <a14:useLocalDpi xmlns:a14="http://schemas.microsoft.com/office/drawing/2010/main" val="0"/>
              </a:ext>
            </a:extLst>
          </a:blip>
          <a:stretch>
            <a:fillRect/>
          </a:stretch>
        </p:blipFill>
        <p:spPr>
          <a:xfrm>
            <a:off x="742950" y="300204"/>
            <a:ext cx="7658100" cy="1748790"/>
          </a:xfrm>
          <a:prstGeom prst="rect">
            <a:avLst/>
          </a:prstGeom>
          <a:extLst>
            <a:ext uri="{FAA26D3D-D897-4be2-8F04-BA451C77F1D7}">
              <ma14:placeholderFlag xmlns="" xmlns:ma14="http://schemas.microsoft.com/office/mac/drawingml/2011/main"/>
            </a:ext>
          </a:extLst>
        </p:spPr>
      </p:pic>
    </p:spTree>
    <p:extLst>
      <p:ext uri="{BB962C8B-B14F-4D97-AF65-F5344CB8AC3E}">
        <p14:creationId xmlns:p14="http://schemas.microsoft.com/office/powerpoint/2010/main" val="23926526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0DC21DF-FD7B-4275-AEEA-A91D5DBF98F7}"/>
              </a:ext>
            </a:extLst>
          </p:cNvPr>
          <p:cNvSpPr>
            <a:spLocks noGrp="1"/>
          </p:cNvSpPr>
          <p:nvPr>
            <p:ph idx="1"/>
          </p:nvPr>
        </p:nvSpPr>
        <p:spPr>
          <a:xfrm>
            <a:off x="457200" y="292100"/>
            <a:ext cx="8229600" cy="5842000"/>
          </a:xfrm>
        </p:spPr>
        <p:txBody>
          <a:bodyPr>
            <a:normAutofit fontScale="25000" lnSpcReduction="20000"/>
          </a:bodyPr>
          <a:lstStyle/>
          <a:p>
            <a:pPr marL="360000" lvl="1" indent="-360000">
              <a:lnSpc>
                <a:spcPct val="120000"/>
              </a:lnSpc>
              <a:spcAft>
                <a:spcPts val="600"/>
              </a:spcAft>
              <a:buClr>
                <a:srgbClr val="0000FF"/>
              </a:buClr>
              <a:buFont typeface="Wingdings" panose="05000000000000000000" pitchFamily="2" charset="2"/>
              <a:buChar char="§"/>
            </a:pPr>
            <a:r>
              <a:rPr lang="en-US" sz="7200" dirty="0">
                <a:latin typeface="Arial" panose="020B0604020202020204" pitchFamily="34" charset="0"/>
                <a:cs typeface="Arial" panose="020B0604020202020204" pitchFamily="34" charset="0"/>
              </a:rPr>
              <a:t>Australian prison vocational education and training and returns to custody among male and female ex-prisoners: A cross-jurisdictional study.</a:t>
            </a:r>
            <a:endParaRPr lang="en-AU" sz="7200" dirty="0">
              <a:latin typeface="Arial" panose="020B0604020202020204" pitchFamily="34" charset="0"/>
              <a:cs typeface="Arial" panose="020B0604020202020204" pitchFamily="34" charset="0"/>
            </a:endParaRPr>
          </a:p>
          <a:p>
            <a:pPr marL="360000" lvl="1" indent="-360000">
              <a:lnSpc>
                <a:spcPct val="120000"/>
              </a:lnSpc>
              <a:spcAft>
                <a:spcPts val="600"/>
              </a:spcAft>
              <a:buClr>
                <a:srgbClr val="0000FF"/>
              </a:buClr>
              <a:buFont typeface="Wingdings" panose="05000000000000000000" pitchFamily="2" charset="2"/>
              <a:buChar char="§"/>
            </a:pPr>
            <a:r>
              <a:rPr lang="en-US" sz="7200" dirty="0">
                <a:latin typeface="Arial" panose="020B0604020202020204" pitchFamily="34" charset="0"/>
                <a:cs typeface="Arial" panose="020B0604020202020204" pitchFamily="34" charset="0"/>
              </a:rPr>
              <a:t>Adult Prisoner Participation in Education, Training and Employment in Australia, 2008–15: An audit.</a:t>
            </a:r>
            <a:endParaRPr lang="en-AU" sz="7200" dirty="0">
              <a:latin typeface="Arial" panose="020B0604020202020204" pitchFamily="34" charset="0"/>
              <a:cs typeface="Arial" panose="020B0604020202020204" pitchFamily="34" charset="0"/>
            </a:endParaRPr>
          </a:p>
          <a:p>
            <a:pPr marL="360000" lvl="1" indent="-360000">
              <a:lnSpc>
                <a:spcPct val="120000"/>
              </a:lnSpc>
              <a:spcAft>
                <a:spcPts val="600"/>
              </a:spcAft>
              <a:buClr>
                <a:srgbClr val="0000FF"/>
              </a:buClr>
              <a:buFont typeface="Wingdings" panose="05000000000000000000" pitchFamily="2" charset="2"/>
              <a:buChar char="§"/>
            </a:pPr>
            <a:r>
              <a:rPr lang="en-US" sz="7200" dirty="0">
                <a:latin typeface="Arial" panose="020B0604020202020204" pitchFamily="34" charset="0"/>
                <a:cs typeface="Arial" panose="020B0604020202020204" pitchFamily="34" charset="0"/>
              </a:rPr>
              <a:t>Results from a National Survey of Employment Services.</a:t>
            </a:r>
            <a:endParaRPr lang="en-AU" sz="7200" dirty="0">
              <a:latin typeface="Arial" panose="020B0604020202020204" pitchFamily="34" charset="0"/>
              <a:cs typeface="Arial" panose="020B0604020202020204" pitchFamily="34" charset="0"/>
            </a:endParaRPr>
          </a:p>
          <a:p>
            <a:pPr marL="360000" lvl="1" indent="-360000">
              <a:lnSpc>
                <a:spcPct val="120000"/>
              </a:lnSpc>
              <a:spcAft>
                <a:spcPts val="600"/>
              </a:spcAft>
              <a:buClr>
                <a:srgbClr val="0000FF"/>
              </a:buClr>
              <a:buFont typeface="Wingdings" panose="05000000000000000000" pitchFamily="2" charset="2"/>
              <a:buChar char="§"/>
            </a:pPr>
            <a:r>
              <a:rPr lang="en-US" sz="7200" dirty="0">
                <a:latin typeface="Arial" panose="020B0604020202020204" pitchFamily="34" charset="0"/>
                <a:cs typeface="Arial" panose="020B0604020202020204" pitchFamily="34" charset="0"/>
              </a:rPr>
              <a:t>The experiences of ex-prisoners who are seeking employment, the experiences of practitioners who work with ex-prisoners who are seeking employment, and the models of practice used by a range of agencies.</a:t>
            </a:r>
            <a:endParaRPr lang="en-AU" sz="7200" dirty="0">
              <a:latin typeface="Arial" panose="020B0604020202020204" pitchFamily="34" charset="0"/>
              <a:cs typeface="Arial" panose="020B0604020202020204" pitchFamily="34" charset="0"/>
            </a:endParaRPr>
          </a:p>
          <a:p>
            <a:pPr marL="360000" lvl="1" indent="-360000">
              <a:lnSpc>
                <a:spcPct val="120000"/>
              </a:lnSpc>
              <a:spcAft>
                <a:spcPts val="600"/>
              </a:spcAft>
              <a:buClr>
                <a:srgbClr val="0000FF"/>
              </a:buClr>
              <a:buFont typeface="Wingdings" panose="05000000000000000000" pitchFamily="2" charset="2"/>
              <a:buChar char="§"/>
            </a:pPr>
            <a:r>
              <a:rPr lang="en-US" sz="7200" dirty="0">
                <a:latin typeface="Arial" panose="020B0604020202020204" pitchFamily="34" charset="0"/>
                <a:cs typeface="Arial" panose="020B0604020202020204" pitchFamily="34" charset="0"/>
              </a:rPr>
              <a:t>Sentenced to a Job: A case study. </a:t>
            </a:r>
            <a:endParaRPr lang="en-AU" sz="7200" dirty="0">
              <a:latin typeface="Arial" panose="020B0604020202020204" pitchFamily="34" charset="0"/>
              <a:cs typeface="Arial" panose="020B0604020202020204" pitchFamily="34" charset="0"/>
            </a:endParaRPr>
          </a:p>
          <a:p>
            <a:pPr marL="360000" lvl="1" indent="-360000">
              <a:lnSpc>
                <a:spcPct val="120000"/>
              </a:lnSpc>
              <a:spcAft>
                <a:spcPts val="600"/>
              </a:spcAft>
              <a:buClr>
                <a:srgbClr val="0000FF"/>
              </a:buClr>
              <a:buFont typeface="Wingdings" panose="05000000000000000000" pitchFamily="2" charset="2"/>
              <a:buChar char="§"/>
            </a:pPr>
            <a:r>
              <a:rPr lang="en-US" sz="7200" dirty="0">
                <a:latin typeface="Arial" panose="020B0604020202020204" pitchFamily="34" charset="0"/>
                <a:cs typeface="Arial" panose="020B0604020202020204" pitchFamily="34" charset="0"/>
              </a:rPr>
              <a:t>Day, A., </a:t>
            </a:r>
            <a:r>
              <a:rPr lang="en-US" sz="7200" dirty="0" err="1">
                <a:latin typeface="Arial" panose="020B0604020202020204" pitchFamily="34" charset="0"/>
                <a:cs typeface="Arial" panose="020B0604020202020204" pitchFamily="34" charset="0"/>
              </a:rPr>
              <a:t>Wodak</a:t>
            </a:r>
            <a:r>
              <a:rPr lang="en-US" sz="7200" dirty="0">
                <a:latin typeface="Arial" panose="020B0604020202020204" pitchFamily="34" charset="0"/>
                <a:cs typeface="Arial" panose="020B0604020202020204" pitchFamily="34" charset="0"/>
              </a:rPr>
              <a:t>, J., Graffam, J., Baldry, E., &amp; Davey, L. (2017). Prison Industry and Desistance from Crime: An Australian </a:t>
            </a:r>
            <a:r>
              <a:rPr lang="en-US" sz="7200" dirty="0" err="1">
                <a:latin typeface="Arial" panose="020B0604020202020204" pitchFamily="34" charset="0"/>
                <a:cs typeface="Arial" panose="020B0604020202020204" pitchFamily="34" charset="0"/>
              </a:rPr>
              <a:t>Programme</a:t>
            </a:r>
            <a:r>
              <a:rPr lang="en-US" sz="7200" dirty="0">
                <a:latin typeface="Arial" panose="020B0604020202020204" pitchFamily="34" charset="0"/>
                <a:cs typeface="Arial" panose="020B0604020202020204" pitchFamily="34" charset="0"/>
              </a:rPr>
              <a:t>. </a:t>
            </a:r>
            <a:r>
              <a:rPr lang="en-US" sz="7200" i="1" dirty="0">
                <a:latin typeface="Arial" panose="020B0604020202020204" pitchFamily="34" charset="0"/>
                <a:cs typeface="Arial" panose="020B0604020202020204" pitchFamily="34" charset="0"/>
              </a:rPr>
              <a:t>Psychiatry, Psychology and Law,</a:t>
            </a:r>
            <a:r>
              <a:rPr lang="en-US" sz="7200" dirty="0">
                <a:latin typeface="Arial" panose="020B0604020202020204" pitchFamily="34" charset="0"/>
                <a:cs typeface="Arial" panose="020B0604020202020204" pitchFamily="34" charset="0"/>
              </a:rPr>
              <a:t> 1-11  (The Gundi program)</a:t>
            </a:r>
            <a:endParaRPr lang="en-AU" sz="7200" dirty="0">
              <a:latin typeface="Arial" panose="020B0604020202020204" pitchFamily="34" charset="0"/>
              <a:cs typeface="Arial" panose="020B0604020202020204" pitchFamily="34" charset="0"/>
            </a:endParaRPr>
          </a:p>
          <a:p>
            <a:pPr marL="360000" lvl="1" indent="-360000">
              <a:lnSpc>
                <a:spcPct val="120000"/>
              </a:lnSpc>
              <a:spcAft>
                <a:spcPts val="600"/>
              </a:spcAft>
              <a:buClr>
                <a:srgbClr val="0000FF"/>
              </a:buClr>
              <a:buFont typeface="Wingdings" panose="05000000000000000000" pitchFamily="2" charset="2"/>
              <a:buChar char="§"/>
            </a:pPr>
            <a:r>
              <a:rPr lang="en-US" sz="7200" dirty="0">
                <a:latin typeface="Arial" panose="020B0604020202020204" pitchFamily="34" charset="0"/>
                <a:cs typeface="Arial" panose="020B0604020202020204" pitchFamily="34" charset="0"/>
              </a:rPr>
              <a:t>Education, training and employment for prisoners with cognitive disabilities: A case study (The Additional Support Units in NSW support prisoners with cognitive disabilities)</a:t>
            </a:r>
            <a:endParaRPr lang="en-AU" sz="7200" dirty="0">
              <a:latin typeface="Arial" panose="020B0604020202020204" pitchFamily="34" charset="0"/>
              <a:cs typeface="Arial" panose="020B0604020202020204" pitchFamily="34" charset="0"/>
            </a:endParaRPr>
          </a:p>
          <a:p>
            <a:pPr marL="360000" lvl="1" indent="-360000">
              <a:lnSpc>
                <a:spcPct val="120000"/>
              </a:lnSpc>
              <a:spcAft>
                <a:spcPts val="600"/>
              </a:spcAft>
              <a:buClr>
                <a:srgbClr val="0000FF"/>
              </a:buClr>
              <a:buFont typeface="Wingdings" panose="05000000000000000000" pitchFamily="2" charset="2"/>
              <a:buChar char="§"/>
            </a:pPr>
            <a:r>
              <a:rPr lang="en-AU" sz="7200" dirty="0">
                <a:latin typeface="Arial" panose="020B0604020202020204" pitchFamily="34" charset="0"/>
                <a:cs typeface="Arial" panose="020B0604020202020204" pitchFamily="34" charset="0"/>
              </a:rPr>
              <a:t>A Future Beyond the Wall: Improving Post-release Employment Outcomes for People Leaving Prison FINAL REPORT</a:t>
            </a:r>
          </a:p>
          <a:p>
            <a:endParaRPr lang="en-AU" dirty="0"/>
          </a:p>
        </p:txBody>
      </p:sp>
    </p:spTree>
    <p:extLst>
      <p:ext uri="{BB962C8B-B14F-4D97-AF65-F5344CB8AC3E}">
        <p14:creationId xmlns:p14="http://schemas.microsoft.com/office/powerpoint/2010/main" val="3024264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C23C78-C04B-46D8-BBF4-45BAB2B0F172}"/>
              </a:ext>
            </a:extLst>
          </p:cNvPr>
          <p:cNvSpPr>
            <a:spLocks noGrp="1"/>
          </p:cNvSpPr>
          <p:nvPr>
            <p:ph type="title"/>
          </p:nvPr>
        </p:nvSpPr>
        <p:spPr>
          <a:xfrm>
            <a:off x="457200" y="274638"/>
            <a:ext cx="8229600" cy="783600"/>
          </a:xfrm>
        </p:spPr>
        <p:txBody>
          <a:bodyPr>
            <a:normAutofit/>
          </a:bodyPr>
          <a:lstStyle/>
          <a:p>
            <a:r>
              <a:rPr lang="en-AU" sz="4000" dirty="0">
                <a:solidFill>
                  <a:srgbClr val="0033CC"/>
                </a:solidFill>
                <a:latin typeface="Arial" panose="020B0604020202020204" pitchFamily="34" charset="0"/>
                <a:cs typeface="Arial" panose="020B0604020202020204" pitchFamily="34" charset="0"/>
              </a:rPr>
              <a:t>Industry partners</a:t>
            </a:r>
          </a:p>
        </p:txBody>
      </p:sp>
      <p:sp>
        <p:nvSpPr>
          <p:cNvPr id="3" name="Content Placeholder 2">
            <a:extLst>
              <a:ext uri="{FF2B5EF4-FFF2-40B4-BE49-F238E27FC236}">
                <a16:creationId xmlns:a16="http://schemas.microsoft.com/office/drawing/2014/main" id="{562C00BE-B85D-48DC-A5D0-67D8DD1F5F7B}"/>
              </a:ext>
            </a:extLst>
          </p:cNvPr>
          <p:cNvSpPr>
            <a:spLocks noGrp="1"/>
          </p:cNvSpPr>
          <p:nvPr>
            <p:ph idx="1"/>
          </p:nvPr>
        </p:nvSpPr>
        <p:spPr>
          <a:xfrm>
            <a:off x="457200" y="1166018"/>
            <a:ext cx="8229600" cy="5214904"/>
          </a:xfrm>
        </p:spPr>
        <p:txBody>
          <a:bodyPr>
            <a:normAutofit fontScale="25000" lnSpcReduction="20000"/>
          </a:bodyPr>
          <a:lstStyle/>
          <a:p>
            <a:pPr marL="0" indent="0">
              <a:lnSpc>
                <a:spcPct val="120000"/>
              </a:lnSpc>
              <a:spcBef>
                <a:spcPts val="0"/>
              </a:spcBef>
              <a:spcAft>
                <a:spcPts val="600"/>
              </a:spcAft>
              <a:buNone/>
            </a:pPr>
            <a:r>
              <a:rPr lang="en-AU" sz="8000" dirty="0">
                <a:solidFill>
                  <a:srgbClr val="0033CC"/>
                </a:solidFill>
                <a:latin typeface="Arial" panose="020B0604020202020204" pitchFamily="34" charset="0"/>
                <a:cs typeface="Arial" panose="020B0604020202020204" pitchFamily="34" charset="0"/>
              </a:rPr>
              <a:t>Mark Bartlett </a:t>
            </a:r>
            <a:r>
              <a:rPr lang="en-AU" sz="8000" dirty="0">
                <a:latin typeface="Arial" panose="020B0604020202020204" pitchFamily="34" charset="0"/>
                <a:cs typeface="Arial" panose="020B0604020202020204" pitchFamily="34" charset="0"/>
              </a:rPr>
              <a:t>— </a:t>
            </a:r>
            <a:r>
              <a:rPr lang="en-AU" sz="7200" dirty="0">
                <a:latin typeface="Arial" panose="020B0604020202020204" pitchFamily="34" charset="0"/>
                <a:cs typeface="Arial" panose="020B0604020202020204" pitchFamily="34" charset="0"/>
              </a:rPr>
              <a:t>Senior Manager, Offender Services &amp; Corrections Programs, ACT Corrective Services</a:t>
            </a:r>
          </a:p>
          <a:p>
            <a:pPr marL="0" indent="0">
              <a:lnSpc>
                <a:spcPct val="120000"/>
              </a:lnSpc>
              <a:spcBef>
                <a:spcPts val="0"/>
              </a:spcBef>
              <a:spcAft>
                <a:spcPts val="600"/>
              </a:spcAft>
              <a:buNone/>
            </a:pPr>
            <a:r>
              <a:rPr lang="en-AU" sz="8000" dirty="0">
                <a:solidFill>
                  <a:srgbClr val="0033CC"/>
                </a:solidFill>
                <a:latin typeface="Arial" panose="020B0604020202020204" pitchFamily="34" charset="0"/>
                <a:cs typeface="Arial" panose="020B0604020202020204" pitchFamily="34" charset="0"/>
              </a:rPr>
              <a:t>Raymond Chavez </a:t>
            </a:r>
            <a:r>
              <a:rPr lang="en-AU" sz="8000" dirty="0">
                <a:latin typeface="Arial" panose="020B0604020202020204" pitchFamily="34" charset="0"/>
                <a:cs typeface="Arial" panose="020B0604020202020204" pitchFamily="34" charset="0"/>
              </a:rPr>
              <a:t>— </a:t>
            </a:r>
            <a:r>
              <a:rPr lang="en-AU" sz="7200" dirty="0">
                <a:latin typeface="Arial" panose="020B0604020202020204" pitchFamily="34" charset="0"/>
                <a:cs typeface="Arial" panose="020B0604020202020204" pitchFamily="34" charset="0"/>
              </a:rPr>
              <a:t>President, Australasian Corrections Education Association Incorporated (ACEA)</a:t>
            </a:r>
          </a:p>
          <a:p>
            <a:pPr marL="0" indent="0">
              <a:lnSpc>
                <a:spcPct val="120000"/>
              </a:lnSpc>
              <a:spcBef>
                <a:spcPts val="0"/>
              </a:spcBef>
              <a:spcAft>
                <a:spcPts val="600"/>
              </a:spcAft>
              <a:buNone/>
            </a:pPr>
            <a:r>
              <a:rPr lang="en-AU" sz="8000" dirty="0">
                <a:solidFill>
                  <a:srgbClr val="0033CC"/>
                </a:solidFill>
                <a:latin typeface="Arial" panose="020B0604020202020204" pitchFamily="34" charset="0"/>
                <a:cs typeface="Arial" panose="020B0604020202020204" pitchFamily="34" charset="0"/>
              </a:rPr>
              <a:t>David Christian </a:t>
            </a:r>
            <a:r>
              <a:rPr lang="en-AU" sz="8000" dirty="0">
                <a:latin typeface="Arial" panose="020B0604020202020204" pitchFamily="34" charset="0"/>
                <a:cs typeface="Arial" panose="020B0604020202020204" pitchFamily="34" charset="0"/>
              </a:rPr>
              <a:t>— </a:t>
            </a:r>
            <a:r>
              <a:rPr lang="en-AU" sz="7200" dirty="0">
                <a:latin typeface="Arial" panose="020B0604020202020204" pitchFamily="34" charset="0"/>
                <a:cs typeface="Arial" panose="020B0604020202020204" pitchFamily="34" charset="0"/>
              </a:rPr>
              <a:t>Strategic Projects Manager, WISE Employment Ltd</a:t>
            </a:r>
          </a:p>
          <a:p>
            <a:pPr marL="0" indent="0">
              <a:lnSpc>
                <a:spcPct val="120000"/>
              </a:lnSpc>
              <a:spcBef>
                <a:spcPts val="0"/>
              </a:spcBef>
              <a:spcAft>
                <a:spcPts val="600"/>
              </a:spcAft>
              <a:buNone/>
            </a:pPr>
            <a:r>
              <a:rPr lang="en-AU" sz="8000" dirty="0">
                <a:solidFill>
                  <a:srgbClr val="0033CC"/>
                </a:solidFill>
                <a:latin typeface="Arial" panose="020B0604020202020204" pitchFamily="34" charset="0"/>
                <a:cs typeface="Arial" panose="020B0604020202020204" pitchFamily="34" charset="0"/>
              </a:rPr>
              <a:t>Dr Anne Marie Martin </a:t>
            </a:r>
            <a:r>
              <a:rPr lang="en-AU" sz="8000" dirty="0">
                <a:latin typeface="Arial" panose="020B0604020202020204" pitchFamily="34" charset="0"/>
                <a:cs typeface="Arial" panose="020B0604020202020204" pitchFamily="34" charset="0"/>
              </a:rPr>
              <a:t>— </a:t>
            </a:r>
            <a:r>
              <a:rPr lang="en-AU" sz="7200" dirty="0">
                <a:latin typeface="Arial" panose="020B0604020202020204" pitchFamily="34" charset="0"/>
                <a:cs typeface="Arial" panose="020B0604020202020204" pitchFamily="34" charset="0"/>
              </a:rPr>
              <a:t>Assistant Commissioner, Offender Management &amp; Policy, NSW Corrective Services</a:t>
            </a:r>
          </a:p>
          <a:p>
            <a:pPr marL="0" indent="0">
              <a:lnSpc>
                <a:spcPct val="120000"/>
              </a:lnSpc>
              <a:spcBef>
                <a:spcPts val="0"/>
              </a:spcBef>
              <a:spcAft>
                <a:spcPts val="600"/>
              </a:spcAft>
              <a:buNone/>
            </a:pPr>
            <a:r>
              <a:rPr lang="en-AU" sz="8000" dirty="0">
                <a:solidFill>
                  <a:srgbClr val="0033CC"/>
                </a:solidFill>
                <a:latin typeface="Arial" panose="020B0604020202020204" pitchFamily="34" charset="0"/>
                <a:cs typeface="Arial" panose="020B0604020202020204" pitchFamily="34" charset="0"/>
              </a:rPr>
              <a:t>Dr Janice Ollerton </a:t>
            </a:r>
            <a:r>
              <a:rPr lang="en-AU" sz="8000" dirty="0">
                <a:latin typeface="Arial" panose="020B0604020202020204" pitchFamily="34" charset="0"/>
                <a:cs typeface="Arial" panose="020B0604020202020204" pitchFamily="34" charset="0"/>
              </a:rPr>
              <a:t>— </a:t>
            </a:r>
            <a:r>
              <a:rPr lang="en-AU" sz="7200" dirty="0">
                <a:latin typeface="Arial" panose="020B0604020202020204" pitchFamily="34" charset="0"/>
                <a:cs typeface="Arial" panose="020B0604020202020204" pitchFamily="34" charset="0"/>
              </a:rPr>
              <a:t>Research Coordinator, Break Thru People Solutions</a:t>
            </a:r>
          </a:p>
          <a:p>
            <a:pPr marL="0" indent="0">
              <a:lnSpc>
                <a:spcPct val="120000"/>
              </a:lnSpc>
              <a:spcBef>
                <a:spcPts val="0"/>
              </a:spcBef>
              <a:spcAft>
                <a:spcPts val="600"/>
              </a:spcAft>
              <a:buNone/>
            </a:pPr>
            <a:r>
              <a:rPr lang="en-AU" sz="8000" dirty="0">
                <a:solidFill>
                  <a:srgbClr val="0033CC"/>
                </a:solidFill>
                <a:latin typeface="Arial" panose="020B0604020202020204" pitchFamily="34" charset="0"/>
                <a:cs typeface="Arial" panose="020B0604020202020204" pitchFamily="34" charset="0"/>
              </a:rPr>
              <a:t>Sarah Spencer </a:t>
            </a:r>
            <a:r>
              <a:rPr lang="en-AU" sz="8000" dirty="0">
                <a:latin typeface="Arial" panose="020B0604020202020204" pitchFamily="34" charset="0"/>
                <a:cs typeface="Arial" panose="020B0604020202020204" pitchFamily="34" charset="0"/>
              </a:rPr>
              <a:t>— </a:t>
            </a:r>
            <a:r>
              <a:rPr lang="en-AU" sz="7200" dirty="0">
                <a:latin typeface="Arial" panose="020B0604020202020204" pitchFamily="34" charset="0"/>
                <a:cs typeface="Arial" panose="020B0604020202020204" pitchFamily="34" charset="0"/>
              </a:rPr>
              <a:t>Senior Manager, Organisational Development, Australian Community Support Organisation (ACSO)</a:t>
            </a:r>
          </a:p>
          <a:p>
            <a:pPr marL="0" indent="0">
              <a:lnSpc>
                <a:spcPct val="120000"/>
              </a:lnSpc>
              <a:spcBef>
                <a:spcPts val="0"/>
              </a:spcBef>
              <a:spcAft>
                <a:spcPts val="600"/>
              </a:spcAft>
              <a:buNone/>
            </a:pPr>
            <a:r>
              <a:rPr lang="en-AU" sz="8000" dirty="0">
                <a:solidFill>
                  <a:srgbClr val="0033CC"/>
                </a:solidFill>
                <a:latin typeface="Arial" panose="020B0604020202020204" pitchFamily="34" charset="0"/>
                <a:cs typeface="Arial" panose="020B0604020202020204" pitchFamily="34" charset="0"/>
              </a:rPr>
              <a:t>Jaye Underwood </a:t>
            </a:r>
            <a:r>
              <a:rPr lang="en-AU" sz="8000" dirty="0">
                <a:latin typeface="Arial" panose="020B0604020202020204" pitchFamily="34" charset="0"/>
                <a:cs typeface="Arial" panose="020B0604020202020204" pitchFamily="34" charset="0"/>
              </a:rPr>
              <a:t>and </a:t>
            </a:r>
            <a:r>
              <a:rPr lang="en-AU" sz="8000" dirty="0">
                <a:solidFill>
                  <a:srgbClr val="0033CC"/>
                </a:solidFill>
                <a:latin typeface="Arial" panose="020B0604020202020204" pitchFamily="34" charset="0"/>
                <a:cs typeface="Arial" panose="020B0604020202020204" pitchFamily="34" charset="0"/>
              </a:rPr>
              <a:t>Elaine Tighe</a:t>
            </a:r>
            <a:r>
              <a:rPr lang="en-AU" sz="8000" dirty="0">
                <a:latin typeface="Arial" panose="020B0604020202020204" pitchFamily="34" charset="0"/>
                <a:cs typeface="Arial" panose="020B0604020202020204" pitchFamily="34" charset="0"/>
              </a:rPr>
              <a:t>, </a:t>
            </a:r>
            <a:r>
              <a:rPr lang="en-AU" sz="7200" dirty="0">
                <a:latin typeface="Arial" panose="020B0604020202020204" pitchFamily="34" charset="0"/>
                <a:cs typeface="Arial" panose="020B0604020202020204" pitchFamily="34" charset="0"/>
              </a:rPr>
              <a:t>Moree Aboriginal Community Member — Uncle Community Links</a:t>
            </a:r>
            <a:endParaRPr lang="en-AU" dirty="0">
              <a:latin typeface="Arial" panose="020B0604020202020204" pitchFamily="34" charset="0"/>
              <a:cs typeface="Arial" panose="020B0604020202020204" pitchFamily="34" charset="0"/>
            </a:endParaRPr>
          </a:p>
          <a:p>
            <a:pPr marL="0" indent="0">
              <a:lnSpc>
                <a:spcPct val="120000"/>
              </a:lnSpc>
              <a:spcBef>
                <a:spcPts val="600"/>
              </a:spcBef>
              <a:spcAft>
                <a:spcPts val="1200"/>
              </a:spcAft>
              <a:buNone/>
            </a:pPr>
            <a:r>
              <a:rPr lang="en-AU" sz="8000" b="1" dirty="0">
                <a:latin typeface="Arial" panose="020B0604020202020204" pitchFamily="34" charset="0"/>
                <a:cs typeface="Arial" panose="020B0604020202020204" pitchFamily="34" charset="0"/>
              </a:rPr>
              <a:t>AND</a:t>
            </a:r>
            <a:endParaRPr lang="en-AU" sz="8000" b="1" dirty="0">
              <a:solidFill>
                <a:srgbClr val="0033CC"/>
              </a:solidFill>
              <a:latin typeface="Arial" panose="020B0604020202020204" pitchFamily="34" charset="0"/>
              <a:cs typeface="Arial" panose="020B0604020202020204" pitchFamily="34" charset="0"/>
            </a:endParaRPr>
          </a:p>
          <a:p>
            <a:pPr marL="0" indent="0">
              <a:lnSpc>
                <a:spcPct val="120000"/>
              </a:lnSpc>
              <a:spcBef>
                <a:spcPts val="0"/>
              </a:spcBef>
              <a:spcAft>
                <a:spcPts val="600"/>
              </a:spcAft>
              <a:buNone/>
            </a:pPr>
            <a:r>
              <a:rPr lang="en-AU" sz="8000" dirty="0">
                <a:solidFill>
                  <a:srgbClr val="0033CC"/>
                </a:solidFill>
                <a:latin typeface="Arial" panose="020B0604020202020204" pitchFamily="34" charset="0"/>
                <a:cs typeface="Arial" panose="020B0604020202020204" pitchFamily="34" charset="0"/>
              </a:rPr>
              <a:t>Participants </a:t>
            </a:r>
            <a:r>
              <a:rPr lang="en-AU" sz="8000" dirty="0">
                <a:latin typeface="Arial" panose="020B0604020202020204" pitchFamily="34" charset="0"/>
                <a:cs typeface="Arial" panose="020B0604020202020204" pitchFamily="34" charset="0"/>
              </a:rPr>
              <a:t>in the qualitative study and case studies</a:t>
            </a:r>
          </a:p>
          <a:p>
            <a:pPr marL="0" indent="0">
              <a:lnSpc>
                <a:spcPct val="120000"/>
              </a:lnSpc>
              <a:spcBef>
                <a:spcPts val="0"/>
              </a:spcBef>
              <a:spcAft>
                <a:spcPts val="600"/>
              </a:spcAft>
              <a:buNone/>
            </a:pPr>
            <a:r>
              <a:rPr lang="en-AU" sz="8000" dirty="0">
                <a:latin typeface="Arial" panose="020B0604020202020204" pitchFamily="34" charset="0"/>
                <a:cs typeface="Arial" panose="020B0604020202020204" pitchFamily="34" charset="0"/>
              </a:rPr>
              <a:t> </a:t>
            </a:r>
          </a:p>
          <a:p>
            <a:pPr marL="0" indent="0">
              <a:lnSpc>
                <a:spcPct val="120000"/>
              </a:lnSpc>
              <a:spcBef>
                <a:spcPts val="0"/>
              </a:spcBef>
              <a:spcAft>
                <a:spcPts val="600"/>
              </a:spcAft>
              <a:buNone/>
            </a:pPr>
            <a:endParaRPr lang="en-AU" sz="8000" dirty="0">
              <a:latin typeface="Arial" panose="020B0604020202020204" pitchFamily="34" charset="0"/>
              <a:cs typeface="Arial" panose="020B0604020202020204" pitchFamily="34" charset="0"/>
            </a:endParaRPr>
          </a:p>
          <a:p>
            <a:pPr marL="0" indent="0">
              <a:lnSpc>
                <a:spcPct val="120000"/>
              </a:lnSpc>
              <a:spcBef>
                <a:spcPts val="0"/>
              </a:spcBef>
              <a:spcAft>
                <a:spcPts val="600"/>
              </a:spcAft>
              <a:buNone/>
            </a:pPr>
            <a:endParaRPr lang="en-AU" sz="8000" dirty="0">
              <a:latin typeface="Arial" panose="020B0604020202020204" pitchFamily="34" charset="0"/>
              <a:cs typeface="Arial" panose="020B0604020202020204" pitchFamily="34" charset="0"/>
            </a:endParaRPr>
          </a:p>
          <a:p>
            <a:endParaRPr lang="en-AU" dirty="0"/>
          </a:p>
        </p:txBody>
      </p:sp>
    </p:spTree>
    <p:extLst>
      <p:ext uri="{BB962C8B-B14F-4D97-AF65-F5344CB8AC3E}">
        <p14:creationId xmlns:p14="http://schemas.microsoft.com/office/powerpoint/2010/main" val="42694762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923318-1C71-4FF9-B226-D6900DC689FA}"/>
              </a:ext>
            </a:extLst>
          </p:cNvPr>
          <p:cNvSpPr>
            <a:spLocks noGrp="1"/>
          </p:cNvSpPr>
          <p:nvPr>
            <p:ph type="title"/>
          </p:nvPr>
        </p:nvSpPr>
        <p:spPr/>
        <p:txBody>
          <a:bodyPr/>
          <a:lstStyle/>
          <a:p>
            <a:r>
              <a:rPr lang="en-AU" sz="4000" dirty="0">
                <a:solidFill>
                  <a:srgbClr val="0033CC"/>
                </a:solidFill>
                <a:latin typeface="Arial" panose="020B0604020202020204" pitchFamily="34" charset="0"/>
                <a:cs typeface="Arial" panose="020B0604020202020204" pitchFamily="34" charset="0"/>
              </a:rPr>
              <a:t>Rationale for study</a:t>
            </a:r>
          </a:p>
        </p:txBody>
      </p:sp>
      <p:sp>
        <p:nvSpPr>
          <p:cNvPr id="3" name="Content Placeholder 2">
            <a:extLst>
              <a:ext uri="{FF2B5EF4-FFF2-40B4-BE49-F238E27FC236}">
                <a16:creationId xmlns:a16="http://schemas.microsoft.com/office/drawing/2014/main" id="{648E4F28-A60B-435B-BE79-22537596BE70}"/>
              </a:ext>
            </a:extLst>
          </p:cNvPr>
          <p:cNvSpPr>
            <a:spLocks noGrp="1"/>
          </p:cNvSpPr>
          <p:nvPr>
            <p:ph idx="1"/>
          </p:nvPr>
        </p:nvSpPr>
        <p:spPr/>
        <p:txBody>
          <a:bodyPr>
            <a:normAutofit fontScale="70000" lnSpcReduction="20000"/>
          </a:bodyPr>
          <a:lstStyle/>
          <a:p>
            <a:pPr>
              <a:lnSpc>
                <a:spcPct val="150000"/>
              </a:lnSpc>
              <a:spcAft>
                <a:spcPts val="600"/>
              </a:spcAft>
              <a:buFont typeface="Wingdings" panose="05000000000000000000" pitchFamily="2" charset="2"/>
              <a:buChar char="§"/>
            </a:pPr>
            <a:r>
              <a:rPr lang="en-AU" dirty="0">
                <a:latin typeface="Arial" panose="020B0604020202020204" pitchFamily="34" charset="0"/>
                <a:cs typeface="Arial" panose="020B0604020202020204" pitchFamily="34" charset="0"/>
              </a:rPr>
              <a:t>70,000+ prisoners (sentenced and unsentenced) leave Australian prisons each year</a:t>
            </a:r>
          </a:p>
          <a:p>
            <a:pPr>
              <a:lnSpc>
                <a:spcPct val="150000"/>
              </a:lnSpc>
              <a:spcAft>
                <a:spcPts val="600"/>
              </a:spcAft>
              <a:buFont typeface="Wingdings" panose="05000000000000000000" pitchFamily="2" charset="2"/>
              <a:buChar char="§"/>
            </a:pPr>
            <a:r>
              <a:rPr lang="en-AU" dirty="0">
                <a:latin typeface="Arial" panose="020B0604020202020204" pitchFamily="34" charset="0"/>
                <a:cs typeface="Arial" panose="020B0604020202020204" pitchFamily="34" charset="0"/>
              </a:rPr>
              <a:t>majority find it difficult to find and keep a job</a:t>
            </a:r>
          </a:p>
          <a:p>
            <a:pPr>
              <a:lnSpc>
                <a:spcPct val="150000"/>
              </a:lnSpc>
              <a:spcAft>
                <a:spcPts val="600"/>
              </a:spcAft>
              <a:buFont typeface="Wingdings" panose="05000000000000000000" pitchFamily="2" charset="2"/>
              <a:buChar char="§"/>
            </a:pPr>
            <a:r>
              <a:rPr lang="en-AU" dirty="0">
                <a:latin typeface="Arial" panose="020B0604020202020204" pitchFamily="34" charset="0"/>
                <a:cs typeface="Arial" panose="020B0604020202020204" pitchFamily="34" charset="0"/>
              </a:rPr>
              <a:t>incarceration rates have increased by 40% over past 5 years</a:t>
            </a:r>
          </a:p>
          <a:p>
            <a:pPr>
              <a:lnSpc>
                <a:spcPct val="150000"/>
              </a:lnSpc>
              <a:spcAft>
                <a:spcPts val="600"/>
              </a:spcAft>
              <a:buFont typeface="Wingdings" panose="05000000000000000000" pitchFamily="2" charset="2"/>
              <a:buChar char="§"/>
            </a:pPr>
            <a:r>
              <a:rPr lang="en-AU" dirty="0">
                <a:latin typeface="Arial" panose="020B0604020202020204" pitchFamily="34" charset="0"/>
                <a:cs typeface="Arial" panose="020B0604020202020204" pitchFamily="34" charset="0"/>
              </a:rPr>
              <a:t>57.7% of all prisoners have had prior adult imprisonment</a:t>
            </a:r>
          </a:p>
          <a:p>
            <a:pPr>
              <a:lnSpc>
                <a:spcPct val="150000"/>
              </a:lnSpc>
              <a:spcAft>
                <a:spcPts val="600"/>
              </a:spcAft>
              <a:buFont typeface="Wingdings" panose="05000000000000000000" pitchFamily="2" charset="2"/>
              <a:buChar char="§"/>
            </a:pPr>
            <a:r>
              <a:rPr lang="en-AU" dirty="0">
                <a:latin typeface="Arial" panose="020B0604020202020204" pitchFamily="34" charset="0"/>
                <a:cs typeface="Arial" panose="020B0604020202020204" pitchFamily="34" charset="0"/>
              </a:rPr>
              <a:t>2/3 of re-incarcerated people are unemployed at the time of being breached or committing an offence</a:t>
            </a:r>
          </a:p>
          <a:p>
            <a:pPr>
              <a:lnSpc>
                <a:spcPct val="150000"/>
              </a:lnSpc>
              <a:spcAft>
                <a:spcPts val="600"/>
              </a:spcAft>
              <a:buFont typeface="Wingdings" panose="05000000000000000000" pitchFamily="2" charset="2"/>
              <a:buChar char="§"/>
            </a:pPr>
            <a:r>
              <a:rPr lang="en-AU" dirty="0">
                <a:latin typeface="Arial" panose="020B0604020202020204" pitchFamily="34" charset="0"/>
                <a:cs typeface="Arial" panose="020B0604020202020204" pitchFamily="34" charset="0"/>
              </a:rPr>
              <a:t>Stable employment related to desistance from crime</a:t>
            </a:r>
            <a:endParaRPr lang="en-AU" sz="1600" dirty="0">
              <a:latin typeface="Arial" panose="020B0604020202020204" pitchFamily="34" charset="0"/>
              <a:cs typeface="Arial" panose="020B0604020202020204" pitchFamily="34" charset="0"/>
            </a:endParaRPr>
          </a:p>
          <a:p>
            <a:endParaRPr lang="en-AU" dirty="0"/>
          </a:p>
        </p:txBody>
      </p:sp>
    </p:spTree>
    <p:extLst>
      <p:ext uri="{BB962C8B-B14F-4D97-AF65-F5344CB8AC3E}">
        <p14:creationId xmlns:p14="http://schemas.microsoft.com/office/powerpoint/2010/main" val="37351056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923318-1C71-4FF9-B226-D6900DC689FA}"/>
              </a:ext>
            </a:extLst>
          </p:cNvPr>
          <p:cNvSpPr>
            <a:spLocks noGrp="1"/>
          </p:cNvSpPr>
          <p:nvPr>
            <p:ph type="title"/>
          </p:nvPr>
        </p:nvSpPr>
        <p:spPr/>
        <p:txBody>
          <a:bodyPr/>
          <a:lstStyle/>
          <a:p>
            <a:r>
              <a:rPr lang="en-AU" sz="4000" dirty="0">
                <a:solidFill>
                  <a:srgbClr val="0033CC"/>
                </a:solidFill>
                <a:latin typeface="Arial" panose="020B0604020202020204" pitchFamily="34" charset="0"/>
                <a:cs typeface="Arial" panose="020B0604020202020204" pitchFamily="34" charset="0"/>
              </a:rPr>
              <a:t>Rationale for study</a:t>
            </a:r>
          </a:p>
        </p:txBody>
      </p:sp>
      <p:sp>
        <p:nvSpPr>
          <p:cNvPr id="3" name="Content Placeholder 2">
            <a:extLst>
              <a:ext uri="{FF2B5EF4-FFF2-40B4-BE49-F238E27FC236}">
                <a16:creationId xmlns:a16="http://schemas.microsoft.com/office/drawing/2014/main" id="{648E4F28-A60B-435B-BE79-22537596BE70}"/>
              </a:ext>
            </a:extLst>
          </p:cNvPr>
          <p:cNvSpPr>
            <a:spLocks noGrp="1"/>
          </p:cNvSpPr>
          <p:nvPr>
            <p:ph idx="1"/>
          </p:nvPr>
        </p:nvSpPr>
        <p:spPr/>
        <p:txBody>
          <a:bodyPr>
            <a:normAutofit fontScale="62500" lnSpcReduction="20000"/>
          </a:bodyPr>
          <a:lstStyle/>
          <a:p>
            <a:pPr>
              <a:lnSpc>
                <a:spcPct val="150000"/>
              </a:lnSpc>
              <a:spcAft>
                <a:spcPts val="600"/>
              </a:spcAft>
              <a:buFont typeface="Wingdings" panose="05000000000000000000" pitchFamily="2" charset="2"/>
              <a:buChar char="§"/>
            </a:pPr>
            <a:r>
              <a:rPr lang="en-AU" dirty="0">
                <a:latin typeface="Arial" panose="020B0604020202020204" pitchFamily="34" charset="0"/>
                <a:cs typeface="Arial" panose="020B0604020202020204" pitchFamily="34" charset="0"/>
              </a:rPr>
              <a:t>70,000+ prisoners (sentenced and unsentenced) leave Australian prisons each year</a:t>
            </a:r>
          </a:p>
          <a:p>
            <a:pPr>
              <a:lnSpc>
                <a:spcPct val="150000"/>
              </a:lnSpc>
              <a:spcAft>
                <a:spcPts val="600"/>
              </a:spcAft>
              <a:buFont typeface="Wingdings" panose="05000000000000000000" pitchFamily="2" charset="2"/>
              <a:buChar char="§"/>
            </a:pPr>
            <a:r>
              <a:rPr lang="en-AU" dirty="0">
                <a:latin typeface="Arial" panose="020B0604020202020204" pitchFamily="34" charset="0"/>
                <a:cs typeface="Arial" panose="020B0604020202020204" pitchFamily="34" charset="0"/>
              </a:rPr>
              <a:t>majority find it difficult to find and keep a job</a:t>
            </a:r>
          </a:p>
          <a:p>
            <a:pPr>
              <a:lnSpc>
                <a:spcPct val="150000"/>
              </a:lnSpc>
              <a:spcAft>
                <a:spcPts val="600"/>
              </a:spcAft>
              <a:buFont typeface="Wingdings" panose="05000000000000000000" pitchFamily="2" charset="2"/>
              <a:buChar char="§"/>
            </a:pPr>
            <a:r>
              <a:rPr lang="en-AU" dirty="0">
                <a:latin typeface="Arial" panose="020B0604020202020204" pitchFamily="34" charset="0"/>
                <a:cs typeface="Arial" panose="020B0604020202020204" pitchFamily="34" charset="0"/>
              </a:rPr>
              <a:t>incarceration rates have increased by 40% over past 5 years</a:t>
            </a:r>
          </a:p>
          <a:p>
            <a:pPr>
              <a:lnSpc>
                <a:spcPct val="150000"/>
              </a:lnSpc>
              <a:spcAft>
                <a:spcPts val="600"/>
              </a:spcAft>
              <a:buFont typeface="Wingdings" panose="05000000000000000000" pitchFamily="2" charset="2"/>
              <a:buChar char="§"/>
            </a:pPr>
            <a:r>
              <a:rPr lang="en-AU" dirty="0">
                <a:latin typeface="Arial" panose="020B0604020202020204" pitchFamily="34" charset="0"/>
                <a:cs typeface="Arial" panose="020B0604020202020204" pitchFamily="34" charset="0"/>
              </a:rPr>
              <a:t>57.7% of all prisoners have had prior adult imprisonment</a:t>
            </a:r>
          </a:p>
          <a:p>
            <a:pPr>
              <a:lnSpc>
                <a:spcPct val="150000"/>
              </a:lnSpc>
              <a:spcAft>
                <a:spcPts val="600"/>
              </a:spcAft>
              <a:buFont typeface="Wingdings" panose="05000000000000000000" pitchFamily="2" charset="2"/>
              <a:buChar char="§"/>
            </a:pPr>
            <a:r>
              <a:rPr lang="en-AU" dirty="0">
                <a:latin typeface="Arial" panose="020B0604020202020204" pitchFamily="34" charset="0"/>
                <a:cs typeface="Arial" panose="020B0604020202020204" pitchFamily="34" charset="0"/>
              </a:rPr>
              <a:t>2/3 of re-incarcerated people are unemployed at the time of being breached or committing an offence</a:t>
            </a:r>
          </a:p>
          <a:p>
            <a:pPr>
              <a:lnSpc>
                <a:spcPct val="150000"/>
              </a:lnSpc>
              <a:spcAft>
                <a:spcPts val="600"/>
              </a:spcAft>
              <a:buFont typeface="Wingdings" panose="05000000000000000000" pitchFamily="2" charset="2"/>
              <a:buChar char="v"/>
            </a:pPr>
            <a:r>
              <a:rPr lang="en-AU" sz="3400" dirty="0">
                <a:solidFill>
                  <a:srgbClr val="00B050"/>
                </a:solidFill>
                <a:latin typeface="Arial" panose="020B0604020202020204" pitchFamily="34" charset="0"/>
                <a:cs typeface="Arial" panose="020B0604020202020204" pitchFamily="34" charset="0"/>
              </a:rPr>
              <a:t>Stable employment related to social capital and desistance from crime</a:t>
            </a:r>
          </a:p>
          <a:p>
            <a:endParaRPr lang="en-AU" dirty="0"/>
          </a:p>
        </p:txBody>
      </p:sp>
    </p:spTree>
    <p:extLst>
      <p:ext uri="{BB962C8B-B14F-4D97-AF65-F5344CB8AC3E}">
        <p14:creationId xmlns:p14="http://schemas.microsoft.com/office/powerpoint/2010/main" val="30164851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rgbClr val="0033CC"/>
                </a:solidFill>
                <a:latin typeface="Arial" panose="020B0604020202020204" pitchFamily="34" charset="0"/>
                <a:cs typeface="Arial" panose="020B0604020202020204" pitchFamily="34" charset="0"/>
              </a:rPr>
              <a:t>Study Questions</a:t>
            </a:r>
          </a:p>
        </p:txBody>
      </p:sp>
      <p:sp>
        <p:nvSpPr>
          <p:cNvPr id="3" name="Content Placeholder 2"/>
          <p:cNvSpPr>
            <a:spLocks noGrp="1"/>
          </p:cNvSpPr>
          <p:nvPr>
            <p:ph idx="1"/>
          </p:nvPr>
        </p:nvSpPr>
        <p:spPr>
          <a:xfrm>
            <a:off x="1068802" y="2447878"/>
            <a:ext cx="7140195" cy="3070223"/>
          </a:xfrm>
        </p:spPr>
        <p:txBody>
          <a:bodyPr/>
          <a:lstStyle/>
          <a:p>
            <a:endParaRPr lang="en-AU" dirty="0"/>
          </a:p>
          <a:p>
            <a:pPr marL="0" indent="0">
              <a:buNone/>
            </a:pPr>
            <a:endParaRPr lang="en-US" dirty="0"/>
          </a:p>
          <a:p>
            <a:endParaRPr lang="en-US" dirty="0"/>
          </a:p>
        </p:txBody>
      </p:sp>
      <p:sp>
        <p:nvSpPr>
          <p:cNvPr id="5" name="Rectangle 4">
            <a:extLst>
              <a:ext uri="{FF2B5EF4-FFF2-40B4-BE49-F238E27FC236}">
                <a16:creationId xmlns:a16="http://schemas.microsoft.com/office/drawing/2014/main" id="{2CA8894A-9DF3-41E5-99B9-14B1A6EC0CF3}"/>
              </a:ext>
            </a:extLst>
          </p:cNvPr>
          <p:cNvSpPr/>
          <p:nvPr/>
        </p:nvSpPr>
        <p:spPr>
          <a:xfrm>
            <a:off x="849241" y="1458528"/>
            <a:ext cx="7445517" cy="4648645"/>
          </a:xfrm>
          <a:prstGeom prst="rect">
            <a:avLst/>
          </a:prstGeom>
        </p:spPr>
        <p:txBody>
          <a:bodyPr wrap="square">
            <a:spAutoFit/>
          </a:bodyPr>
          <a:lstStyle/>
          <a:p>
            <a:pPr marL="457200" lvl="0" indent="-457200">
              <a:lnSpc>
                <a:spcPct val="120000"/>
              </a:lnSpc>
              <a:spcAft>
                <a:spcPts val="600"/>
              </a:spcAft>
              <a:buFont typeface="+mj-lt"/>
              <a:buAutoNum type="arabicPeriod"/>
            </a:pPr>
            <a:r>
              <a:rPr lang="en-AU" sz="2400" dirty="0">
                <a:latin typeface="Arial" panose="020B0604020202020204" pitchFamily="34" charset="0"/>
                <a:ea typeface="Calibri" panose="020F0502020204030204" pitchFamily="34" charset="0"/>
                <a:cs typeface="Arial" panose="020B0604020202020204" pitchFamily="34" charset="0"/>
              </a:rPr>
              <a:t>What are the models, practices, performance and outcomes of education and vocational training and employment services in Australian jurisdictions?</a:t>
            </a:r>
          </a:p>
          <a:p>
            <a:pPr marL="457200" lvl="0" indent="-457200">
              <a:lnSpc>
                <a:spcPct val="120000"/>
              </a:lnSpc>
              <a:spcAft>
                <a:spcPts val="600"/>
              </a:spcAft>
              <a:buFont typeface="+mj-lt"/>
              <a:buAutoNum type="arabicPeriod"/>
            </a:pPr>
            <a:r>
              <a:rPr lang="en-AU" sz="2400" dirty="0">
                <a:latin typeface="Arial" panose="020B0604020202020204" pitchFamily="34" charset="0"/>
                <a:ea typeface="Calibri" panose="020F0502020204030204" pitchFamily="34" charset="0"/>
                <a:cs typeface="Arial" panose="020B0604020202020204" pitchFamily="34" charset="0"/>
              </a:rPr>
              <a:t>How is successful completion of education and vocational training and/or employment programs related to positive employment and recidivism outcomes?</a:t>
            </a:r>
          </a:p>
          <a:p>
            <a:pPr marL="457200" lvl="0" indent="-457200">
              <a:lnSpc>
                <a:spcPct val="120000"/>
              </a:lnSpc>
              <a:spcAft>
                <a:spcPts val="600"/>
              </a:spcAft>
              <a:buFont typeface="+mj-lt"/>
              <a:buAutoNum type="arabicPeriod"/>
            </a:pPr>
            <a:r>
              <a:rPr lang="en-AU" sz="2400" dirty="0">
                <a:latin typeface="Arial" panose="020B0604020202020204" pitchFamily="34" charset="0"/>
                <a:ea typeface="Calibri" panose="020F0502020204030204" pitchFamily="34" charset="0"/>
                <a:cs typeface="Arial" panose="020B0604020202020204" pitchFamily="34" charset="0"/>
              </a:rPr>
              <a:t>What theoretical frameworks and practice models are appropriate to the development of future effective services?</a:t>
            </a:r>
          </a:p>
        </p:txBody>
      </p:sp>
    </p:spTree>
    <p:extLst>
      <p:ext uri="{BB962C8B-B14F-4D97-AF65-F5344CB8AC3E}">
        <p14:creationId xmlns:p14="http://schemas.microsoft.com/office/powerpoint/2010/main" val="32521450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rgbClr val="0033CC"/>
                </a:solidFill>
                <a:latin typeface="Arial" panose="020B0604020202020204" pitchFamily="34" charset="0"/>
                <a:cs typeface="Arial" panose="020B0604020202020204" pitchFamily="34" charset="0"/>
              </a:rPr>
              <a:t>Study Design</a:t>
            </a:r>
          </a:p>
        </p:txBody>
      </p:sp>
      <p:sp>
        <p:nvSpPr>
          <p:cNvPr id="3" name="Content Placeholder 2"/>
          <p:cNvSpPr>
            <a:spLocks noGrp="1"/>
          </p:cNvSpPr>
          <p:nvPr>
            <p:ph idx="1"/>
          </p:nvPr>
        </p:nvSpPr>
        <p:spPr>
          <a:xfrm>
            <a:off x="1068802" y="2447878"/>
            <a:ext cx="7140195" cy="3070223"/>
          </a:xfrm>
        </p:spPr>
        <p:txBody>
          <a:bodyPr/>
          <a:lstStyle/>
          <a:p>
            <a:endParaRPr lang="en-AU" dirty="0"/>
          </a:p>
          <a:p>
            <a:pPr marL="0" indent="0">
              <a:buNone/>
            </a:pPr>
            <a:endParaRPr lang="en-US" dirty="0"/>
          </a:p>
          <a:p>
            <a:endParaRPr lang="en-US" dirty="0"/>
          </a:p>
        </p:txBody>
      </p:sp>
      <p:sp>
        <p:nvSpPr>
          <p:cNvPr id="5" name="Rectangle 4">
            <a:extLst>
              <a:ext uri="{FF2B5EF4-FFF2-40B4-BE49-F238E27FC236}">
                <a16:creationId xmlns:a16="http://schemas.microsoft.com/office/drawing/2014/main" id="{2CA8894A-9DF3-41E5-99B9-14B1A6EC0CF3}"/>
              </a:ext>
            </a:extLst>
          </p:cNvPr>
          <p:cNvSpPr/>
          <p:nvPr/>
        </p:nvSpPr>
        <p:spPr>
          <a:xfrm>
            <a:off x="849241" y="1266215"/>
            <a:ext cx="7445517" cy="4555093"/>
          </a:xfrm>
          <a:prstGeom prst="rect">
            <a:avLst/>
          </a:prstGeom>
        </p:spPr>
        <p:txBody>
          <a:bodyPr wrap="square">
            <a:spAutoFit/>
          </a:bodyPr>
          <a:lstStyle/>
          <a:p>
            <a:pPr>
              <a:spcAft>
                <a:spcPts val="1200"/>
              </a:spcAft>
            </a:pPr>
            <a:r>
              <a:rPr lang="en-AU" sz="2800" b="1" dirty="0">
                <a:latin typeface="Arial" panose="020B0604020202020204" pitchFamily="34" charset="0"/>
                <a:cs typeface="Arial" panose="020B0604020202020204" pitchFamily="34" charset="0"/>
              </a:rPr>
              <a:t>Study 1 — Recidivism </a:t>
            </a:r>
          </a:p>
          <a:p>
            <a:pPr lvl="0" defTabSz="914400" eaLnBrk="0" fontAlgn="base" hangingPunct="0">
              <a:spcBef>
                <a:spcPct val="0"/>
              </a:spcBef>
              <a:spcAft>
                <a:spcPts val="1200"/>
              </a:spcAft>
            </a:pPr>
            <a:r>
              <a:rPr lang="en-AU" altLang="en-US" sz="2800" b="1" dirty="0">
                <a:latin typeface="Arial" panose="020B0604020202020204" pitchFamily="34" charset="0"/>
                <a:ea typeface="Calibri" panose="020F0502020204030204" pitchFamily="34" charset="0"/>
                <a:cs typeface="Arial" panose="020B0604020202020204" pitchFamily="34" charset="0"/>
              </a:rPr>
              <a:t>Study 2 — Employment support services </a:t>
            </a:r>
          </a:p>
          <a:p>
            <a:pPr marL="432000" lvl="0" indent="-432000" defTabSz="914400" eaLnBrk="0" fontAlgn="base" hangingPunct="0">
              <a:spcBef>
                <a:spcPct val="0"/>
              </a:spcBef>
              <a:spcAft>
                <a:spcPts val="1200"/>
              </a:spcAft>
              <a:buFont typeface="+mj-lt"/>
              <a:buAutoNum type="arabicParenR"/>
            </a:pPr>
            <a:r>
              <a:rPr lang="en-AU" altLang="en-US" b="1" dirty="0">
                <a:latin typeface="Arial" panose="020B0604020202020204" pitchFamily="34" charset="0"/>
                <a:cs typeface="Arial" panose="020B0604020202020204" pitchFamily="34" charset="0"/>
              </a:rPr>
              <a:t>Audit </a:t>
            </a:r>
            <a:r>
              <a:rPr lang="en-AU" altLang="en-US" dirty="0">
                <a:latin typeface="Arial" panose="020B0604020202020204" pitchFamily="34" charset="0"/>
                <a:cs typeface="Arial" panose="020B0604020202020204" pitchFamily="34" charset="0"/>
              </a:rPr>
              <a:t>of government employment service provisions</a:t>
            </a:r>
          </a:p>
          <a:p>
            <a:pPr marL="432000" lvl="0" indent="-432000" defTabSz="914400" eaLnBrk="0" fontAlgn="base" hangingPunct="0">
              <a:spcBef>
                <a:spcPct val="0"/>
              </a:spcBef>
              <a:spcAft>
                <a:spcPts val="1200"/>
              </a:spcAft>
              <a:buFont typeface="+mj-lt"/>
              <a:buAutoNum type="arabicParenR"/>
            </a:pPr>
            <a:r>
              <a:rPr lang="en-AU" altLang="en-US" b="1" dirty="0">
                <a:latin typeface="Arial" panose="020B0604020202020204" pitchFamily="34" charset="0"/>
                <a:ea typeface="Calibri" panose="020F0502020204030204" pitchFamily="34" charset="0"/>
                <a:cs typeface="Arial" panose="020B0604020202020204" pitchFamily="34" charset="0"/>
              </a:rPr>
              <a:t>National survey </a:t>
            </a:r>
            <a:r>
              <a:rPr lang="en-AU" altLang="en-US" dirty="0">
                <a:latin typeface="Arial" panose="020B0604020202020204" pitchFamily="34" charset="0"/>
                <a:ea typeface="Calibri" panose="020F0502020204030204" pitchFamily="34" charset="0"/>
                <a:cs typeface="Arial" panose="020B0604020202020204" pitchFamily="34" charset="0"/>
              </a:rPr>
              <a:t>of employment agencies </a:t>
            </a:r>
          </a:p>
          <a:p>
            <a:pPr marL="432000" lvl="0" indent="-432000" defTabSz="914400" eaLnBrk="0" fontAlgn="base" hangingPunct="0">
              <a:spcBef>
                <a:spcPct val="0"/>
              </a:spcBef>
              <a:spcAft>
                <a:spcPts val="1200"/>
              </a:spcAft>
              <a:buFont typeface="+mj-lt"/>
              <a:buAutoNum type="arabicParenR"/>
            </a:pPr>
            <a:r>
              <a:rPr lang="en-AU" altLang="en-US" b="1" dirty="0">
                <a:latin typeface="Arial" panose="020B0604020202020204" pitchFamily="34" charset="0"/>
                <a:ea typeface="Calibri" panose="020F0502020204030204" pitchFamily="34" charset="0"/>
                <a:cs typeface="Arial" panose="020B0604020202020204" pitchFamily="34" charset="0"/>
              </a:rPr>
              <a:t>Qualitative study </a:t>
            </a:r>
            <a:r>
              <a:rPr lang="en-AU" altLang="en-US" dirty="0">
                <a:latin typeface="Arial" panose="020B0604020202020204" pitchFamily="34" charset="0"/>
                <a:ea typeface="Calibri" panose="020F0502020204030204" pitchFamily="34" charset="0"/>
                <a:cs typeface="Arial" panose="020B0604020202020204" pitchFamily="34" charset="0"/>
              </a:rPr>
              <a:t>— the experiences of ex-prisoners and employment services practitioners</a:t>
            </a:r>
          </a:p>
          <a:p>
            <a:pPr lvl="0" defTabSz="914400" eaLnBrk="0" fontAlgn="base" hangingPunct="0">
              <a:spcBef>
                <a:spcPct val="0"/>
              </a:spcBef>
              <a:spcAft>
                <a:spcPts val="1200"/>
              </a:spcAft>
            </a:pPr>
            <a:r>
              <a:rPr lang="en-AU" sz="2800" b="1" dirty="0">
                <a:latin typeface="Arial" panose="020B0604020202020204" pitchFamily="34" charset="0"/>
                <a:cs typeface="Arial" panose="020B0604020202020204" pitchFamily="34" charset="0"/>
              </a:rPr>
              <a:t>Study 3 — Case studies</a:t>
            </a:r>
          </a:p>
          <a:p>
            <a:pPr marL="342900" lvl="0" indent="-342900" defTabSz="914400" eaLnBrk="0" fontAlgn="base" hangingPunct="0">
              <a:spcBef>
                <a:spcPct val="0"/>
              </a:spcBef>
              <a:spcAft>
                <a:spcPts val="1200"/>
              </a:spcAft>
              <a:buFont typeface="+mj-lt"/>
              <a:buAutoNum type="arabicParenR"/>
            </a:pPr>
            <a:r>
              <a:rPr lang="en-AU" b="1" dirty="0">
                <a:latin typeface="Arial" panose="020B0604020202020204" pitchFamily="34" charset="0"/>
                <a:cs typeface="Arial" panose="020B0604020202020204" pitchFamily="34" charset="0"/>
              </a:rPr>
              <a:t>Sentenced to a Job (STAJ) </a:t>
            </a:r>
          </a:p>
          <a:p>
            <a:pPr marL="342900" indent="-342900" defTabSz="914400" eaLnBrk="0" fontAlgn="base" hangingPunct="0">
              <a:spcBef>
                <a:spcPct val="0"/>
              </a:spcBef>
              <a:spcAft>
                <a:spcPts val="1200"/>
              </a:spcAft>
              <a:buFont typeface="+mj-lt"/>
              <a:buAutoNum type="arabicParenR"/>
            </a:pPr>
            <a:r>
              <a:rPr lang="en-AU" b="1" dirty="0">
                <a:latin typeface="Arial" panose="020B0604020202020204" pitchFamily="34" charset="0"/>
                <a:cs typeface="Arial" panose="020B0604020202020204" pitchFamily="34" charset="0"/>
              </a:rPr>
              <a:t>The Gundi prison industry program (NSW)</a:t>
            </a:r>
          </a:p>
          <a:p>
            <a:pPr marL="342900" indent="-342900" defTabSz="914400" eaLnBrk="0" fontAlgn="base" hangingPunct="0">
              <a:spcBef>
                <a:spcPct val="0"/>
              </a:spcBef>
              <a:spcAft>
                <a:spcPts val="1200"/>
              </a:spcAft>
              <a:buFont typeface="+mj-lt"/>
              <a:buAutoNum type="arabicParenR"/>
            </a:pPr>
            <a:r>
              <a:rPr lang="en-AU" b="1" dirty="0">
                <a:latin typeface="Arial" panose="020B0604020202020204" pitchFamily="34" charset="0"/>
                <a:cs typeface="Arial" panose="020B0604020202020204" pitchFamily="34" charset="0"/>
              </a:rPr>
              <a:t>Additional Support Units (ASUs) administered by CSNSW</a:t>
            </a:r>
          </a:p>
        </p:txBody>
      </p:sp>
    </p:spTree>
    <p:extLst>
      <p:ext uri="{BB962C8B-B14F-4D97-AF65-F5344CB8AC3E}">
        <p14:creationId xmlns:p14="http://schemas.microsoft.com/office/powerpoint/2010/main" val="28706708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34256"/>
            <a:ext cx="8229600" cy="719092"/>
          </a:xfrm>
        </p:spPr>
        <p:txBody>
          <a:bodyPr>
            <a:normAutofit fontScale="90000"/>
          </a:bodyPr>
          <a:lstStyle/>
          <a:p>
            <a:br>
              <a:rPr lang="en-AU" altLang="en-US" sz="3600" b="1" dirty="0">
                <a:latin typeface="Arial" panose="020B0604020202020204" pitchFamily="34" charset="0"/>
                <a:ea typeface="Calibri" panose="020F0502020204030204" pitchFamily="34" charset="0"/>
                <a:cs typeface="Arial" panose="020B0604020202020204" pitchFamily="34" charset="0"/>
              </a:rPr>
            </a:br>
            <a:br>
              <a:rPr lang="en-AU" altLang="en-US" sz="3600" b="1" dirty="0">
                <a:latin typeface="Arial" panose="020B0604020202020204" pitchFamily="34" charset="0"/>
                <a:ea typeface="Calibri" panose="020F0502020204030204" pitchFamily="34" charset="0"/>
                <a:cs typeface="Arial" panose="020B0604020202020204" pitchFamily="34" charset="0"/>
              </a:rPr>
            </a:br>
            <a:r>
              <a:rPr lang="en-AU" altLang="en-US" sz="4900" dirty="0">
                <a:solidFill>
                  <a:srgbClr val="0033CC"/>
                </a:solidFill>
                <a:latin typeface="Arial" panose="020B0604020202020204" pitchFamily="34" charset="0"/>
                <a:ea typeface="Calibri" panose="020F0502020204030204" pitchFamily="34" charset="0"/>
                <a:cs typeface="Arial" panose="020B0604020202020204" pitchFamily="34" charset="0"/>
              </a:rPr>
              <a:t>Barriers to employment </a:t>
            </a:r>
            <a:br>
              <a:rPr lang="en-AU" altLang="en-US" sz="3600" dirty="0">
                <a:latin typeface="Arial" panose="020B0604020202020204" pitchFamily="34" charset="0"/>
                <a:ea typeface="Calibri" panose="020F0502020204030204" pitchFamily="34" charset="0"/>
                <a:cs typeface="Arial" panose="020B0604020202020204" pitchFamily="34" charset="0"/>
              </a:rPr>
            </a:br>
            <a:br>
              <a:rPr lang="en-AU" altLang="en-US" sz="3600" b="1" dirty="0">
                <a:latin typeface="Arial" panose="020B0604020202020204" pitchFamily="34" charset="0"/>
                <a:ea typeface="Calibri" panose="020F0502020204030204" pitchFamily="34" charset="0"/>
                <a:cs typeface="Arial" panose="020B0604020202020204" pitchFamily="34" charset="0"/>
              </a:rPr>
            </a:br>
            <a:endParaRPr lang="en-US" dirty="0"/>
          </a:p>
        </p:txBody>
      </p:sp>
      <p:sp>
        <p:nvSpPr>
          <p:cNvPr id="3" name="Content Placeholder 2"/>
          <p:cNvSpPr>
            <a:spLocks noGrp="1"/>
          </p:cNvSpPr>
          <p:nvPr>
            <p:ph idx="1"/>
          </p:nvPr>
        </p:nvSpPr>
        <p:spPr>
          <a:xfrm>
            <a:off x="1068802" y="2447878"/>
            <a:ext cx="7140195" cy="3070223"/>
          </a:xfrm>
        </p:spPr>
        <p:txBody>
          <a:bodyPr/>
          <a:lstStyle/>
          <a:p>
            <a:endParaRPr lang="en-AU" dirty="0"/>
          </a:p>
          <a:p>
            <a:pPr marL="0" indent="0">
              <a:buNone/>
            </a:pPr>
            <a:endParaRPr lang="en-US" dirty="0"/>
          </a:p>
          <a:p>
            <a:endParaRPr lang="en-US" dirty="0"/>
          </a:p>
        </p:txBody>
      </p:sp>
      <p:sp>
        <p:nvSpPr>
          <p:cNvPr id="5" name="Rectangle 4">
            <a:extLst>
              <a:ext uri="{FF2B5EF4-FFF2-40B4-BE49-F238E27FC236}">
                <a16:creationId xmlns:a16="http://schemas.microsoft.com/office/drawing/2014/main" id="{2CA8894A-9DF3-41E5-99B9-14B1A6EC0CF3}"/>
              </a:ext>
            </a:extLst>
          </p:cNvPr>
          <p:cNvSpPr/>
          <p:nvPr/>
        </p:nvSpPr>
        <p:spPr>
          <a:xfrm>
            <a:off x="849241" y="1814793"/>
            <a:ext cx="7445517" cy="3000821"/>
          </a:xfrm>
          <a:prstGeom prst="rect">
            <a:avLst/>
          </a:prstGeom>
        </p:spPr>
        <p:txBody>
          <a:bodyPr wrap="square">
            <a:spAutoFit/>
          </a:bodyPr>
          <a:lstStyle/>
          <a:p>
            <a:pPr lvl="0">
              <a:spcAft>
                <a:spcPts val="1800"/>
              </a:spcAft>
            </a:pPr>
            <a:r>
              <a:rPr lang="en-US" sz="3600" b="1" dirty="0">
                <a:latin typeface="Arial" panose="020B0604020202020204" pitchFamily="34" charset="0"/>
                <a:cs typeface="Arial" panose="020B0604020202020204" pitchFamily="34" charset="0"/>
              </a:rPr>
              <a:t>Individual / structural</a:t>
            </a:r>
            <a:endParaRPr lang="en-AU" sz="3600" dirty="0">
              <a:latin typeface="Arial" panose="020B0604020202020204" pitchFamily="34" charset="0"/>
              <a:cs typeface="Arial" panose="020B0604020202020204" pitchFamily="34" charset="0"/>
            </a:endParaRPr>
          </a:p>
          <a:p>
            <a:pPr lvl="0">
              <a:spcAft>
                <a:spcPts val="1800"/>
              </a:spcAft>
            </a:pPr>
            <a:r>
              <a:rPr lang="en-US" sz="3600" b="1" dirty="0">
                <a:latin typeface="Arial" panose="020B0604020202020204" pitchFamily="34" charset="0"/>
                <a:cs typeface="Arial" panose="020B0604020202020204" pitchFamily="34" charset="0"/>
              </a:rPr>
              <a:t>Policy / practice</a:t>
            </a:r>
          </a:p>
          <a:p>
            <a:pPr lvl="0">
              <a:spcAft>
                <a:spcPts val="1800"/>
              </a:spcAft>
            </a:pPr>
            <a:r>
              <a:rPr lang="en-US" sz="3600" b="1" dirty="0">
                <a:latin typeface="Arial" panose="020B0604020202020204" pitchFamily="34" charset="0"/>
                <a:cs typeface="Arial" panose="020B0604020202020204" pitchFamily="34" charset="0"/>
              </a:rPr>
              <a:t>Structural / policy / systemic</a:t>
            </a:r>
          </a:p>
          <a:p>
            <a:pPr lvl="0">
              <a:spcAft>
                <a:spcPts val="1800"/>
              </a:spcAft>
            </a:pPr>
            <a:r>
              <a:rPr lang="en-US" sz="3600" b="1" dirty="0">
                <a:latin typeface="Arial" panose="020B0604020202020204" pitchFamily="34" charset="0"/>
                <a:cs typeface="Arial" panose="020B0604020202020204" pitchFamily="34" charset="0"/>
              </a:rPr>
              <a:t>Social / attitudinal</a:t>
            </a:r>
          </a:p>
        </p:txBody>
      </p:sp>
    </p:spTree>
    <p:extLst>
      <p:ext uri="{BB962C8B-B14F-4D97-AF65-F5344CB8AC3E}">
        <p14:creationId xmlns:p14="http://schemas.microsoft.com/office/powerpoint/2010/main" val="239045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7C7412-302B-4BF6-A86D-A2896AB474A0}"/>
              </a:ext>
            </a:extLst>
          </p:cNvPr>
          <p:cNvSpPr>
            <a:spLocks noGrp="1"/>
          </p:cNvSpPr>
          <p:nvPr>
            <p:ph type="title"/>
          </p:nvPr>
        </p:nvSpPr>
        <p:spPr/>
        <p:txBody>
          <a:bodyPr/>
          <a:lstStyle/>
          <a:p>
            <a:r>
              <a:rPr lang="en-AU" dirty="0">
                <a:solidFill>
                  <a:srgbClr val="0000FF"/>
                </a:solidFill>
              </a:rPr>
              <a:t>Study questions</a:t>
            </a:r>
          </a:p>
        </p:txBody>
      </p:sp>
      <p:sp>
        <p:nvSpPr>
          <p:cNvPr id="3" name="Content Placeholder 2">
            <a:extLst>
              <a:ext uri="{FF2B5EF4-FFF2-40B4-BE49-F238E27FC236}">
                <a16:creationId xmlns:a16="http://schemas.microsoft.com/office/drawing/2014/main" id="{E96DF442-D0C7-42D1-8346-8BE558BE9704}"/>
              </a:ext>
            </a:extLst>
          </p:cNvPr>
          <p:cNvSpPr>
            <a:spLocks noGrp="1"/>
          </p:cNvSpPr>
          <p:nvPr>
            <p:ph idx="1"/>
          </p:nvPr>
        </p:nvSpPr>
        <p:spPr>
          <a:xfrm>
            <a:off x="457200" y="1450295"/>
            <a:ext cx="8229600" cy="4525963"/>
          </a:xfrm>
        </p:spPr>
        <p:txBody>
          <a:bodyPr>
            <a:normAutofit fontScale="77500" lnSpcReduction="20000"/>
          </a:bodyPr>
          <a:lstStyle/>
          <a:p>
            <a:pPr marL="457200" lvl="0" indent="-457200">
              <a:lnSpc>
                <a:spcPct val="120000"/>
              </a:lnSpc>
              <a:spcAft>
                <a:spcPts val="600"/>
              </a:spcAft>
              <a:buFont typeface="+mj-lt"/>
              <a:buAutoNum type="arabicPeriod"/>
            </a:pPr>
            <a:r>
              <a:rPr lang="en-AU" dirty="0">
                <a:latin typeface="Arial" panose="020B0604020202020204" pitchFamily="34" charset="0"/>
                <a:ea typeface="Calibri" panose="020F0502020204030204" pitchFamily="34" charset="0"/>
                <a:cs typeface="Arial" panose="020B0604020202020204" pitchFamily="34" charset="0"/>
              </a:rPr>
              <a:t>What are the models, practices, performance and outcomes of education and vocational training and employment services in Australian jurisdictions?</a:t>
            </a:r>
          </a:p>
          <a:p>
            <a:pPr marL="457200" lvl="0" indent="-457200">
              <a:lnSpc>
                <a:spcPct val="120000"/>
              </a:lnSpc>
              <a:spcAft>
                <a:spcPts val="600"/>
              </a:spcAft>
              <a:buFont typeface="+mj-lt"/>
              <a:buAutoNum type="arabicPeriod"/>
            </a:pPr>
            <a:r>
              <a:rPr lang="en-AU" dirty="0">
                <a:latin typeface="Arial" panose="020B0604020202020204" pitchFamily="34" charset="0"/>
                <a:ea typeface="Calibri" panose="020F0502020204030204" pitchFamily="34" charset="0"/>
                <a:cs typeface="Arial" panose="020B0604020202020204" pitchFamily="34" charset="0"/>
              </a:rPr>
              <a:t>How is successful completion of education and vocational training and/or employment programs related to positive employment and recidivism outcomes?</a:t>
            </a:r>
          </a:p>
          <a:p>
            <a:pPr marL="457200" lvl="0" indent="-457200">
              <a:lnSpc>
                <a:spcPct val="120000"/>
              </a:lnSpc>
              <a:spcAft>
                <a:spcPts val="600"/>
              </a:spcAft>
              <a:buFont typeface="+mj-lt"/>
              <a:buAutoNum type="arabicPeriod"/>
            </a:pPr>
            <a:r>
              <a:rPr lang="en-AU" sz="3600" dirty="0">
                <a:solidFill>
                  <a:srgbClr val="008000"/>
                </a:solidFill>
                <a:latin typeface="Arial" panose="020B0604020202020204" pitchFamily="34" charset="0"/>
                <a:ea typeface="Calibri" panose="020F0502020204030204" pitchFamily="34" charset="0"/>
                <a:cs typeface="Arial" panose="020B0604020202020204" pitchFamily="34" charset="0"/>
              </a:rPr>
              <a:t>What theoretical frameworks and practice models are appropriate to the development of future effective services?</a:t>
            </a:r>
          </a:p>
          <a:p>
            <a:endParaRPr lang="en-AU" dirty="0"/>
          </a:p>
        </p:txBody>
      </p:sp>
    </p:spTree>
    <p:extLst>
      <p:ext uri="{BB962C8B-B14F-4D97-AF65-F5344CB8AC3E}">
        <p14:creationId xmlns:p14="http://schemas.microsoft.com/office/powerpoint/2010/main" val="349865949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TotalTime>
  <Words>4406</Words>
  <Application>Microsoft Office PowerPoint</Application>
  <PresentationFormat>On-screen Show (4:3)</PresentationFormat>
  <Paragraphs>331</Paragraphs>
  <Slides>21</Slides>
  <Notes>21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21</vt:i4>
      </vt:variant>
    </vt:vector>
  </HeadingPairs>
  <TitlesOfParts>
    <vt:vector size="28" baseType="lpstr">
      <vt:lpstr>Arial</vt:lpstr>
      <vt:lpstr>Baskerville</vt:lpstr>
      <vt:lpstr>Calibri</vt:lpstr>
      <vt:lpstr>Calibri Light</vt:lpstr>
      <vt:lpstr>Wingdings</vt:lpstr>
      <vt:lpstr>Office Theme</vt:lpstr>
      <vt:lpstr>Custom Design</vt:lpstr>
      <vt:lpstr>PowerPoint Presentation</vt:lpstr>
      <vt:lpstr>PowerPoint Presentation</vt:lpstr>
      <vt:lpstr>Industry partners</vt:lpstr>
      <vt:lpstr>Rationale for study</vt:lpstr>
      <vt:lpstr>Rationale for study</vt:lpstr>
      <vt:lpstr>Study Questions</vt:lpstr>
      <vt:lpstr>Study Design</vt:lpstr>
      <vt:lpstr>  Barriers to employment   </vt:lpstr>
      <vt:lpstr>Study questions</vt:lpstr>
      <vt:lpstr>Theoretical frameworks</vt:lpstr>
      <vt:lpstr>Findings</vt:lpstr>
      <vt:lpstr>Recommendations</vt:lpstr>
      <vt:lpstr>Principles of an integrated model</vt:lpstr>
      <vt:lpstr>Principle 1: Throughcare</vt:lpstr>
      <vt:lpstr> Principle 2: Targeted program design and delivery </vt:lpstr>
      <vt:lpstr>Principle 3: Engaging communities</vt:lpstr>
      <vt:lpstr> Principle 4: Culturally competent and gender-informed practice </vt:lpstr>
      <vt:lpstr> Principle 5: Flexible employment services system </vt:lpstr>
      <vt:lpstr> Principle 6: Quality research and evaluation </vt:lpstr>
      <vt:lpstr>PowerPoint Presentation</vt:lpstr>
      <vt:lpstr>PowerPoint Presentation</vt:lpstr>
    </vt:vector>
  </TitlesOfParts>
  <Company>Betty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Simone Rowe</dc:creator>
  <cp:lastModifiedBy>Lesley Hardcastle</cp:lastModifiedBy>
  <cp:revision>266</cp:revision>
  <cp:lastPrinted>2018-06-18T13:37:57Z</cp:lastPrinted>
  <dcterms:created xsi:type="dcterms:W3CDTF">2017-06-12T00:51:33Z</dcterms:created>
  <dcterms:modified xsi:type="dcterms:W3CDTF">2018-09-10T13:26:11Z</dcterms:modified>
</cp:coreProperties>
</file>