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handoutMasterIdLst>
    <p:handoutMasterId r:id="rId30"/>
  </p:handoutMasterIdLst>
  <p:sldIdLst>
    <p:sldId id="294" r:id="rId2"/>
    <p:sldId id="607" r:id="rId3"/>
    <p:sldId id="617" r:id="rId4"/>
    <p:sldId id="502" r:id="rId5"/>
    <p:sldId id="476" r:id="rId6"/>
    <p:sldId id="452" r:id="rId7"/>
    <p:sldId id="438" r:id="rId8"/>
    <p:sldId id="608" r:id="rId9"/>
    <p:sldId id="497" r:id="rId10"/>
    <p:sldId id="580" r:id="rId11"/>
    <p:sldId id="433" r:id="rId12"/>
    <p:sldId id="590" r:id="rId13"/>
    <p:sldId id="482" r:id="rId14"/>
    <p:sldId id="589" r:id="rId15"/>
    <p:sldId id="560" r:id="rId16"/>
    <p:sldId id="566" r:id="rId17"/>
    <p:sldId id="585" r:id="rId18"/>
    <p:sldId id="584" r:id="rId19"/>
    <p:sldId id="616" r:id="rId20"/>
    <p:sldId id="583" r:id="rId21"/>
    <p:sldId id="615" r:id="rId22"/>
    <p:sldId id="618" r:id="rId23"/>
    <p:sldId id="472" r:id="rId24"/>
    <p:sldId id="579" r:id="rId25"/>
    <p:sldId id="612" r:id="rId26"/>
    <p:sldId id="614" r:id="rId27"/>
    <p:sldId id="500" r:id="rId28"/>
  </p:sldIdLst>
  <p:sldSz cx="9144000" cy="6858000" type="screen4x3"/>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57" userDrawn="1">
          <p15:clr>
            <a:srgbClr val="A4A3A4"/>
          </p15:clr>
        </p15:guide>
        <p15:guide id="2" pos="223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keller" initials="ekeller"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6600"/>
    <a:srgbClr val="FFFFDC"/>
    <a:srgbClr val="003E82"/>
    <a:srgbClr val="00448C"/>
    <a:srgbClr val="00428E"/>
    <a:srgbClr val="00428A"/>
    <a:srgbClr val="004C8A"/>
    <a:srgbClr val="00488A"/>
    <a:srgbClr val="0051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06" autoAdjust="0"/>
    <p:restoredTop sz="85166" autoAdjust="0"/>
  </p:normalViewPr>
  <p:slideViewPr>
    <p:cSldViewPr>
      <p:cViewPr varScale="1">
        <p:scale>
          <a:sx n="83" d="100"/>
          <a:sy n="83" d="100"/>
        </p:scale>
        <p:origin x="1026" y="84"/>
      </p:cViewPr>
      <p:guideLst>
        <p:guide orient="horz" pos="2112"/>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howGuides="1">
      <p:cViewPr varScale="1">
        <p:scale>
          <a:sx n="62" d="100"/>
          <a:sy n="62" d="100"/>
        </p:scale>
        <p:origin x="3106" y="38"/>
      </p:cViewPr>
      <p:guideLst>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7847" cy="468944"/>
          </a:xfrm>
          <a:prstGeom prst="rect">
            <a:avLst/>
          </a:prstGeom>
        </p:spPr>
        <p:txBody>
          <a:bodyPr vert="horz" lIns="92279" tIns="46140" rIns="92279" bIns="46140" rtlCol="0"/>
          <a:lstStyle>
            <a:lvl1pPr algn="l">
              <a:defRPr sz="1200"/>
            </a:lvl1pPr>
          </a:lstStyle>
          <a:p>
            <a:endParaRPr lang="en-US"/>
          </a:p>
        </p:txBody>
      </p:sp>
      <p:sp>
        <p:nvSpPr>
          <p:cNvPr id="3" name="Date Placeholder 2"/>
          <p:cNvSpPr>
            <a:spLocks noGrp="1"/>
          </p:cNvSpPr>
          <p:nvPr>
            <p:ph type="dt" sz="quarter" idx="1"/>
          </p:nvPr>
        </p:nvSpPr>
        <p:spPr>
          <a:xfrm>
            <a:off x="4023024" y="1"/>
            <a:ext cx="3077847" cy="468944"/>
          </a:xfrm>
          <a:prstGeom prst="rect">
            <a:avLst/>
          </a:prstGeom>
        </p:spPr>
        <p:txBody>
          <a:bodyPr vert="horz" lIns="92279" tIns="46140" rIns="92279" bIns="46140" rtlCol="0"/>
          <a:lstStyle>
            <a:lvl1pPr algn="r">
              <a:defRPr sz="1200"/>
            </a:lvl1pPr>
          </a:lstStyle>
          <a:p>
            <a:fld id="{B675AFCE-0D7B-42C3-B7C4-F19B4944D291}" type="datetimeFigureOut">
              <a:rPr lang="en-US" smtClean="0"/>
              <a:pPr/>
              <a:t>9/28/2018</a:t>
            </a:fld>
            <a:endParaRPr lang="en-US"/>
          </a:p>
        </p:txBody>
      </p:sp>
      <p:sp>
        <p:nvSpPr>
          <p:cNvPr id="4" name="Footer Placeholder 3"/>
          <p:cNvSpPr>
            <a:spLocks noGrp="1"/>
          </p:cNvSpPr>
          <p:nvPr>
            <p:ph type="ftr" sz="quarter" idx="2"/>
          </p:nvPr>
        </p:nvSpPr>
        <p:spPr>
          <a:xfrm>
            <a:off x="1" y="8917934"/>
            <a:ext cx="3077847" cy="468944"/>
          </a:xfrm>
          <a:prstGeom prst="rect">
            <a:avLst/>
          </a:prstGeom>
        </p:spPr>
        <p:txBody>
          <a:bodyPr vert="horz" lIns="92279" tIns="46140" rIns="92279" bIns="46140" rtlCol="0" anchor="b"/>
          <a:lstStyle>
            <a:lvl1pPr algn="l">
              <a:defRPr sz="1200"/>
            </a:lvl1pPr>
          </a:lstStyle>
          <a:p>
            <a:endParaRPr lang="en-US"/>
          </a:p>
        </p:txBody>
      </p:sp>
      <p:sp>
        <p:nvSpPr>
          <p:cNvPr id="5" name="Slide Number Placeholder 4"/>
          <p:cNvSpPr>
            <a:spLocks noGrp="1"/>
          </p:cNvSpPr>
          <p:nvPr>
            <p:ph type="sldNum" sz="quarter" idx="3"/>
          </p:nvPr>
        </p:nvSpPr>
        <p:spPr>
          <a:xfrm>
            <a:off x="4023024" y="8917934"/>
            <a:ext cx="3077847" cy="468944"/>
          </a:xfrm>
          <a:prstGeom prst="rect">
            <a:avLst/>
          </a:prstGeom>
        </p:spPr>
        <p:txBody>
          <a:bodyPr vert="horz" lIns="92279" tIns="46140" rIns="92279" bIns="46140" rtlCol="0" anchor="b"/>
          <a:lstStyle>
            <a:lvl1pPr algn="r">
              <a:defRPr sz="1200"/>
            </a:lvl1pPr>
          </a:lstStyle>
          <a:p>
            <a:fld id="{AAA23D9E-72CF-4D58-98A9-31AB90EC4CF8}" type="slidenum">
              <a:rPr lang="en-US" smtClean="0"/>
              <a:pPr/>
              <a:t>‹#›</a:t>
            </a:fld>
            <a:endParaRPr lang="en-US"/>
          </a:p>
        </p:txBody>
      </p:sp>
    </p:spTree>
    <p:extLst>
      <p:ext uri="{BB962C8B-B14F-4D97-AF65-F5344CB8AC3E}">
        <p14:creationId xmlns:p14="http://schemas.microsoft.com/office/powerpoint/2010/main" val="41156660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17" tIns="47109" rIns="94217" bIns="47109" rtlCol="0"/>
          <a:lstStyle>
            <a:lvl1pPr algn="l">
              <a:defRPr sz="1200"/>
            </a:lvl1pPr>
          </a:lstStyle>
          <a:p>
            <a:endParaRPr lang="en-US"/>
          </a:p>
        </p:txBody>
      </p:sp>
      <p:sp>
        <p:nvSpPr>
          <p:cNvPr id="3" name="Date Placeholder 2"/>
          <p:cNvSpPr>
            <a:spLocks noGrp="1"/>
          </p:cNvSpPr>
          <p:nvPr>
            <p:ph type="dt" idx="1"/>
          </p:nvPr>
        </p:nvSpPr>
        <p:spPr>
          <a:xfrm>
            <a:off x="4023093" y="0"/>
            <a:ext cx="3077739" cy="469424"/>
          </a:xfrm>
          <a:prstGeom prst="rect">
            <a:avLst/>
          </a:prstGeom>
        </p:spPr>
        <p:txBody>
          <a:bodyPr vert="horz" lIns="94217" tIns="47109" rIns="94217" bIns="47109" rtlCol="0"/>
          <a:lstStyle>
            <a:lvl1pPr algn="r">
              <a:defRPr sz="1200"/>
            </a:lvl1pPr>
          </a:lstStyle>
          <a:p>
            <a:fld id="{AB7ED562-9553-42DE-8592-D029C910F074}" type="datetimeFigureOut">
              <a:rPr lang="en-US" smtClean="0"/>
              <a:pPr/>
              <a:t>9/28/2018</a:t>
            </a:fld>
            <a:endParaRPr lang="en-US"/>
          </a:p>
        </p:txBody>
      </p:sp>
      <p:sp>
        <p:nvSpPr>
          <p:cNvPr id="4" name="Slide Image Placeholder 3"/>
          <p:cNvSpPr>
            <a:spLocks noGrp="1" noRot="1" noChangeAspect="1"/>
          </p:cNvSpPr>
          <p:nvPr>
            <p:ph type="sldImg" idx="2"/>
          </p:nvPr>
        </p:nvSpPr>
        <p:spPr>
          <a:xfrm>
            <a:off x="1203325" y="703263"/>
            <a:ext cx="4695825" cy="3521075"/>
          </a:xfrm>
          <a:prstGeom prst="rect">
            <a:avLst/>
          </a:prstGeom>
          <a:noFill/>
          <a:ln w="12700">
            <a:solidFill>
              <a:prstClr val="black"/>
            </a:solidFill>
          </a:ln>
        </p:spPr>
        <p:txBody>
          <a:bodyPr vert="horz" lIns="94217" tIns="47109" rIns="94217" bIns="47109" rtlCol="0" anchor="ctr"/>
          <a:lstStyle/>
          <a:p>
            <a:endParaRPr lang="en-US"/>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17" tIns="47109" rIns="94217" bIns="4710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69424"/>
          </a:xfrm>
          <a:prstGeom prst="rect">
            <a:avLst/>
          </a:prstGeom>
        </p:spPr>
        <p:txBody>
          <a:bodyPr vert="horz" lIns="94217" tIns="47109" rIns="94217" bIns="47109" rtlCol="0" anchor="b"/>
          <a:lstStyle>
            <a:lvl1pPr algn="l">
              <a:defRPr sz="1200"/>
            </a:lvl1pPr>
          </a:lstStyle>
          <a:p>
            <a:endParaRPr lang="en-US"/>
          </a:p>
        </p:txBody>
      </p:sp>
      <p:sp>
        <p:nvSpPr>
          <p:cNvPr id="7" name="Slide Number Placeholder 6"/>
          <p:cNvSpPr>
            <a:spLocks noGrp="1"/>
          </p:cNvSpPr>
          <p:nvPr>
            <p:ph type="sldNum" sz="quarter" idx="5"/>
          </p:nvPr>
        </p:nvSpPr>
        <p:spPr>
          <a:xfrm>
            <a:off x="4023093" y="8917422"/>
            <a:ext cx="3077739" cy="469424"/>
          </a:xfrm>
          <a:prstGeom prst="rect">
            <a:avLst/>
          </a:prstGeom>
        </p:spPr>
        <p:txBody>
          <a:bodyPr vert="horz" lIns="94217" tIns="47109" rIns="94217" bIns="47109" rtlCol="0" anchor="b"/>
          <a:lstStyle>
            <a:lvl1pPr algn="r">
              <a:defRPr sz="1200"/>
            </a:lvl1pPr>
          </a:lstStyle>
          <a:p>
            <a:fld id="{028D5645-B5C8-441E-A6EB-A13CB59318BF}" type="slidenum">
              <a:rPr lang="en-US" smtClean="0"/>
              <a:pPr/>
              <a:t>‹#›</a:t>
            </a:fld>
            <a:endParaRPr lang="en-US"/>
          </a:p>
        </p:txBody>
      </p:sp>
    </p:spTree>
    <p:extLst>
      <p:ext uri="{BB962C8B-B14F-4D97-AF65-F5344CB8AC3E}">
        <p14:creationId xmlns:p14="http://schemas.microsoft.com/office/powerpoint/2010/main" val="2551151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1</a:t>
            </a:fld>
            <a:endParaRPr lang="en-US"/>
          </a:p>
        </p:txBody>
      </p:sp>
    </p:spTree>
    <p:extLst>
      <p:ext uri="{BB962C8B-B14F-4D97-AF65-F5344CB8AC3E}">
        <p14:creationId xmlns:p14="http://schemas.microsoft.com/office/powerpoint/2010/main" val="23741354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10</a:t>
            </a:fld>
            <a:endParaRPr lang="en-US"/>
          </a:p>
        </p:txBody>
      </p:sp>
    </p:spTree>
    <p:extLst>
      <p:ext uri="{BB962C8B-B14F-4D97-AF65-F5344CB8AC3E}">
        <p14:creationId xmlns:p14="http://schemas.microsoft.com/office/powerpoint/2010/main" val="2412605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11</a:t>
            </a:fld>
            <a:endParaRPr lang="en-US"/>
          </a:p>
        </p:txBody>
      </p:sp>
    </p:spTree>
    <p:extLst>
      <p:ext uri="{BB962C8B-B14F-4D97-AF65-F5344CB8AC3E}">
        <p14:creationId xmlns:p14="http://schemas.microsoft.com/office/powerpoint/2010/main" val="3006854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buFont typeface="Arial" panose="020B0604020202020204" pitchFamily="34" charset="0"/>
              <a:buChar char="•"/>
            </a:pPr>
            <a:endParaRPr lang="en-US" sz="2200" dirty="0">
              <a:solidFill>
                <a:srgbClr val="0000FF"/>
              </a:solidFill>
              <a:cs typeface="Segoe UI" panose="020B0502040204020203" pitchFamily="34" charset="0"/>
            </a:endParaRPr>
          </a:p>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12</a:t>
            </a:fld>
            <a:endParaRPr lang="en-US"/>
          </a:p>
        </p:txBody>
      </p:sp>
    </p:spTree>
    <p:extLst>
      <p:ext uri="{BB962C8B-B14F-4D97-AF65-F5344CB8AC3E}">
        <p14:creationId xmlns:p14="http://schemas.microsoft.com/office/powerpoint/2010/main" val="3998141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13</a:t>
            </a:fld>
            <a:endParaRPr lang="en-US"/>
          </a:p>
        </p:txBody>
      </p:sp>
    </p:spTree>
    <p:extLst>
      <p:ext uri="{BB962C8B-B14F-4D97-AF65-F5344CB8AC3E}">
        <p14:creationId xmlns:p14="http://schemas.microsoft.com/office/powerpoint/2010/main" val="2159673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28D5645-B5C8-441E-A6EB-A13CB59318BF}" type="slidenum">
              <a:rPr lang="en-US" smtClean="0"/>
              <a:pPr/>
              <a:t>14</a:t>
            </a:fld>
            <a:endParaRPr lang="en-US"/>
          </a:p>
        </p:txBody>
      </p:sp>
    </p:spTree>
    <p:extLst>
      <p:ext uri="{BB962C8B-B14F-4D97-AF65-F5344CB8AC3E}">
        <p14:creationId xmlns:p14="http://schemas.microsoft.com/office/powerpoint/2010/main" val="4049263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endParaRPr lang="en-US" sz="2200" dirty="0">
              <a:solidFill>
                <a:srgbClr val="0000FF"/>
              </a:solidFill>
            </a:endParaRPr>
          </a:p>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15</a:t>
            </a:fld>
            <a:endParaRPr lang="en-US"/>
          </a:p>
        </p:txBody>
      </p:sp>
      <p:sp>
        <p:nvSpPr>
          <p:cNvPr id="5" name="Date Placeholder 4"/>
          <p:cNvSpPr>
            <a:spLocks noGrp="1"/>
          </p:cNvSpPr>
          <p:nvPr>
            <p:ph type="dt" idx="11"/>
          </p:nvPr>
        </p:nvSpPr>
        <p:spPr/>
        <p:txBody>
          <a:bodyPr/>
          <a:lstStyle/>
          <a:p>
            <a:fld id="{388A8A54-CCEE-4E6B-A8DA-DE184BE9D36B}" type="datetime1">
              <a:rPr lang="en-US" smtClean="0"/>
              <a:t>9/28/2018</a:t>
            </a:fld>
            <a:endParaRPr lang="en-US"/>
          </a:p>
        </p:txBody>
      </p:sp>
      <p:sp>
        <p:nvSpPr>
          <p:cNvPr id="6" name="Footer Placeholder 5"/>
          <p:cNvSpPr>
            <a:spLocks noGrp="1"/>
          </p:cNvSpPr>
          <p:nvPr>
            <p:ph type="ftr" sz="quarter" idx="12"/>
          </p:nvPr>
        </p:nvSpPr>
        <p:spPr/>
        <p:txBody>
          <a:bodyPr/>
          <a:lstStyle/>
          <a:p>
            <a:r>
              <a:rPr lang="en-US"/>
              <a:t>Washington State Institute for Public Policy</a:t>
            </a:r>
          </a:p>
        </p:txBody>
      </p:sp>
    </p:spTree>
    <p:extLst>
      <p:ext uri="{BB962C8B-B14F-4D97-AF65-F5344CB8AC3E}">
        <p14:creationId xmlns:p14="http://schemas.microsoft.com/office/powerpoint/2010/main" val="337498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16</a:t>
            </a:fld>
            <a:endParaRPr lang="en-US"/>
          </a:p>
        </p:txBody>
      </p:sp>
      <p:sp>
        <p:nvSpPr>
          <p:cNvPr id="5" name="Date Placeholder 4"/>
          <p:cNvSpPr>
            <a:spLocks noGrp="1"/>
          </p:cNvSpPr>
          <p:nvPr>
            <p:ph type="dt" idx="11"/>
          </p:nvPr>
        </p:nvSpPr>
        <p:spPr/>
        <p:txBody>
          <a:bodyPr/>
          <a:lstStyle/>
          <a:p>
            <a:fld id="{388A8A54-CCEE-4E6B-A8DA-DE184BE9D36B}" type="datetime1">
              <a:rPr lang="en-US" smtClean="0"/>
              <a:t>9/28/2018</a:t>
            </a:fld>
            <a:endParaRPr lang="en-US"/>
          </a:p>
        </p:txBody>
      </p:sp>
      <p:sp>
        <p:nvSpPr>
          <p:cNvPr id="6" name="Footer Placeholder 5"/>
          <p:cNvSpPr>
            <a:spLocks noGrp="1"/>
          </p:cNvSpPr>
          <p:nvPr>
            <p:ph type="ftr" sz="quarter" idx="12"/>
          </p:nvPr>
        </p:nvSpPr>
        <p:spPr/>
        <p:txBody>
          <a:bodyPr/>
          <a:lstStyle/>
          <a:p>
            <a:r>
              <a:rPr lang="en-US"/>
              <a:t>Washington State Institute for Public Policy</a:t>
            </a:r>
          </a:p>
        </p:txBody>
      </p:sp>
    </p:spTree>
    <p:extLst>
      <p:ext uri="{BB962C8B-B14F-4D97-AF65-F5344CB8AC3E}">
        <p14:creationId xmlns:p14="http://schemas.microsoft.com/office/powerpoint/2010/main" val="13760316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17</a:t>
            </a:fld>
            <a:endParaRPr lang="en-US"/>
          </a:p>
        </p:txBody>
      </p:sp>
    </p:spTree>
    <p:extLst>
      <p:ext uri="{BB962C8B-B14F-4D97-AF65-F5344CB8AC3E}">
        <p14:creationId xmlns:p14="http://schemas.microsoft.com/office/powerpoint/2010/main" val="2204658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28D5645-B5C8-441E-A6EB-A13CB59318BF}" type="slidenum">
              <a:rPr lang="en-US" smtClean="0"/>
              <a:pPr/>
              <a:t>18</a:t>
            </a:fld>
            <a:endParaRPr lang="en-US"/>
          </a:p>
        </p:txBody>
      </p:sp>
    </p:spTree>
    <p:extLst>
      <p:ext uri="{BB962C8B-B14F-4D97-AF65-F5344CB8AC3E}">
        <p14:creationId xmlns:p14="http://schemas.microsoft.com/office/powerpoint/2010/main" val="1074216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SCF – Why? Because context matters e.g., executive jurisdiction of violations not judicial; RNR</a:t>
            </a:r>
          </a:p>
          <a:p>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Since the 1970s, scholars have argued for a hybrid model of supervision that better balances the competing demands of surveillance and treatment models of supervision</a:t>
            </a:r>
          </a:p>
          <a:p>
            <a:r>
              <a:rPr lang="en-US" sz="1200" b="0" i="0" u="none" strike="noStrike" kern="1200" baseline="0">
                <a:solidFill>
                  <a:schemeClr val="tx1"/>
                </a:solidFill>
                <a:latin typeface="+mn-lt"/>
                <a:ea typeface="+mn-ea"/>
                <a:cs typeface="+mn-cs"/>
              </a:rPr>
              <a:t>(Klockars, 1972; Lutze, 2014; Paparozzi &amp; Gendreau, 2005; Skeem &amp; Manchak, 2008; Taxman, 2008a). It has been supported by the research literature that officers with a more integrated and balanced approach to supervision, embracing both authority and</a:t>
            </a:r>
          </a:p>
          <a:p>
            <a:r>
              <a:rPr lang="en-US" sz="1200" b="0" i="0" u="none" strike="noStrike" kern="1200" baseline="0">
                <a:solidFill>
                  <a:schemeClr val="tx1"/>
                </a:solidFill>
                <a:latin typeface="+mn-lt"/>
                <a:ea typeface="+mn-ea"/>
                <a:cs typeface="+mn-cs"/>
              </a:rPr>
              <a:t>social work principles, are more effective at improving offender outcomes ((Paparozzi &amp; Gendreau, 2005; Skeem &amp; Manchak, 2008). This collective research evidence on treatment and RNR supervision, coupled with the fact that CCOs are poised uniquely to</a:t>
            </a:r>
          </a:p>
          <a:p>
            <a:r>
              <a:rPr lang="en-US" sz="1200" b="0" i="0" u="none" strike="noStrike" kern="1200" baseline="0">
                <a:solidFill>
                  <a:schemeClr val="tx1"/>
                </a:solidFill>
                <a:latin typeface="+mn-lt"/>
                <a:ea typeface="+mn-ea"/>
                <a:cs typeface="+mn-cs"/>
              </a:rPr>
              <a:t>engage with offenders (Lutze, 2014), supports a shift that is occurring in the field of community corrections by incorporating the CCO as the agent of change is an improvement compared with traditional case management (Bonta et al., 2008; Taxman, 2008). </a:t>
            </a:r>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19</a:t>
            </a:fld>
            <a:endParaRPr lang="en-US"/>
          </a:p>
        </p:txBody>
      </p:sp>
    </p:spTree>
    <p:extLst>
      <p:ext uri="{BB962C8B-B14F-4D97-AF65-F5344CB8AC3E}">
        <p14:creationId xmlns:p14="http://schemas.microsoft.com/office/powerpoint/2010/main" val="3173434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2</a:t>
            </a:fld>
            <a:endParaRPr lang="en-US"/>
          </a:p>
        </p:txBody>
      </p:sp>
    </p:spTree>
    <p:extLst>
      <p:ext uri="{BB962C8B-B14F-4D97-AF65-F5344CB8AC3E}">
        <p14:creationId xmlns:p14="http://schemas.microsoft.com/office/powerpoint/2010/main" val="38867560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20</a:t>
            </a:fld>
            <a:endParaRPr lang="en-US"/>
          </a:p>
        </p:txBody>
      </p:sp>
    </p:spTree>
    <p:extLst>
      <p:ext uri="{BB962C8B-B14F-4D97-AF65-F5344CB8AC3E}">
        <p14:creationId xmlns:p14="http://schemas.microsoft.com/office/powerpoint/2010/main" val="1621439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28D5645-B5C8-441E-A6EB-A13CB59318BF}" type="slidenum">
              <a:rPr lang="en-US" smtClean="0"/>
              <a:pPr/>
              <a:t>21</a:t>
            </a:fld>
            <a:endParaRPr lang="en-US"/>
          </a:p>
        </p:txBody>
      </p:sp>
    </p:spTree>
    <p:extLst>
      <p:ext uri="{BB962C8B-B14F-4D97-AF65-F5344CB8AC3E}">
        <p14:creationId xmlns:p14="http://schemas.microsoft.com/office/powerpoint/2010/main" val="39357000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28D5645-B5C8-441E-A6EB-A13CB59318BF}" type="slidenum">
              <a:rPr lang="en-US" smtClean="0"/>
              <a:pPr/>
              <a:t>22</a:t>
            </a:fld>
            <a:endParaRPr lang="en-US"/>
          </a:p>
        </p:txBody>
      </p:sp>
    </p:spTree>
    <p:extLst>
      <p:ext uri="{BB962C8B-B14F-4D97-AF65-F5344CB8AC3E}">
        <p14:creationId xmlns:p14="http://schemas.microsoft.com/office/powerpoint/2010/main" val="26818896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23</a:t>
            </a:fld>
            <a:endParaRPr lang="en-US"/>
          </a:p>
        </p:txBody>
      </p:sp>
    </p:spTree>
    <p:extLst>
      <p:ext uri="{BB962C8B-B14F-4D97-AF65-F5344CB8AC3E}">
        <p14:creationId xmlns:p14="http://schemas.microsoft.com/office/powerpoint/2010/main" val="32874986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24</a:t>
            </a:fld>
            <a:endParaRPr lang="en-US"/>
          </a:p>
        </p:txBody>
      </p:sp>
    </p:spTree>
    <p:extLst>
      <p:ext uri="{BB962C8B-B14F-4D97-AF65-F5344CB8AC3E}">
        <p14:creationId xmlns:p14="http://schemas.microsoft.com/office/powerpoint/2010/main" val="33563735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25</a:t>
            </a:fld>
            <a:endParaRPr lang="en-US"/>
          </a:p>
        </p:txBody>
      </p:sp>
    </p:spTree>
    <p:extLst>
      <p:ext uri="{BB962C8B-B14F-4D97-AF65-F5344CB8AC3E}">
        <p14:creationId xmlns:p14="http://schemas.microsoft.com/office/powerpoint/2010/main" val="516365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28D5645-B5C8-441E-A6EB-A13CB59318BF}" type="slidenum">
              <a:rPr lang="en-US" smtClean="0"/>
              <a:pPr/>
              <a:t>26</a:t>
            </a:fld>
            <a:endParaRPr lang="en-US"/>
          </a:p>
        </p:txBody>
      </p:sp>
    </p:spTree>
    <p:extLst>
      <p:ext uri="{BB962C8B-B14F-4D97-AF65-F5344CB8AC3E}">
        <p14:creationId xmlns:p14="http://schemas.microsoft.com/office/powerpoint/2010/main" val="38489959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28D5645-B5C8-441E-A6EB-A13CB59318BF}" type="slidenum">
              <a:rPr lang="en-US" smtClean="0"/>
              <a:pPr/>
              <a:t>27</a:t>
            </a:fld>
            <a:endParaRPr lang="en-US"/>
          </a:p>
        </p:txBody>
      </p:sp>
    </p:spTree>
    <p:extLst>
      <p:ext uri="{BB962C8B-B14F-4D97-AF65-F5344CB8AC3E}">
        <p14:creationId xmlns:p14="http://schemas.microsoft.com/office/powerpoint/2010/main" val="3317587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3</a:t>
            </a:fld>
            <a:endParaRPr lang="en-US"/>
          </a:p>
        </p:txBody>
      </p:sp>
    </p:spTree>
    <p:extLst>
      <p:ext uri="{BB962C8B-B14F-4D97-AF65-F5344CB8AC3E}">
        <p14:creationId xmlns:p14="http://schemas.microsoft.com/office/powerpoint/2010/main" val="3058394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28D5645-B5C8-441E-A6EB-A13CB59318BF}" type="slidenum">
              <a:rPr lang="en-US" smtClean="0"/>
              <a:pPr/>
              <a:t>4</a:t>
            </a:fld>
            <a:endParaRPr lang="en-US"/>
          </a:p>
        </p:txBody>
      </p:sp>
    </p:spTree>
    <p:extLst>
      <p:ext uri="{BB962C8B-B14F-4D97-AF65-F5344CB8AC3E}">
        <p14:creationId xmlns:p14="http://schemas.microsoft.com/office/powerpoint/2010/main" val="3502423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641">
              <a:defRPr/>
            </a:pPr>
            <a:r>
              <a:rPr lang="en-US"/>
              <a:t>Incarceration</a:t>
            </a:r>
            <a:r>
              <a:rPr lang="en-US" baseline="0"/>
              <a:t> – sentenced people in prison (not jail)</a:t>
            </a:r>
          </a:p>
          <a:p>
            <a:pPr defTabSz="924641">
              <a:defRPr/>
            </a:pPr>
            <a:endParaRPr lang="en-US"/>
          </a:p>
          <a:p>
            <a:pPr defTabSz="924641">
              <a:defRPr/>
            </a:pPr>
            <a:r>
              <a:rPr lang="en-US"/>
              <a:t>Homicide:  Definition does not include attempts but does include manslaughter for</a:t>
            </a:r>
            <a:r>
              <a:rPr lang="en-US" baseline="0"/>
              <a:t> US.</a:t>
            </a:r>
          </a:p>
          <a:p>
            <a:pPr marL="173370" indent="-173370">
              <a:buFont typeface="Arial" panose="020B0604020202020204" pitchFamily="34" charset="0"/>
              <a:buChar char="•"/>
            </a:pPr>
            <a:r>
              <a:rPr lang="en-US"/>
              <a:t>Australian Bureau of Statistics - 2016 rates </a:t>
            </a:r>
          </a:p>
          <a:p>
            <a:pPr marL="173370" indent="-173370">
              <a:buFont typeface="Arial" panose="020B0604020202020204" pitchFamily="34" charset="0"/>
              <a:buChar char="•"/>
            </a:pPr>
            <a:r>
              <a:rPr lang="en-US" baseline="0"/>
              <a:t>Vermont is lowest at 1.59.</a:t>
            </a:r>
          </a:p>
          <a:p>
            <a:pPr marL="173370" indent="-173370">
              <a:buFont typeface="Arial" panose="020B0604020202020204" pitchFamily="34" charset="0"/>
              <a:buChar char="•"/>
            </a:pPr>
            <a:r>
              <a:rPr lang="en-US" baseline="0"/>
              <a:t>Washington is ranked 41st</a:t>
            </a:r>
            <a:endParaRPr lang="en-US" dirty="0"/>
          </a:p>
        </p:txBody>
      </p:sp>
      <p:sp>
        <p:nvSpPr>
          <p:cNvPr id="6" name="Footer Placeholder 5"/>
          <p:cNvSpPr>
            <a:spLocks noGrp="1"/>
          </p:cNvSpPr>
          <p:nvPr>
            <p:ph type="ftr" sz="quarter" idx="12"/>
          </p:nvPr>
        </p:nvSpPr>
        <p:spPr/>
        <p:txBody>
          <a:bodyPr/>
          <a:lstStyle/>
          <a:p>
            <a:pPr>
              <a:defRPr/>
            </a:pPr>
            <a:r>
              <a:rPr lang="en-US"/>
              <a:t>January 28, 2015</a:t>
            </a:r>
          </a:p>
        </p:txBody>
      </p:sp>
      <p:sp>
        <p:nvSpPr>
          <p:cNvPr id="7" name="Slide Number Placeholder 6"/>
          <p:cNvSpPr>
            <a:spLocks noGrp="1"/>
          </p:cNvSpPr>
          <p:nvPr>
            <p:ph type="sldNum" sz="quarter" idx="13"/>
          </p:nvPr>
        </p:nvSpPr>
        <p:spPr/>
        <p:txBody>
          <a:bodyPr/>
          <a:lstStyle/>
          <a:p>
            <a:pPr>
              <a:defRPr/>
            </a:pPr>
            <a:fld id="{08ED9B24-A30D-4C40-8768-A40DE8DF6169}" type="slidenum">
              <a:rPr lang="en-US" smtClean="0"/>
              <a:pPr>
                <a:defRPr/>
              </a:pPr>
              <a:t>5</a:t>
            </a:fld>
            <a:endParaRPr lang="en-US"/>
          </a:p>
        </p:txBody>
      </p:sp>
    </p:spTree>
    <p:extLst>
      <p:ext uri="{BB962C8B-B14F-4D97-AF65-F5344CB8AC3E}">
        <p14:creationId xmlns:p14="http://schemas.microsoft.com/office/powerpoint/2010/main" val="1302237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4.5 vs 2.6</a:t>
            </a:r>
          </a:p>
          <a:p>
            <a:r>
              <a:rPr lang="en-US"/>
              <a:t>AUS is about 2.16 … a little less than Washington.</a:t>
            </a:r>
          </a:p>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6</a:t>
            </a:fld>
            <a:endParaRPr lang="en-US"/>
          </a:p>
        </p:txBody>
      </p:sp>
    </p:spTree>
    <p:extLst>
      <p:ext uri="{BB962C8B-B14F-4D97-AF65-F5344CB8AC3E}">
        <p14:creationId xmlns:p14="http://schemas.microsoft.com/office/powerpoint/2010/main" val="978112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WA violent crime rate going up a bit, but property crime rate is going down.</a:t>
            </a:r>
            <a:endParaRPr lang="en-US" dirty="0"/>
          </a:p>
        </p:txBody>
      </p:sp>
      <p:sp>
        <p:nvSpPr>
          <p:cNvPr id="6" name="Footer Placeholder 5"/>
          <p:cNvSpPr>
            <a:spLocks noGrp="1"/>
          </p:cNvSpPr>
          <p:nvPr>
            <p:ph type="ftr" sz="quarter" idx="12"/>
          </p:nvPr>
        </p:nvSpPr>
        <p:spPr/>
        <p:txBody>
          <a:bodyPr/>
          <a:lstStyle/>
          <a:p>
            <a:pPr>
              <a:defRPr/>
            </a:pPr>
            <a:r>
              <a:rPr lang="en-US"/>
              <a:t>January 28, 2015</a:t>
            </a:r>
          </a:p>
        </p:txBody>
      </p:sp>
      <p:sp>
        <p:nvSpPr>
          <p:cNvPr id="7" name="Slide Number Placeholder 6"/>
          <p:cNvSpPr>
            <a:spLocks noGrp="1"/>
          </p:cNvSpPr>
          <p:nvPr>
            <p:ph type="sldNum" sz="quarter" idx="13"/>
          </p:nvPr>
        </p:nvSpPr>
        <p:spPr/>
        <p:txBody>
          <a:bodyPr/>
          <a:lstStyle/>
          <a:p>
            <a:pPr>
              <a:defRPr/>
            </a:pPr>
            <a:fld id="{08ED9B24-A30D-4C40-8768-A40DE8DF6169}" type="slidenum">
              <a:rPr lang="en-US" smtClean="0"/>
              <a:pPr>
                <a:defRPr/>
              </a:pPr>
              <a:t>7</a:t>
            </a:fld>
            <a:endParaRPr lang="en-US"/>
          </a:p>
        </p:txBody>
      </p:sp>
    </p:spTree>
    <p:extLst>
      <p:ext uri="{BB962C8B-B14F-4D97-AF65-F5344CB8AC3E}">
        <p14:creationId xmlns:p14="http://schemas.microsoft.com/office/powerpoint/2010/main" val="2504495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Analyzed 114 AC and JJ programs to date.</a:t>
            </a:r>
          </a:p>
          <a:p>
            <a:endParaRPr lang="en-US"/>
          </a:p>
          <a:p>
            <a:pPr defTabSz="924641">
              <a:defRPr/>
            </a:pPr>
            <a:r>
              <a:rPr lang="en-US"/>
              <a:t>Meta-analysis is a powerful tool, that while used in other fields, grew exponentially in the field of criminal justice and criminology. And thanks to this approach, researchers have compiled, synthesized massive amounts of primary research literature, and the findings that emerge from this larger body of literature allow us to draw conclusions not only about the effectiveness of programs, but about the moderating and mediating variables that impact effectiveness, and how the quality of research design matters. </a:t>
            </a:r>
          </a:p>
          <a:p>
            <a:pPr defTabSz="924641">
              <a:defRPr/>
            </a:pPr>
            <a:r>
              <a:rPr lang="en-US"/>
              <a:t> </a:t>
            </a:r>
          </a:p>
          <a:p>
            <a:pPr defTabSz="924641">
              <a:defRPr/>
            </a:pPr>
            <a:r>
              <a:rPr lang="en-US"/>
              <a:t>Of the 59 programs we reviewed for this report, 43 reported effects on recidivism. More than half of those programs (53%) demonstrated statistically significant reductions in recidivism. For the 45 programs that we could analyze through our benefit-cost process, we found that 64% had benefits that are likely to outweigh their costs at least 75% of the time.</a:t>
            </a:r>
          </a:p>
          <a:p>
            <a:endParaRPr lang="en-US" dirty="0"/>
          </a:p>
        </p:txBody>
      </p:sp>
      <p:sp>
        <p:nvSpPr>
          <p:cNvPr id="6" name="Footer Placeholder 5"/>
          <p:cNvSpPr>
            <a:spLocks noGrp="1"/>
          </p:cNvSpPr>
          <p:nvPr>
            <p:ph type="ftr" sz="quarter" idx="12"/>
          </p:nvPr>
        </p:nvSpPr>
        <p:spPr/>
        <p:txBody>
          <a:bodyPr/>
          <a:lstStyle/>
          <a:p>
            <a:pPr>
              <a:defRPr/>
            </a:pPr>
            <a:r>
              <a:rPr lang="en-US"/>
              <a:t>January 28, 2015</a:t>
            </a:r>
          </a:p>
        </p:txBody>
      </p:sp>
      <p:sp>
        <p:nvSpPr>
          <p:cNvPr id="7" name="Slide Number Placeholder 6"/>
          <p:cNvSpPr>
            <a:spLocks noGrp="1"/>
          </p:cNvSpPr>
          <p:nvPr>
            <p:ph type="sldNum" sz="quarter" idx="13"/>
          </p:nvPr>
        </p:nvSpPr>
        <p:spPr/>
        <p:txBody>
          <a:bodyPr/>
          <a:lstStyle/>
          <a:p>
            <a:pPr>
              <a:defRPr/>
            </a:pPr>
            <a:fld id="{08ED9B24-A30D-4C40-8768-A40DE8DF6169}" type="slidenum">
              <a:rPr lang="en-US" smtClean="0"/>
              <a:pPr>
                <a:defRPr/>
              </a:pPr>
              <a:t>8</a:t>
            </a:fld>
            <a:endParaRPr lang="en-US"/>
          </a:p>
        </p:txBody>
      </p:sp>
    </p:spTree>
    <p:extLst>
      <p:ext uri="{BB962C8B-B14F-4D97-AF65-F5344CB8AC3E}">
        <p14:creationId xmlns:p14="http://schemas.microsoft.com/office/powerpoint/2010/main" val="318249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8D5645-B5C8-441E-A6EB-A13CB59318BF}" type="slidenum">
              <a:rPr lang="en-US" smtClean="0"/>
              <a:pPr/>
              <a:t>9</a:t>
            </a:fld>
            <a:endParaRPr lang="en-US"/>
          </a:p>
        </p:txBody>
      </p:sp>
    </p:spTree>
    <p:extLst>
      <p:ext uri="{BB962C8B-B14F-4D97-AF65-F5344CB8AC3E}">
        <p14:creationId xmlns:p14="http://schemas.microsoft.com/office/powerpoint/2010/main" val="3088534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DCCB3F2-70AE-4191-BD37-FDC8AE968D24}" type="datetime1">
              <a:rPr lang="en-US" smtClean="0"/>
              <a:pPr/>
              <a:t>9/28/2018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C2CF3E-4D5C-4EE6-A2CA-CCDE5134A679}" type="slidenum">
              <a:rPr lang="en-US" smtClean="0"/>
              <a:pPr/>
              <a:t>‹#›</a:t>
            </a:fld>
            <a:endParaRPr 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EF0A4CF-ED83-45BF-8276-C4BCCB6D35E0}" type="datetime1">
              <a:rPr lang="en-US" smtClean="0"/>
              <a:pPr/>
              <a:t>9/28/2018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C2CF3E-4D5C-4EE6-A2CA-CCDE5134A679}" type="slidenum">
              <a:rPr lang="en-US" smtClean="0"/>
              <a:pPr/>
              <a:t>‹#›</a:t>
            </a:fld>
            <a:endParaRPr 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18D5CA-CEC2-48FA-BE98-DB265B97708A}" type="datetime1">
              <a:rPr lang="en-US" smtClean="0"/>
              <a:pPr/>
              <a:t>9/28/2018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C2CF3E-4D5C-4EE6-A2CA-CCDE5134A679}" type="slidenum">
              <a:rPr lang="en-US" smtClean="0"/>
              <a:pPr/>
              <a:t>‹#›</a:t>
            </a:fld>
            <a:endParaRPr 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0E11-9AB4-438D-8984-C493E39471F3}" type="datetime1">
              <a:rPr lang="en-US" smtClean="0"/>
              <a:pPr/>
              <a:t>9/28/2018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C2CF3E-4D5C-4EE6-A2CA-CCDE5134A679}" type="slidenum">
              <a:rPr lang="en-US" smtClean="0"/>
              <a:pPr/>
              <a:t>‹#›</a:t>
            </a:fld>
            <a:endParaRPr 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910A693-989F-4C99-994F-6EE27474B079}" type="datetime1">
              <a:rPr lang="en-US" smtClean="0"/>
              <a:pPr/>
              <a:t>9/28/2018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C2CF3E-4D5C-4EE6-A2CA-CCDE5134A679}" type="slidenum">
              <a:rPr lang="en-US" smtClean="0"/>
              <a:pPr/>
              <a:t>‹#›</a:t>
            </a:fld>
            <a:endParaRPr 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CA06E24-FDEE-4436-93BD-23D7D41DA3AF}" type="datetime1">
              <a:rPr lang="en-US" smtClean="0"/>
              <a:pPr/>
              <a:t>9/28/2018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C2CF3E-4D5C-4EE6-A2CA-CCDE5134A679}" type="slidenum">
              <a:rPr lang="en-US" smtClean="0"/>
              <a:pPr/>
              <a:t>‹#›</a:t>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DDAE19F-5460-4070-8985-B70CA38475E4}" type="datetime1">
              <a:rPr lang="en-US" smtClean="0"/>
              <a:pPr/>
              <a:t>9/28/2018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C2CF3E-4D5C-4EE6-A2CA-CCDE5134A679}" type="slidenum">
              <a:rPr lang="en-US" smtClean="0"/>
              <a:pPr/>
              <a:t>‹#›</a:t>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1F5DD8F-12F0-41E4-9FBA-D32800F8288A}" type="datetime1">
              <a:rPr lang="en-US" smtClean="0"/>
              <a:pPr/>
              <a:t>9/28/2018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C2CF3E-4D5C-4EE6-A2CA-CCDE5134A679}" type="slidenum">
              <a:rPr lang="en-US" smtClean="0"/>
              <a:pPr/>
              <a:t>‹#›</a:t>
            </a:fld>
            <a:endParaRPr 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C3FF05-80F8-463B-B207-EF763C4F1EB7}" type="datetime1">
              <a:rPr lang="en-US" smtClean="0"/>
              <a:pPr/>
              <a:t>9/28/2018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C2CF3E-4D5C-4EE6-A2CA-CCDE5134A679}" type="slidenum">
              <a:rPr lang="en-US" smtClean="0"/>
              <a:pPr/>
              <a:t>‹#›</a:t>
            </a:fld>
            <a:endParaRPr 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DF93F04-380D-4446-BD91-6BA494E188DA}" type="datetime1">
              <a:rPr lang="en-US" smtClean="0"/>
              <a:pPr/>
              <a:t>9/28/2018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C2CF3E-4D5C-4EE6-A2CA-CCDE5134A679}" type="slidenum">
              <a:rPr lang="en-US" smtClean="0"/>
              <a:pPr/>
              <a:t>‹#›</a:t>
            </a:fld>
            <a:endParaRPr 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EFDFA7D-D6A8-4D0C-81F1-4CE1C81D804A}" type="datetime1">
              <a:rPr lang="en-US" smtClean="0"/>
              <a:pPr/>
              <a:t>9/28/2018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C2CF3E-4D5C-4EE6-A2CA-CCDE5134A679}" type="slidenum">
              <a:rPr lang="en-US" smtClean="0"/>
              <a:pPr/>
              <a:t>‹#›</a:t>
            </a:fld>
            <a:endParaRPr 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20F24F-2606-4A76-A69D-A11F7051A787}" type="datetime1">
              <a:rPr lang="en-US" smtClean="0"/>
              <a:pPr/>
              <a:t>9/28/2018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C2CF3E-4D5C-4EE6-A2CA-CCDE5134A679}"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609600"/>
            <a:ext cx="8077200" cy="3810000"/>
          </a:xfrm>
          <a:prstGeom prst="rect">
            <a:avLst/>
          </a:prstGeom>
          <a:solidFill>
            <a:srgbClr val="FFFFDC"/>
          </a:solidFill>
          <a:ln w="635" algn="ctr">
            <a:solidFill>
              <a:schemeClr val="bg1">
                <a:lumMod val="50000"/>
                <a:lumOff val="50000"/>
              </a:schemeClr>
            </a:solidFill>
            <a:miter lim="800000"/>
            <a:headEnd/>
            <a:tailEnd/>
          </a:ln>
          <a:effectLst>
            <a:outerShdw blurRad="292100" dist="25400" dir="1200000" sx="103000" sy="103000" algn="tl" rotWithShape="0">
              <a:prstClr val="black">
                <a:alpha val="71000"/>
              </a:prstClr>
            </a:outerShdw>
          </a:effectLst>
        </p:spPr>
        <p:txBody>
          <a:bodyPr wrap="none" anchor="ctr"/>
          <a:lstStyle/>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Title 1"/>
          <p:cNvSpPr>
            <a:spLocks noGrp="1"/>
          </p:cNvSpPr>
          <p:nvPr>
            <p:ph type="ctrTitle"/>
          </p:nvPr>
        </p:nvSpPr>
        <p:spPr>
          <a:xfrm>
            <a:off x="533400" y="1349375"/>
            <a:ext cx="8077200" cy="2384425"/>
          </a:xfrm>
        </p:spPr>
        <p:txBody>
          <a:bodyPr>
            <a:normAutofit fontScale="90000"/>
          </a:bodyPr>
          <a:lstStyle/>
          <a:p>
            <a:pPr>
              <a:spcBef>
                <a:spcPts val="0"/>
              </a:spcBef>
            </a:pPr>
            <a:r>
              <a:rPr lang="en-US" sz="4000" b="1" dirty="0">
                <a:solidFill>
                  <a:srgbClr val="0000FF"/>
                </a:solidFill>
                <a:latin typeface="+mn-lt"/>
              </a:rPr>
              <a:t>A Path Toward Criminal Justice Reform: </a:t>
            </a:r>
            <a:r>
              <a:rPr lang="en-US" sz="4000" i="1" dirty="0">
                <a:solidFill>
                  <a:srgbClr val="0000FF"/>
                </a:solidFill>
                <a:latin typeface="+mn-lt"/>
              </a:rPr>
              <a:t/>
            </a:r>
            <a:br>
              <a:rPr lang="en-US" sz="4000" i="1" dirty="0">
                <a:solidFill>
                  <a:srgbClr val="0000FF"/>
                </a:solidFill>
                <a:latin typeface="+mn-lt"/>
              </a:rPr>
            </a:br>
            <a:r>
              <a:rPr lang="en-US" sz="500" i="1" dirty="0">
                <a:solidFill>
                  <a:srgbClr val="FF0000"/>
                </a:solidFill>
                <a:latin typeface="+mn-lt"/>
              </a:rPr>
              <a:t/>
            </a:r>
            <a:br>
              <a:rPr lang="en-US" sz="500" i="1" dirty="0">
                <a:solidFill>
                  <a:srgbClr val="FF0000"/>
                </a:solidFill>
                <a:latin typeface="+mn-lt"/>
              </a:rPr>
            </a:br>
            <a:r>
              <a:rPr lang="en-US" sz="3100" i="1" dirty="0">
                <a:solidFill>
                  <a:srgbClr val="FF0000"/>
                </a:solidFill>
                <a:latin typeface="+mn-lt"/>
                <a:sym typeface="Symbol"/>
              </a:rPr>
              <a:t>7 Evidence-Based Strategies from </a:t>
            </a:r>
            <a:br>
              <a:rPr lang="en-US" sz="3100" i="1" dirty="0">
                <a:solidFill>
                  <a:srgbClr val="FF0000"/>
                </a:solidFill>
                <a:latin typeface="+mn-lt"/>
                <a:sym typeface="Symbol"/>
              </a:rPr>
            </a:br>
            <a:r>
              <a:rPr lang="en-US" sz="3100" i="1" dirty="0">
                <a:solidFill>
                  <a:srgbClr val="FF0000"/>
                </a:solidFill>
                <a:latin typeface="+mn-lt"/>
                <a:sym typeface="Symbol"/>
              </a:rPr>
              <a:t>Lessons Learned in Washington State </a:t>
            </a:r>
            <a:br>
              <a:rPr lang="en-US" sz="3100" i="1" dirty="0">
                <a:solidFill>
                  <a:srgbClr val="FF0000"/>
                </a:solidFill>
                <a:latin typeface="+mn-lt"/>
                <a:sym typeface="Symbol"/>
              </a:rPr>
            </a:br>
            <a:r>
              <a:rPr lang="en-US" sz="3100" i="1" dirty="0">
                <a:solidFill>
                  <a:srgbClr val="FF0000"/>
                </a:solidFill>
                <a:latin typeface="+mn-lt"/>
                <a:sym typeface="Symbol"/>
              </a:rPr>
              <a:t/>
            </a:r>
            <a:br>
              <a:rPr lang="en-US" sz="3100" i="1" dirty="0">
                <a:solidFill>
                  <a:srgbClr val="FF0000"/>
                </a:solidFill>
                <a:latin typeface="+mn-lt"/>
                <a:sym typeface="Symbol"/>
              </a:rPr>
            </a:br>
            <a:r>
              <a:rPr lang="en-US" sz="2400" dirty="0">
                <a:solidFill>
                  <a:srgbClr val="006600"/>
                </a:solidFill>
                <a:latin typeface="+mn-lt"/>
              </a:rPr>
              <a:t>A Presentation to the Department of Justice </a:t>
            </a:r>
            <a:br>
              <a:rPr lang="en-US" sz="2400" dirty="0">
                <a:solidFill>
                  <a:srgbClr val="006600"/>
                </a:solidFill>
                <a:latin typeface="+mn-lt"/>
              </a:rPr>
            </a:br>
            <a:r>
              <a:rPr lang="en-US" sz="800" dirty="0">
                <a:solidFill>
                  <a:srgbClr val="006600"/>
                </a:solidFill>
                <a:latin typeface="+mn-lt"/>
              </a:rPr>
              <a:t/>
            </a:r>
            <a:br>
              <a:rPr lang="en-US" sz="800" dirty="0">
                <a:solidFill>
                  <a:srgbClr val="006600"/>
                </a:solidFill>
                <a:latin typeface="+mn-lt"/>
              </a:rPr>
            </a:br>
            <a:r>
              <a:rPr lang="en-US" sz="2400" dirty="0">
                <a:solidFill>
                  <a:srgbClr val="006600"/>
                </a:solidFill>
                <a:latin typeface="+mn-lt"/>
              </a:rPr>
              <a:t>Melbourne, Australia</a:t>
            </a:r>
            <a:br>
              <a:rPr lang="en-US" sz="2400" dirty="0">
                <a:solidFill>
                  <a:srgbClr val="006600"/>
                </a:solidFill>
                <a:latin typeface="+mn-lt"/>
              </a:rPr>
            </a:br>
            <a:r>
              <a:rPr lang="en-US" sz="2400" dirty="0">
                <a:solidFill>
                  <a:srgbClr val="006600"/>
                </a:solidFill>
                <a:latin typeface="+mn-lt"/>
              </a:rPr>
              <a:t>September 11, 2018</a:t>
            </a:r>
            <a:endParaRPr lang="en-US" sz="2400" dirty="0">
              <a:latin typeface="+mn-lt"/>
            </a:endParaRPr>
          </a:p>
        </p:txBody>
      </p:sp>
      <p:sp>
        <p:nvSpPr>
          <p:cNvPr id="3" name="Subtitle 2"/>
          <p:cNvSpPr>
            <a:spLocks noGrp="1"/>
          </p:cNvSpPr>
          <p:nvPr>
            <p:ph type="subTitle" idx="1"/>
          </p:nvPr>
        </p:nvSpPr>
        <p:spPr>
          <a:xfrm>
            <a:off x="0" y="4724400"/>
            <a:ext cx="9144000" cy="1752600"/>
          </a:xfrm>
        </p:spPr>
        <p:txBody>
          <a:bodyPr>
            <a:normAutofit fontScale="25000" lnSpcReduction="20000"/>
          </a:bodyPr>
          <a:lstStyle/>
          <a:p>
            <a:pPr>
              <a:lnSpc>
                <a:spcPct val="120000"/>
              </a:lnSpc>
              <a:spcBef>
                <a:spcPts val="0"/>
              </a:spcBef>
            </a:pPr>
            <a:r>
              <a:rPr lang="en-US" sz="8000" b="1" dirty="0">
                <a:solidFill>
                  <a:schemeClr val="tx1"/>
                </a:solidFill>
              </a:rPr>
              <a:t>Elizabeth K. Drake, Ph. D. Candidate</a:t>
            </a:r>
          </a:p>
          <a:p>
            <a:pPr eaLnBrk="0" hangingPunct="0">
              <a:lnSpc>
                <a:spcPct val="120000"/>
              </a:lnSpc>
              <a:spcBef>
                <a:spcPts val="0"/>
              </a:spcBef>
              <a:defRPr/>
            </a:pPr>
            <a:r>
              <a:rPr lang="en-US" sz="8000" dirty="0">
                <a:solidFill>
                  <a:schemeClr val="tx1"/>
                </a:solidFill>
              </a:rPr>
              <a:t>Washington State University</a:t>
            </a:r>
          </a:p>
          <a:p>
            <a:pPr eaLnBrk="0" hangingPunct="0">
              <a:lnSpc>
                <a:spcPct val="120000"/>
              </a:lnSpc>
              <a:spcBef>
                <a:spcPts val="0"/>
              </a:spcBef>
              <a:defRPr/>
            </a:pPr>
            <a:r>
              <a:rPr lang="en-US" sz="8000" dirty="0">
                <a:solidFill>
                  <a:schemeClr val="tx1"/>
                </a:solidFill>
              </a:rPr>
              <a:t>Department of Criminal Justice &amp; Criminology</a:t>
            </a:r>
          </a:p>
          <a:p>
            <a:pPr eaLnBrk="0" hangingPunct="0">
              <a:lnSpc>
                <a:spcPct val="120000"/>
              </a:lnSpc>
              <a:spcBef>
                <a:spcPts val="0"/>
              </a:spcBef>
              <a:defRPr/>
            </a:pPr>
            <a:r>
              <a:rPr lang="en-US" sz="8000" dirty="0">
                <a:solidFill>
                  <a:schemeClr val="tx1"/>
                </a:solidFill>
              </a:rPr>
              <a:t>Olympia, Washington USA</a:t>
            </a:r>
          </a:p>
          <a:p>
            <a:pPr eaLnBrk="0" hangingPunct="0">
              <a:lnSpc>
                <a:spcPct val="120000"/>
              </a:lnSpc>
              <a:spcBef>
                <a:spcPts val="0"/>
              </a:spcBef>
              <a:defRPr/>
            </a:pPr>
            <a:r>
              <a:rPr lang="en-US" sz="8000" dirty="0">
                <a:solidFill>
                  <a:schemeClr val="tx1"/>
                </a:solidFill>
              </a:rPr>
              <a:t>edrake@wsu.edu</a:t>
            </a:r>
          </a:p>
          <a:p>
            <a:endParaRPr lang="en-US"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xmlns="" id="{6DE1BB55-9E5A-4B69-A1F0-54187D438B72}"/>
              </a:ext>
            </a:extLst>
          </p:cNvPr>
          <p:cNvGrpSpPr/>
          <p:nvPr/>
        </p:nvGrpSpPr>
        <p:grpSpPr>
          <a:xfrm>
            <a:off x="914400" y="152399"/>
            <a:ext cx="7010400" cy="533401"/>
            <a:chOff x="914400" y="76199"/>
            <a:chExt cx="7010400" cy="533401"/>
          </a:xfrm>
        </p:grpSpPr>
        <p:sp>
          <p:nvSpPr>
            <p:cNvPr id="34" name="Rounded Rectangle 44">
              <a:extLst>
                <a:ext uri="{FF2B5EF4-FFF2-40B4-BE49-F238E27FC236}">
                  <a16:creationId xmlns:a16="http://schemas.microsoft.com/office/drawing/2014/main" xmlns="" id="{E94653F6-0D42-4836-AF77-6B3BB1A6D6D1}"/>
                </a:ext>
              </a:extLst>
            </p:cNvPr>
            <p:cNvSpPr/>
            <p:nvPr/>
          </p:nvSpPr>
          <p:spPr>
            <a:xfrm>
              <a:off x="914400"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nvGrpSpPr>
            <p:cNvPr id="35" name="Group 34">
              <a:extLst>
                <a:ext uri="{FF2B5EF4-FFF2-40B4-BE49-F238E27FC236}">
                  <a16:creationId xmlns:a16="http://schemas.microsoft.com/office/drawing/2014/main" xmlns="" id="{8D4BE366-0AD8-4234-8AB5-D0F0C95C97F6}"/>
                </a:ext>
              </a:extLst>
            </p:cNvPr>
            <p:cNvGrpSpPr/>
            <p:nvPr/>
          </p:nvGrpSpPr>
          <p:grpSpPr>
            <a:xfrm>
              <a:off x="2903536" y="76199"/>
              <a:ext cx="5021264" cy="533401"/>
              <a:chOff x="11552237" y="228599"/>
              <a:chExt cx="5021264" cy="533401"/>
            </a:xfrm>
          </p:grpSpPr>
          <p:sp>
            <p:nvSpPr>
              <p:cNvPr id="36" name="Rounded Rectangle 44">
                <a:extLst>
                  <a:ext uri="{FF2B5EF4-FFF2-40B4-BE49-F238E27FC236}">
                    <a16:creationId xmlns:a16="http://schemas.microsoft.com/office/drawing/2014/main" xmlns="" id="{525B4C2B-4AC8-4A3E-8953-F27D8BDD8E18}"/>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37" name="Rounded Rectangle 44">
                <a:extLst>
                  <a:ext uri="{FF2B5EF4-FFF2-40B4-BE49-F238E27FC236}">
                    <a16:creationId xmlns:a16="http://schemas.microsoft.com/office/drawing/2014/main" xmlns="" id="{A9B35698-5186-4A34-87E6-2169BB0F1F7A}"/>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38" name="Rounded Rectangle 44">
                <a:extLst>
                  <a:ext uri="{FF2B5EF4-FFF2-40B4-BE49-F238E27FC236}">
                    <a16:creationId xmlns:a16="http://schemas.microsoft.com/office/drawing/2014/main" xmlns="" id="{F1AC40FC-D4C9-4DE4-AD64-91163E4A4A85}"/>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39" name="Rounded Rectangle 44">
                <a:extLst>
                  <a:ext uri="{FF2B5EF4-FFF2-40B4-BE49-F238E27FC236}">
                    <a16:creationId xmlns:a16="http://schemas.microsoft.com/office/drawing/2014/main" xmlns="" id="{98A1F3E7-5D1A-4D78-865A-61ACC5CEB8EC}"/>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40" name="Rounded Rectangle 44">
                <a:extLst>
                  <a:ext uri="{FF2B5EF4-FFF2-40B4-BE49-F238E27FC236}">
                    <a16:creationId xmlns:a16="http://schemas.microsoft.com/office/drawing/2014/main" xmlns="" id="{6ABB5E51-C906-439A-A30F-DCB3089E228A}"/>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41" name="Rounded Rectangle 44">
                <a:extLst>
                  <a:ext uri="{FF2B5EF4-FFF2-40B4-BE49-F238E27FC236}">
                    <a16:creationId xmlns:a16="http://schemas.microsoft.com/office/drawing/2014/main" xmlns="" id="{755A48D6-2EDB-4A61-B5EB-7F4BB40F2245}"/>
                  </a:ext>
                </a:extLst>
              </p:cNvPr>
              <p:cNvSpPr/>
              <p:nvPr/>
            </p:nvSpPr>
            <p:spPr>
              <a:xfrm>
                <a:off x="126492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#3</a:t>
                </a:r>
              </a:p>
            </p:txBody>
          </p:sp>
          <p:sp>
            <p:nvSpPr>
              <p:cNvPr id="42" name="Rounded Rectangle 44">
                <a:extLst>
                  <a:ext uri="{FF2B5EF4-FFF2-40B4-BE49-F238E27FC236}">
                    <a16:creationId xmlns:a16="http://schemas.microsoft.com/office/drawing/2014/main" xmlns="" id="{C7ED3198-A89F-4B81-897D-4F066DE6DFBA}"/>
                  </a:ext>
                </a:extLst>
              </p:cNvPr>
              <p:cNvSpPr/>
              <p:nvPr/>
            </p:nvSpPr>
            <p:spPr>
              <a:xfrm>
                <a:off x="12115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#2</a:t>
                </a:r>
              </a:p>
            </p:txBody>
          </p:sp>
          <p:sp>
            <p:nvSpPr>
              <p:cNvPr id="43" name="Rounded Rectangle 44">
                <a:extLst>
                  <a:ext uri="{FF2B5EF4-FFF2-40B4-BE49-F238E27FC236}">
                    <a16:creationId xmlns:a16="http://schemas.microsoft.com/office/drawing/2014/main" xmlns="" id="{EEF6CB85-05F0-4514-8D23-A9BC29E7BE57}"/>
                  </a:ext>
                </a:extLst>
              </p:cNvPr>
              <p:cNvSpPr/>
              <p:nvPr/>
            </p:nvSpPr>
            <p:spPr>
              <a:xfrm>
                <a:off x="11552237" y="228599"/>
                <a:ext cx="563563" cy="504637"/>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#1</a:t>
                </a:r>
              </a:p>
            </p:txBody>
          </p:sp>
        </p:grpSp>
      </p:grpSp>
      <p:sp>
        <p:nvSpPr>
          <p:cNvPr id="5132" name="Rectangle 18"/>
          <p:cNvSpPr>
            <a:spLocks noChangeArrowheads="1"/>
          </p:cNvSpPr>
          <p:nvPr/>
        </p:nvSpPr>
        <p:spPr bwMode="auto">
          <a:xfrm>
            <a:off x="228600" y="606552"/>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16" name="Rectangle 15"/>
          <p:cNvSpPr>
            <a:spLocks noChangeArrowheads="1"/>
          </p:cNvSpPr>
          <p:nvPr/>
        </p:nvSpPr>
        <p:spPr bwMode="auto">
          <a:xfrm>
            <a:off x="380999" y="1676400"/>
            <a:ext cx="8414657" cy="4953000"/>
          </a:xfrm>
          <a:prstGeom prst="rect">
            <a:avLst/>
          </a:prstGeom>
          <a:noFill/>
          <a:ln w="9525" algn="ctr">
            <a:noFill/>
            <a:miter lim="800000"/>
            <a:headEnd/>
            <a:tailEnd/>
          </a:ln>
        </p:spPr>
        <p:txBody>
          <a:bodyPr/>
          <a:lstStyle>
            <a:defPPr>
              <a:defRPr lang="en-US"/>
            </a:defPPr>
            <a:lvl1pPr algn="ctr" rtl="0" eaLnBrk="0" fontAlgn="base" hangingPunct="0">
              <a:spcBef>
                <a:spcPct val="0"/>
              </a:spcBef>
              <a:spcAft>
                <a:spcPct val="0"/>
              </a:spcAft>
              <a:defRPr sz="2400" b="1"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a:lstStyle>
          <a:p>
            <a:pPr algn="l"/>
            <a:r>
              <a:rPr lang="en-US" b="0" dirty="0">
                <a:solidFill>
                  <a:srgbClr val="0000FF"/>
                </a:solidFill>
                <a:latin typeface="+mn-lt"/>
                <a:cs typeface="Segoe UI" panose="020B0502040204020203" pitchFamily="34" charset="0"/>
              </a:rPr>
              <a:t>Since Martinson’s “Nothing Works” four decades ago</a:t>
            </a:r>
          </a:p>
          <a:p>
            <a:pPr marL="800100" lvl="1" indent="-342900" algn="l">
              <a:spcAft>
                <a:spcPts val="1200"/>
              </a:spcAft>
              <a:buFont typeface="Arial" panose="020B0604020202020204" pitchFamily="34" charset="0"/>
              <a:buChar char="•"/>
            </a:pPr>
            <a:r>
              <a:rPr lang="en-US" b="0" u="sng" dirty="0">
                <a:solidFill>
                  <a:srgbClr val="006600"/>
                </a:solidFill>
                <a:latin typeface="+mn-lt"/>
              </a:rPr>
              <a:t>Conclusion</a:t>
            </a:r>
            <a:r>
              <a:rPr lang="en-US" b="0" dirty="0">
                <a:solidFill>
                  <a:srgbClr val="006600"/>
                </a:solidFill>
                <a:latin typeface="+mn-lt"/>
              </a:rPr>
              <a:t>: Many correctional interventions are cost-effective; some, more than others. </a:t>
            </a:r>
          </a:p>
          <a:p>
            <a:pPr algn="l"/>
            <a:r>
              <a:rPr lang="en-US" b="0" dirty="0">
                <a:solidFill>
                  <a:srgbClr val="0000FF"/>
                </a:solidFill>
                <a:latin typeface="+mn-lt"/>
                <a:cs typeface="Segoe UI" panose="020B0502040204020203" pitchFamily="34" charset="0"/>
              </a:rPr>
              <a:t>Quality/rigor of research design (and its implementation) matters</a:t>
            </a:r>
          </a:p>
          <a:p>
            <a:pPr marL="800100" lvl="1" indent="-342900" algn="l">
              <a:spcAft>
                <a:spcPts val="1200"/>
              </a:spcAft>
              <a:buFont typeface="Arial" panose="020B0604020202020204" pitchFamily="34" charset="0"/>
              <a:buChar char="•"/>
            </a:pPr>
            <a:r>
              <a:rPr lang="en-US" b="0" dirty="0">
                <a:solidFill>
                  <a:srgbClr val="006600"/>
                </a:solidFill>
                <a:latin typeface="+mn-lt"/>
              </a:rPr>
              <a:t>Consumers must have a basic understanding of rigor</a:t>
            </a:r>
          </a:p>
          <a:p>
            <a:pPr algn="l"/>
            <a:r>
              <a:rPr lang="en-US" b="0" dirty="0">
                <a:solidFill>
                  <a:srgbClr val="0000FF"/>
                </a:solidFill>
                <a:latin typeface="+mn-lt"/>
                <a:cs typeface="Segoe UI" panose="020B0502040204020203" pitchFamily="34" charset="0"/>
              </a:rPr>
              <a:t>What makes a good research design?</a:t>
            </a:r>
          </a:p>
          <a:p>
            <a:pPr marL="800100" lvl="1" indent="-342900" algn="l">
              <a:buFont typeface="Arial" panose="020B0604020202020204" pitchFamily="34" charset="0"/>
              <a:buChar char="•"/>
            </a:pPr>
            <a:r>
              <a:rPr lang="en-US" b="0" dirty="0">
                <a:solidFill>
                  <a:srgbClr val="006600"/>
                </a:solidFill>
                <a:latin typeface="+mn-lt"/>
              </a:rPr>
              <a:t>A valid comparison group </a:t>
            </a:r>
          </a:p>
          <a:p>
            <a:pPr marL="800100" lvl="1" indent="-342900" algn="l">
              <a:spcAft>
                <a:spcPts val="1200"/>
              </a:spcAft>
              <a:buFont typeface="Arial" panose="020B0604020202020204" pitchFamily="34" charset="0"/>
              <a:buChar char="•"/>
            </a:pPr>
            <a:r>
              <a:rPr lang="en-US" b="0" dirty="0">
                <a:solidFill>
                  <a:srgbClr val="006600"/>
                </a:solidFill>
                <a:latin typeface="+mn-lt"/>
              </a:rPr>
              <a:t>Minimize selection bias, which threaten validity of findings</a:t>
            </a:r>
          </a:p>
          <a:p>
            <a:pPr algn="l"/>
            <a:r>
              <a:rPr lang="en-US" b="0" dirty="0">
                <a:solidFill>
                  <a:srgbClr val="0000FF"/>
                </a:solidFill>
                <a:latin typeface="+mn-lt"/>
                <a:cs typeface="Segoe UI" panose="020B0502040204020203" pitchFamily="34" charset="0"/>
              </a:rPr>
              <a:t>Directions for future research </a:t>
            </a:r>
          </a:p>
          <a:p>
            <a:pPr marL="800100" lvl="1" indent="-342900" algn="l">
              <a:buFont typeface="Arial" panose="020B0604020202020204" pitchFamily="34" charset="0"/>
              <a:buChar char="•"/>
            </a:pPr>
            <a:r>
              <a:rPr lang="en-US" b="0" dirty="0">
                <a:solidFill>
                  <a:srgbClr val="006600"/>
                </a:solidFill>
                <a:latin typeface="+mn-lt"/>
              </a:rPr>
              <a:t>Measure outcomes beyond recidivism/crime</a:t>
            </a:r>
          </a:p>
          <a:p>
            <a:pPr marL="800100" lvl="1" indent="-342900" algn="l">
              <a:buFont typeface="Arial" panose="020B0604020202020204" pitchFamily="34" charset="0"/>
              <a:buChar char="•"/>
            </a:pPr>
            <a:r>
              <a:rPr lang="en-US" b="0" dirty="0">
                <a:solidFill>
                  <a:srgbClr val="006600"/>
                </a:solidFill>
                <a:latin typeface="+mn-lt"/>
              </a:rPr>
              <a:t>Advanced methods (e.g., clustering) to examine variation in groups and contextual effects (e.g., classrooms, prisons)</a:t>
            </a:r>
            <a:endParaRPr lang="en-US" b="0" dirty="0">
              <a:solidFill>
                <a:srgbClr val="0000FF"/>
              </a:solidFill>
              <a:latin typeface="+mn-lt"/>
              <a:cs typeface="Segoe UI" panose="020B0502040204020203" pitchFamily="34" charset="0"/>
            </a:endParaRPr>
          </a:p>
          <a:p>
            <a:pPr marL="968375" lvl="3" indent="-341313" algn="l">
              <a:spcBef>
                <a:spcPts val="300"/>
              </a:spcBef>
              <a:buClr>
                <a:srgbClr val="0000FF"/>
              </a:buClr>
              <a:buFont typeface="Wingdings" pitchFamily="2" charset="2"/>
              <a:buChar char="§"/>
              <a:tabLst>
                <a:tab pos="519113" algn="l"/>
              </a:tabLst>
            </a:pPr>
            <a:endParaRPr lang="en-US" b="0" dirty="0">
              <a:solidFill>
                <a:srgbClr val="0000FF"/>
              </a:solidFill>
              <a:latin typeface="+mn-lt"/>
              <a:cs typeface="Segoe UI" panose="020B0502040204020203" pitchFamily="34" charset="0"/>
            </a:endParaRPr>
          </a:p>
          <a:p>
            <a:pPr marL="2170113" lvl="6" indent="-573088" eaLnBrk="0" hangingPunct="0">
              <a:spcBef>
                <a:spcPts val="300"/>
              </a:spcBef>
              <a:buClr>
                <a:srgbClr val="0000FF"/>
              </a:buClr>
              <a:tabLst>
                <a:tab pos="519113" algn="l"/>
              </a:tabLst>
            </a:pPr>
            <a:endParaRPr lang="en-US" b="0" dirty="0">
              <a:solidFill>
                <a:srgbClr val="0000FF"/>
              </a:solidFill>
              <a:latin typeface="+mn-lt"/>
              <a:cs typeface="Segoe UI" panose="020B0502040204020203" pitchFamily="34" charset="0"/>
            </a:endParaRPr>
          </a:p>
          <a:p>
            <a:pPr marL="609600" indent="-495300" algn="l">
              <a:lnSpc>
                <a:spcPct val="90000"/>
              </a:lnSpc>
              <a:spcBef>
                <a:spcPct val="20000"/>
              </a:spcBef>
              <a:buFontTx/>
              <a:buAutoNum type="arabicPeriod"/>
            </a:pPr>
            <a:endParaRPr lang="en-US" b="0" dirty="0">
              <a:solidFill>
                <a:srgbClr val="0000FF"/>
              </a:solidFill>
              <a:latin typeface="+mn-lt"/>
              <a:cs typeface="Segoe UI" panose="020B0502040204020203" pitchFamily="34" charset="0"/>
            </a:endParaRPr>
          </a:p>
          <a:p>
            <a:pPr marL="1828800" lvl="2" indent="-450850" algn="l">
              <a:spcBef>
                <a:spcPct val="40000"/>
              </a:spcBef>
              <a:buFontTx/>
              <a:buAutoNum type="alphaLcParenR"/>
            </a:pPr>
            <a:endParaRPr lang="en-US" b="0" dirty="0">
              <a:solidFill>
                <a:srgbClr val="0000FF"/>
              </a:solidFill>
              <a:latin typeface="+mn-lt"/>
              <a:cs typeface="Segoe UI" panose="020B0502040204020203" pitchFamily="34" charset="0"/>
            </a:endParaRPr>
          </a:p>
        </p:txBody>
      </p:sp>
      <p:sp>
        <p:nvSpPr>
          <p:cNvPr id="17" name="Rectangle 16"/>
          <p:cNvSpPr>
            <a:spLocks noChangeArrowheads="1"/>
          </p:cNvSpPr>
          <p:nvPr/>
        </p:nvSpPr>
        <p:spPr bwMode="auto">
          <a:xfrm>
            <a:off x="0" y="817563"/>
            <a:ext cx="9144000" cy="706437"/>
          </a:xfrm>
          <a:prstGeom prst="rect">
            <a:avLst/>
          </a:prstGeom>
          <a:noFill/>
          <a:ln w="9525">
            <a:noFill/>
            <a:miter lim="800000"/>
            <a:headEnd/>
            <a:tailEnd/>
          </a:ln>
        </p:spPr>
        <p:txBody>
          <a:bodyPr anchor="ctr"/>
          <a:lstStyle>
            <a:defPPr>
              <a:defRPr lang="en-US"/>
            </a:defPPr>
            <a:lvl1pPr algn="ctr" rtl="0" eaLnBrk="0" fontAlgn="base" hangingPunct="0">
              <a:spcBef>
                <a:spcPct val="0"/>
              </a:spcBef>
              <a:spcAft>
                <a:spcPct val="0"/>
              </a:spcAft>
              <a:defRPr sz="2400" b="1"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a:lstStyle>
          <a:p>
            <a:pPr>
              <a:spcBef>
                <a:spcPts val="0"/>
              </a:spcBef>
            </a:pPr>
            <a:r>
              <a:rPr lang="en-US" sz="2600" i="1" dirty="0">
                <a:solidFill>
                  <a:srgbClr val="FF0000"/>
                </a:solidFill>
                <a:latin typeface="+mn-lt"/>
              </a:rPr>
              <a:t>#1: Evidence-Based Correctional Interventions</a:t>
            </a:r>
          </a:p>
          <a:p>
            <a:pPr>
              <a:spcBef>
                <a:spcPts val="0"/>
              </a:spcBef>
            </a:pPr>
            <a:r>
              <a:rPr lang="en-US" i="1" dirty="0">
                <a:solidFill>
                  <a:srgbClr val="006600"/>
                </a:solidFill>
                <a:latin typeface="+mn-lt"/>
              </a:rPr>
              <a:t>Research lessons learned from hundreds of studies</a:t>
            </a:r>
          </a:p>
        </p:txBody>
      </p:sp>
      <p:sp>
        <p:nvSpPr>
          <p:cNvPr id="21" name="Text Box 30">
            <a:extLst>
              <a:ext uri="{FF2B5EF4-FFF2-40B4-BE49-F238E27FC236}">
                <a16:creationId xmlns:a16="http://schemas.microsoft.com/office/drawing/2014/main" xmlns="" id="{61ABD5CF-35E3-4110-83F3-3E41D22890E3}"/>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10</a:t>
            </a:fld>
            <a:r>
              <a:rPr lang="en-US" sz="1600" dirty="0">
                <a:solidFill>
                  <a:srgbClr val="0000FF"/>
                </a:solidFill>
              </a:rPr>
              <a:t> of 22</a:t>
            </a:r>
          </a:p>
        </p:txBody>
      </p:sp>
      <p:sp>
        <p:nvSpPr>
          <p:cNvPr id="44" name="Rectangle 153">
            <a:extLst>
              <a:ext uri="{FF2B5EF4-FFF2-40B4-BE49-F238E27FC236}">
                <a16:creationId xmlns:a16="http://schemas.microsoft.com/office/drawing/2014/main" xmlns="" id="{15483ED1-6B35-48BB-9B85-4A6814EB15F4}"/>
              </a:ext>
            </a:extLst>
          </p:cNvPr>
          <p:cNvSpPr>
            <a:spLocks noChangeArrowheads="1"/>
          </p:cNvSpPr>
          <p:nvPr/>
        </p:nvSpPr>
        <p:spPr bwMode="auto">
          <a:xfrm>
            <a:off x="2915351" y="533400"/>
            <a:ext cx="551748" cy="114803"/>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90463572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dissolve">
                                      <p:cBhvr>
                                        <p:cTn id="7" dur="500"/>
                                        <p:tgtEl>
                                          <p:spTgt spid="17">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xEl>
                                              <p:pRg st="1" end="1"/>
                                            </p:txEl>
                                          </p:spTgt>
                                        </p:tgtEl>
                                        <p:attrNameLst>
                                          <p:attrName>style.visibility</p:attrName>
                                        </p:attrNameLst>
                                      </p:cBhvr>
                                      <p:to>
                                        <p:strVal val="visible"/>
                                      </p:to>
                                    </p:set>
                                    <p:animEffect transition="in" filter="dissolve">
                                      <p:cBhvr>
                                        <p:cTn id="10" dur="500"/>
                                        <p:tgtEl>
                                          <p:spTgt spid="1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Effect transition="in" filter="dissolve">
                                      <p:cBhvr>
                                        <p:cTn id="15" dur="500"/>
                                        <p:tgtEl>
                                          <p:spTgt spid="16">
                                            <p:txEl>
                                              <p:pRg st="0" end="0"/>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6">
                                            <p:txEl>
                                              <p:pRg st="1" end="1"/>
                                            </p:txEl>
                                          </p:spTgt>
                                        </p:tgtEl>
                                        <p:attrNameLst>
                                          <p:attrName>style.visibility</p:attrName>
                                        </p:attrNameLst>
                                      </p:cBhvr>
                                      <p:to>
                                        <p:strVal val="visible"/>
                                      </p:to>
                                    </p:set>
                                    <p:animEffect transition="in" filter="dissolve">
                                      <p:cBhvr>
                                        <p:cTn id="18" dur="500"/>
                                        <p:tgtEl>
                                          <p:spTgt spid="1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6">
                                            <p:txEl>
                                              <p:pRg st="2" end="2"/>
                                            </p:txEl>
                                          </p:spTgt>
                                        </p:tgtEl>
                                        <p:attrNameLst>
                                          <p:attrName>style.visibility</p:attrName>
                                        </p:attrNameLst>
                                      </p:cBhvr>
                                      <p:to>
                                        <p:strVal val="visible"/>
                                      </p:to>
                                    </p:set>
                                    <p:animEffect transition="in" filter="dissolve">
                                      <p:cBhvr>
                                        <p:cTn id="23" dur="500"/>
                                        <p:tgtEl>
                                          <p:spTgt spid="16">
                                            <p:txEl>
                                              <p:pRg st="2" end="2"/>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6">
                                            <p:txEl>
                                              <p:pRg st="3" end="3"/>
                                            </p:txEl>
                                          </p:spTgt>
                                        </p:tgtEl>
                                        <p:attrNameLst>
                                          <p:attrName>style.visibility</p:attrName>
                                        </p:attrNameLst>
                                      </p:cBhvr>
                                      <p:to>
                                        <p:strVal val="visible"/>
                                      </p:to>
                                    </p:set>
                                    <p:animEffect transition="in" filter="dissolve">
                                      <p:cBhvr>
                                        <p:cTn id="26" dur="500"/>
                                        <p:tgtEl>
                                          <p:spTgt spid="16">
                                            <p:txEl>
                                              <p:pRg st="3" end="3"/>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6">
                                            <p:txEl>
                                              <p:pRg st="4" end="4"/>
                                            </p:txEl>
                                          </p:spTgt>
                                        </p:tgtEl>
                                        <p:attrNameLst>
                                          <p:attrName>style.visibility</p:attrName>
                                        </p:attrNameLst>
                                      </p:cBhvr>
                                      <p:to>
                                        <p:strVal val="visible"/>
                                      </p:to>
                                    </p:set>
                                    <p:animEffect transition="in" filter="dissolve">
                                      <p:cBhvr>
                                        <p:cTn id="29" dur="500"/>
                                        <p:tgtEl>
                                          <p:spTgt spid="16">
                                            <p:txEl>
                                              <p:pRg st="4" end="4"/>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6">
                                            <p:txEl>
                                              <p:pRg st="5" end="5"/>
                                            </p:txEl>
                                          </p:spTgt>
                                        </p:tgtEl>
                                        <p:attrNameLst>
                                          <p:attrName>style.visibility</p:attrName>
                                        </p:attrNameLst>
                                      </p:cBhvr>
                                      <p:to>
                                        <p:strVal val="visible"/>
                                      </p:to>
                                    </p:set>
                                    <p:animEffect transition="in" filter="dissolve">
                                      <p:cBhvr>
                                        <p:cTn id="32" dur="500"/>
                                        <p:tgtEl>
                                          <p:spTgt spid="16">
                                            <p:txEl>
                                              <p:pRg st="5" end="5"/>
                                            </p:txEl>
                                          </p:spTgt>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6">
                                            <p:txEl>
                                              <p:pRg st="6" end="6"/>
                                            </p:txEl>
                                          </p:spTgt>
                                        </p:tgtEl>
                                        <p:attrNameLst>
                                          <p:attrName>style.visibility</p:attrName>
                                        </p:attrNameLst>
                                      </p:cBhvr>
                                      <p:to>
                                        <p:strVal val="visible"/>
                                      </p:to>
                                    </p:set>
                                    <p:animEffect transition="in" filter="dissolve">
                                      <p:cBhvr>
                                        <p:cTn id="35" dur="500"/>
                                        <p:tgtEl>
                                          <p:spTgt spid="16">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6">
                                            <p:txEl>
                                              <p:pRg st="7" end="7"/>
                                            </p:txEl>
                                          </p:spTgt>
                                        </p:tgtEl>
                                        <p:attrNameLst>
                                          <p:attrName>style.visibility</p:attrName>
                                        </p:attrNameLst>
                                      </p:cBhvr>
                                      <p:to>
                                        <p:strVal val="visible"/>
                                      </p:to>
                                    </p:set>
                                    <p:animEffect transition="in" filter="dissolve">
                                      <p:cBhvr>
                                        <p:cTn id="40" dur="500"/>
                                        <p:tgtEl>
                                          <p:spTgt spid="16">
                                            <p:txEl>
                                              <p:pRg st="7" end="7"/>
                                            </p:txEl>
                                          </p:spTgt>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6">
                                            <p:txEl>
                                              <p:pRg st="8" end="8"/>
                                            </p:txEl>
                                          </p:spTgt>
                                        </p:tgtEl>
                                        <p:attrNameLst>
                                          <p:attrName>style.visibility</p:attrName>
                                        </p:attrNameLst>
                                      </p:cBhvr>
                                      <p:to>
                                        <p:strVal val="visible"/>
                                      </p:to>
                                    </p:set>
                                    <p:animEffect transition="in" filter="dissolve">
                                      <p:cBhvr>
                                        <p:cTn id="43" dur="500"/>
                                        <p:tgtEl>
                                          <p:spTgt spid="16">
                                            <p:txEl>
                                              <p:pRg st="8" end="8"/>
                                            </p:txEl>
                                          </p:spTgt>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6">
                                            <p:txEl>
                                              <p:pRg st="9" end="9"/>
                                            </p:txEl>
                                          </p:spTgt>
                                        </p:tgtEl>
                                        <p:attrNameLst>
                                          <p:attrName>style.visibility</p:attrName>
                                        </p:attrNameLst>
                                      </p:cBhvr>
                                      <p:to>
                                        <p:strVal val="visible"/>
                                      </p:to>
                                    </p:set>
                                    <p:animEffect transition="in" filter="dissolve">
                                      <p:cBhvr>
                                        <p:cTn id="46" dur="500"/>
                                        <p:tgtEl>
                                          <p:spTgt spid="1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allAtOnce"/>
      <p:bldP spid="17"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xmlns="" id="{FEA528FF-8EB4-4C0F-80DB-FFD676AA2B8D}"/>
              </a:ext>
            </a:extLst>
          </p:cNvPr>
          <p:cNvGrpSpPr/>
          <p:nvPr/>
        </p:nvGrpSpPr>
        <p:grpSpPr>
          <a:xfrm>
            <a:off x="918368" y="101600"/>
            <a:ext cx="7006432" cy="660400"/>
            <a:chOff x="918368" y="76200"/>
            <a:chExt cx="7006432" cy="660400"/>
          </a:xfrm>
        </p:grpSpPr>
        <p:grpSp>
          <p:nvGrpSpPr>
            <p:cNvPr id="56" name="Group 55">
              <a:extLst>
                <a:ext uri="{FF2B5EF4-FFF2-40B4-BE49-F238E27FC236}">
                  <a16:creationId xmlns:a16="http://schemas.microsoft.com/office/drawing/2014/main" xmlns="" id="{1D9652E9-EF20-496C-AD23-FFDCE98918B2}"/>
                </a:ext>
              </a:extLst>
            </p:cNvPr>
            <p:cNvGrpSpPr/>
            <p:nvPr/>
          </p:nvGrpSpPr>
          <p:grpSpPr>
            <a:xfrm>
              <a:off x="2907918" y="76200"/>
              <a:ext cx="5016882" cy="660400"/>
              <a:chOff x="11556619" y="228600"/>
              <a:chExt cx="5016882" cy="660400"/>
            </a:xfrm>
          </p:grpSpPr>
          <p:sp>
            <p:nvSpPr>
              <p:cNvPr id="57" name="Rounded Rectangle 44">
                <a:extLst>
                  <a:ext uri="{FF2B5EF4-FFF2-40B4-BE49-F238E27FC236}">
                    <a16:creationId xmlns:a16="http://schemas.microsoft.com/office/drawing/2014/main" xmlns="" id="{5BD5D7F7-B670-4D6D-906A-7A203807BE5D}"/>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58" name="Rounded Rectangle 44">
                <a:extLst>
                  <a:ext uri="{FF2B5EF4-FFF2-40B4-BE49-F238E27FC236}">
                    <a16:creationId xmlns:a16="http://schemas.microsoft.com/office/drawing/2014/main" xmlns="" id="{4D3890C9-E5B1-40C0-A131-CE551299D6C3}"/>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59" name="Rounded Rectangle 44">
                <a:extLst>
                  <a:ext uri="{FF2B5EF4-FFF2-40B4-BE49-F238E27FC236}">
                    <a16:creationId xmlns:a16="http://schemas.microsoft.com/office/drawing/2014/main" xmlns="" id="{4F74939A-7044-4A12-8D9B-BE9E648ECF66}"/>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60" name="Rounded Rectangle 44">
                <a:extLst>
                  <a:ext uri="{FF2B5EF4-FFF2-40B4-BE49-F238E27FC236}">
                    <a16:creationId xmlns:a16="http://schemas.microsoft.com/office/drawing/2014/main" xmlns="" id="{F5630839-EAC0-403B-B07A-965C2DB9B37B}"/>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61" name="Rounded Rectangle 44">
                <a:extLst>
                  <a:ext uri="{FF2B5EF4-FFF2-40B4-BE49-F238E27FC236}">
                    <a16:creationId xmlns:a16="http://schemas.microsoft.com/office/drawing/2014/main" xmlns="" id="{B6AF46BA-4741-4BA8-9631-F5AC419D20D4}"/>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62" name="Rounded Rectangle 44">
                <a:extLst>
                  <a:ext uri="{FF2B5EF4-FFF2-40B4-BE49-F238E27FC236}">
                    <a16:creationId xmlns:a16="http://schemas.microsoft.com/office/drawing/2014/main" xmlns="" id="{C7496449-67E9-467C-9B13-4868F4D45CA5}"/>
                  </a:ext>
                </a:extLst>
              </p:cNvPr>
              <p:cNvSpPr/>
              <p:nvPr/>
            </p:nvSpPr>
            <p:spPr>
              <a:xfrm>
                <a:off x="126492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#3</a:t>
                </a:r>
              </a:p>
            </p:txBody>
          </p:sp>
          <p:sp>
            <p:nvSpPr>
              <p:cNvPr id="64" name="Rounded Rectangle 44">
                <a:extLst>
                  <a:ext uri="{FF2B5EF4-FFF2-40B4-BE49-F238E27FC236}">
                    <a16:creationId xmlns:a16="http://schemas.microsoft.com/office/drawing/2014/main" xmlns="" id="{CA0006D7-4984-40EE-92EE-70A02627DB1B}"/>
                  </a:ext>
                </a:extLst>
              </p:cNvPr>
              <p:cNvSpPr/>
              <p:nvPr/>
            </p:nvSpPr>
            <p:spPr>
              <a:xfrm>
                <a:off x="11556619" y="310044"/>
                <a:ext cx="563563" cy="504637"/>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sp>
            <p:nvSpPr>
              <p:cNvPr id="63" name="Rounded Rectangle 44">
                <a:extLst>
                  <a:ext uri="{FF2B5EF4-FFF2-40B4-BE49-F238E27FC236}">
                    <a16:creationId xmlns:a16="http://schemas.microsoft.com/office/drawing/2014/main" xmlns="" id="{8A64F5C1-3429-49B3-A634-465BB9498235}"/>
                  </a:ext>
                </a:extLst>
              </p:cNvPr>
              <p:cNvSpPr/>
              <p:nvPr/>
            </p:nvSpPr>
            <p:spPr>
              <a:xfrm>
                <a:off x="12115800" y="228600"/>
                <a:ext cx="563563" cy="660400"/>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#2</a:t>
                </a:r>
              </a:p>
            </p:txBody>
          </p:sp>
        </p:grpSp>
        <p:sp>
          <p:nvSpPr>
            <p:cNvPr id="55" name="Rounded Rectangle 44">
              <a:extLst>
                <a:ext uri="{FF2B5EF4-FFF2-40B4-BE49-F238E27FC236}">
                  <a16:creationId xmlns:a16="http://schemas.microsoft.com/office/drawing/2014/main" xmlns="" id="{31AAC1E3-F691-400E-9EF4-FA1216198CA9}"/>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6552"/>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r>
              <a:rPr lang="en-US" dirty="0"/>
              <a:t>6</a:t>
            </a:r>
          </a:p>
        </p:txBody>
      </p:sp>
      <p:sp>
        <p:nvSpPr>
          <p:cNvPr id="18" name="Rectangle 36"/>
          <p:cNvSpPr>
            <a:spLocks noChangeArrowheads="1"/>
          </p:cNvSpPr>
          <p:nvPr/>
        </p:nvSpPr>
        <p:spPr bwMode="auto">
          <a:xfrm>
            <a:off x="123826" y="609600"/>
            <a:ext cx="9020174" cy="1066800"/>
          </a:xfrm>
          <a:prstGeom prst="rect">
            <a:avLst/>
          </a:prstGeom>
          <a:noFill/>
          <a:ln w="9525">
            <a:noFill/>
            <a:miter lim="800000"/>
            <a:headEnd/>
            <a:tailEnd/>
          </a:ln>
        </p:spPr>
        <p:txBody>
          <a:bodyPr anchor="ctr"/>
          <a:lstStyle/>
          <a:p>
            <a:pPr algn="ctr" eaLnBrk="0" hangingPunct="0"/>
            <a:r>
              <a:rPr lang="en-US" sz="2600" b="1" i="1" dirty="0">
                <a:solidFill>
                  <a:srgbClr val="FF0000"/>
                </a:solidFill>
              </a:rPr>
              <a:t>#2: Program Fidelity Matters</a:t>
            </a:r>
          </a:p>
          <a:p>
            <a:pPr algn="ctr" eaLnBrk="0" hangingPunct="0"/>
            <a:r>
              <a:rPr lang="en-US" sz="2400" b="1" i="1" dirty="0">
                <a:solidFill>
                  <a:srgbClr val="006600"/>
                </a:solidFill>
              </a:rPr>
              <a:t>Monitor programs and invest in quality assurance</a:t>
            </a:r>
          </a:p>
        </p:txBody>
      </p:sp>
      <p:sp>
        <p:nvSpPr>
          <p:cNvPr id="123" name="Rectangle 1539"/>
          <p:cNvSpPr>
            <a:spLocks noChangeArrowheads="1"/>
          </p:cNvSpPr>
          <p:nvPr/>
        </p:nvSpPr>
        <p:spPr bwMode="auto">
          <a:xfrm>
            <a:off x="1234035" y="2150634"/>
            <a:ext cx="2397688" cy="4167187"/>
          </a:xfrm>
          <a:prstGeom prst="rect">
            <a:avLst/>
          </a:prstGeom>
          <a:solidFill>
            <a:schemeClr val="tx1"/>
          </a:solidFill>
          <a:ln w="9525">
            <a:solidFill>
              <a:schemeClr val="bg1"/>
            </a:solidFill>
            <a:miter lim="800000"/>
            <a:headEnd/>
            <a:tailEnd/>
          </a:ln>
          <a:effectLst>
            <a:outerShdw blurRad="50800" dist="38100" dir="2700000" algn="tl" rotWithShape="0">
              <a:prstClr val="black">
                <a:alpha val="40000"/>
              </a:prstClr>
            </a:outerShdw>
          </a:effectLst>
        </p:spPr>
        <p:txBody>
          <a:bodyPr/>
          <a:lstStyle/>
          <a:p>
            <a:endParaRPr lang="en-US">
              <a:solidFill>
                <a:srgbClr val="0000FF"/>
              </a:solidFill>
            </a:endParaRPr>
          </a:p>
        </p:txBody>
      </p:sp>
      <p:sp>
        <p:nvSpPr>
          <p:cNvPr id="124" name="Rectangle 1540"/>
          <p:cNvSpPr>
            <a:spLocks noChangeArrowheads="1"/>
          </p:cNvSpPr>
          <p:nvPr/>
        </p:nvSpPr>
        <p:spPr bwMode="auto">
          <a:xfrm>
            <a:off x="2084832" y="4126707"/>
            <a:ext cx="658368" cy="2186970"/>
          </a:xfrm>
          <a:prstGeom prst="rect">
            <a:avLst/>
          </a:prstGeom>
          <a:solidFill>
            <a:srgbClr val="00B050"/>
          </a:solidFill>
          <a:ln w="9525">
            <a:noFill/>
            <a:miter lim="800000"/>
            <a:headEnd/>
            <a:tailEnd/>
          </a:ln>
          <a:effectLst>
            <a:outerShdw blurRad="50800" dist="38100" dir="2700000" algn="tl" rotWithShape="0">
              <a:prstClr val="black">
                <a:alpha val="40000"/>
              </a:prstClr>
            </a:outerShdw>
          </a:effectLst>
        </p:spPr>
        <p:txBody>
          <a:bodyPr/>
          <a:lstStyle/>
          <a:p>
            <a:endParaRPr lang="en-US">
              <a:solidFill>
                <a:srgbClr val="0000FF"/>
              </a:solidFill>
            </a:endParaRPr>
          </a:p>
        </p:txBody>
      </p:sp>
      <p:sp>
        <p:nvSpPr>
          <p:cNvPr id="127" name="Rectangle 1543"/>
          <p:cNvSpPr>
            <a:spLocks noChangeArrowheads="1"/>
          </p:cNvSpPr>
          <p:nvPr/>
        </p:nvSpPr>
        <p:spPr bwMode="auto">
          <a:xfrm>
            <a:off x="1318925" y="3064551"/>
            <a:ext cx="662275" cy="3250426"/>
          </a:xfrm>
          <a:prstGeom prst="rect">
            <a:avLst/>
          </a:prstGeom>
          <a:solidFill>
            <a:srgbClr val="FFC000"/>
          </a:solidFill>
          <a:ln w="9525">
            <a:noFill/>
            <a:miter lim="800000"/>
            <a:headEnd/>
            <a:tailEnd/>
          </a:ln>
          <a:effectLst>
            <a:outerShdw blurRad="50800" dist="38100" dir="2700000" algn="tl" rotWithShape="0">
              <a:prstClr val="black">
                <a:alpha val="40000"/>
              </a:prstClr>
            </a:outerShdw>
          </a:effectLst>
        </p:spPr>
        <p:txBody>
          <a:bodyPr/>
          <a:lstStyle/>
          <a:p>
            <a:endParaRPr lang="en-US">
              <a:solidFill>
                <a:srgbClr val="0000FF"/>
              </a:solidFill>
            </a:endParaRPr>
          </a:p>
        </p:txBody>
      </p:sp>
      <p:sp>
        <p:nvSpPr>
          <p:cNvPr id="130" name="Rectangle 1546"/>
          <p:cNvSpPr>
            <a:spLocks noChangeArrowheads="1"/>
          </p:cNvSpPr>
          <p:nvPr/>
        </p:nvSpPr>
        <p:spPr bwMode="auto">
          <a:xfrm>
            <a:off x="2830686" y="2533711"/>
            <a:ext cx="658368" cy="3781266"/>
          </a:xfrm>
          <a:prstGeom prst="rect">
            <a:avLst/>
          </a:prstGeom>
          <a:solidFill>
            <a:schemeClr val="bg1">
              <a:lumMod val="60000"/>
              <a:lumOff val="40000"/>
            </a:schemeClr>
          </a:solidFill>
          <a:ln w="9525">
            <a:noFill/>
            <a:miter lim="800000"/>
            <a:headEnd/>
            <a:tailEnd/>
          </a:ln>
          <a:effectLst>
            <a:outerShdw blurRad="50800" dist="38100" dir="2700000" algn="tl" rotWithShape="0">
              <a:prstClr val="black">
                <a:alpha val="40000"/>
              </a:prstClr>
            </a:outerShdw>
          </a:effectLst>
        </p:spPr>
        <p:txBody>
          <a:bodyPr/>
          <a:lstStyle/>
          <a:p>
            <a:endParaRPr lang="en-US">
              <a:solidFill>
                <a:srgbClr val="0000FF"/>
              </a:solidFill>
            </a:endParaRPr>
          </a:p>
        </p:txBody>
      </p:sp>
      <p:sp>
        <p:nvSpPr>
          <p:cNvPr id="141" name="Rectangle 1563"/>
          <p:cNvSpPr>
            <a:spLocks noChangeArrowheads="1"/>
          </p:cNvSpPr>
          <p:nvPr/>
        </p:nvSpPr>
        <p:spPr bwMode="auto">
          <a:xfrm>
            <a:off x="2224300" y="3867269"/>
            <a:ext cx="357470" cy="246221"/>
          </a:xfrm>
          <a:prstGeom prst="rect">
            <a:avLst/>
          </a:prstGeom>
          <a:noFill/>
          <a:ln w="9525">
            <a:noFill/>
            <a:miter lim="800000"/>
            <a:headEnd/>
            <a:tailEnd/>
          </a:ln>
        </p:spPr>
        <p:txBody>
          <a:bodyPr wrap="none" lIns="0" tIns="0" rIns="0" bIns="0">
            <a:spAutoFit/>
          </a:bodyPr>
          <a:lstStyle/>
          <a:p>
            <a:r>
              <a:rPr lang="en-US" sz="1600" dirty="0">
                <a:solidFill>
                  <a:srgbClr val="0000FF"/>
                </a:solidFill>
              </a:rPr>
              <a:t>17%</a:t>
            </a:r>
          </a:p>
        </p:txBody>
      </p:sp>
      <p:sp>
        <p:nvSpPr>
          <p:cNvPr id="144" name="Rectangle 1566"/>
          <p:cNvSpPr>
            <a:spLocks noChangeArrowheads="1"/>
          </p:cNvSpPr>
          <p:nvPr/>
        </p:nvSpPr>
        <p:spPr bwMode="auto">
          <a:xfrm>
            <a:off x="1460502" y="2815486"/>
            <a:ext cx="357470" cy="246221"/>
          </a:xfrm>
          <a:prstGeom prst="rect">
            <a:avLst/>
          </a:prstGeom>
          <a:noFill/>
          <a:ln w="9525">
            <a:noFill/>
            <a:miter lim="800000"/>
            <a:headEnd/>
            <a:tailEnd/>
          </a:ln>
        </p:spPr>
        <p:txBody>
          <a:bodyPr wrap="none" lIns="0" tIns="0" rIns="0" bIns="0">
            <a:spAutoFit/>
          </a:bodyPr>
          <a:lstStyle/>
          <a:p>
            <a:r>
              <a:rPr lang="en-US" sz="1600" dirty="0">
                <a:solidFill>
                  <a:srgbClr val="0000FF"/>
                </a:solidFill>
              </a:rPr>
              <a:t>27%</a:t>
            </a:r>
          </a:p>
        </p:txBody>
      </p:sp>
      <p:sp>
        <p:nvSpPr>
          <p:cNvPr id="147" name="Rectangle 1569"/>
          <p:cNvSpPr>
            <a:spLocks noChangeArrowheads="1"/>
          </p:cNvSpPr>
          <p:nvPr/>
        </p:nvSpPr>
        <p:spPr bwMode="auto">
          <a:xfrm>
            <a:off x="2981135" y="2295553"/>
            <a:ext cx="357470" cy="246221"/>
          </a:xfrm>
          <a:prstGeom prst="rect">
            <a:avLst/>
          </a:prstGeom>
          <a:noFill/>
          <a:ln w="9525">
            <a:noFill/>
            <a:miter lim="800000"/>
            <a:headEnd/>
            <a:tailEnd/>
          </a:ln>
        </p:spPr>
        <p:txBody>
          <a:bodyPr wrap="none" lIns="0" tIns="0" rIns="0" bIns="0">
            <a:spAutoFit/>
          </a:bodyPr>
          <a:lstStyle/>
          <a:p>
            <a:r>
              <a:rPr lang="en-US" sz="1600" dirty="0">
                <a:solidFill>
                  <a:srgbClr val="0000FF"/>
                </a:solidFill>
              </a:rPr>
              <a:t>32%</a:t>
            </a:r>
          </a:p>
        </p:txBody>
      </p:sp>
      <p:sp>
        <p:nvSpPr>
          <p:cNvPr id="148" name="Rectangle 1570"/>
          <p:cNvSpPr>
            <a:spLocks noChangeArrowheads="1"/>
          </p:cNvSpPr>
          <p:nvPr/>
        </p:nvSpPr>
        <p:spPr bwMode="auto">
          <a:xfrm>
            <a:off x="939801" y="6173689"/>
            <a:ext cx="253274" cy="246221"/>
          </a:xfrm>
          <a:prstGeom prst="rect">
            <a:avLst/>
          </a:prstGeom>
          <a:noFill/>
          <a:ln w="9525">
            <a:noFill/>
            <a:miter lim="800000"/>
            <a:headEnd/>
            <a:tailEnd/>
          </a:ln>
        </p:spPr>
        <p:txBody>
          <a:bodyPr wrap="none" lIns="0" tIns="0" rIns="0" bIns="0">
            <a:spAutoFit/>
          </a:bodyPr>
          <a:lstStyle/>
          <a:p>
            <a:r>
              <a:rPr lang="en-US" sz="1600">
                <a:solidFill>
                  <a:srgbClr val="0000FF"/>
                </a:solidFill>
              </a:rPr>
              <a:t>0%</a:t>
            </a:r>
          </a:p>
        </p:txBody>
      </p:sp>
      <p:sp>
        <p:nvSpPr>
          <p:cNvPr id="149" name="Rectangle 1571"/>
          <p:cNvSpPr>
            <a:spLocks noChangeArrowheads="1"/>
          </p:cNvSpPr>
          <p:nvPr/>
        </p:nvSpPr>
        <p:spPr bwMode="auto">
          <a:xfrm>
            <a:off x="939801" y="5575201"/>
            <a:ext cx="253274" cy="246221"/>
          </a:xfrm>
          <a:prstGeom prst="rect">
            <a:avLst/>
          </a:prstGeom>
          <a:noFill/>
          <a:ln w="9525">
            <a:noFill/>
            <a:miter lim="800000"/>
            <a:headEnd/>
            <a:tailEnd/>
          </a:ln>
        </p:spPr>
        <p:txBody>
          <a:bodyPr wrap="none" lIns="0" tIns="0" rIns="0" bIns="0">
            <a:spAutoFit/>
          </a:bodyPr>
          <a:lstStyle/>
          <a:p>
            <a:r>
              <a:rPr lang="en-US" sz="1600">
                <a:solidFill>
                  <a:srgbClr val="0000FF"/>
                </a:solidFill>
              </a:rPr>
              <a:t>5%</a:t>
            </a:r>
          </a:p>
        </p:txBody>
      </p:sp>
      <p:sp>
        <p:nvSpPr>
          <p:cNvPr id="150" name="Rectangle 1572"/>
          <p:cNvSpPr>
            <a:spLocks noChangeArrowheads="1"/>
          </p:cNvSpPr>
          <p:nvPr/>
        </p:nvSpPr>
        <p:spPr bwMode="auto">
          <a:xfrm>
            <a:off x="806451" y="4986239"/>
            <a:ext cx="357470" cy="246221"/>
          </a:xfrm>
          <a:prstGeom prst="rect">
            <a:avLst/>
          </a:prstGeom>
          <a:noFill/>
          <a:ln w="9525">
            <a:noFill/>
            <a:miter lim="800000"/>
            <a:headEnd/>
            <a:tailEnd/>
          </a:ln>
        </p:spPr>
        <p:txBody>
          <a:bodyPr wrap="none" lIns="0" tIns="0" rIns="0" bIns="0">
            <a:spAutoFit/>
          </a:bodyPr>
          <a:lstStyle/>
          <a:p>
            <a:r>
              <a:rPr lang="en-US" sz="1600">
                <a:solidFill>
                  <a:srgbClr val="0000FF"/>
                </a:solidFill>
              </a:rPr>
              <a:t>10%</a:t>
            </a:r>
          </a:p>
        </p:txBody>
      </p:sp>
      <p:sp>
        <p:nvSpPr>
          <p:cNvPr id="151" name="Rectangle 1573"/>
          <p:cNvSpPr>
            <a:spLocks noChangeArrowheads="1"/>
          </p:cNvSpPr>
          <p:nvPr/>
        </p:nvSpPr>
        <p:spPr bwMode="auto">
          <a:xfrm>
            <a:off x="806451" y="4389339"/>
            <a:ext cx="357470" cy="246221"/>
          </a:xfrm>
          <a:prstGeom prst="rect">
            <a:avLst/>
          </a:prstGeom>
          <a:noFill/>
          <a:ln w="9525">
            <a:noFill/>
            <a:miter lim="800000"/>
            <a:headEnd/>
            <a:tailEnd/>
          </a:ln>
        </p:spPr>
        <p:txBody>
          <a:bodyPr wrap="none" lIns="0" tIns="0" rIns="0" bIns="0">
            <a:spAutoFit/>
          </a:bodyPr>
          <a:lstStyle/>
          <a:p>
            <a:r>
              <a:rPr lang="en-US" sz="1600">
                <a:solidFill>
                  <a:srgbClr val="0000FF"/>
                </a:solidFill>
              </a:rPr>
              <a:t>15%</a:t>
            </a:r>
          </a:p>
        </p:txBody>
      </p:sp>
      <p:sp>
        <p:nvSpPr>
          <p:cNvPr id="152" name="Rectangle 1574"/>
          <p:cNvSpPr>
            <a:spLocks noChangeArrowheads="1"/>
          </p:cNvSpPr>
          <p:nvPr/>
        </p:nvSpPr>
        <p:spPr bwMode="auto">
          <a:xfrm>
            <a:off x="806451" y="3790851"/>
            <a:ext cx="357470" cy="246221"/>
          </a:xfrm>
          <a:prstGeom prst="rect">
            <a:avLst/>
          </a:prstGeom>
          <a:noFill/>
          <a:ln w="9525">
            <a:noFill/>
            <a:miter lim="800000"/>
            <a:headEnd/>
            <a:tailEnd/>
          </a:ln>
        </p:spPr>
        <p:txBody>
          <a:bodyPr wrap="none" lIns="0" tIns="0" rIns="0" bIns="0">
            <a:spAutoFit/>
          </a:bodyPr>
          <a:lstStyle/>
          <a:p>
            <a:r>
              <a:rPr lang="en-US" sz="1600" dirty="0">
                <a:solidFill>
                  <a:srgbClr val="0000FF"/>
                </a:solidFill>
              </a:rPr>
              <a:t>20%</a:t>
            </a:r>
          </a:p>
        </p:txBody>
      </p:sp>
      <p:sp>
        <p:nvSpPr>
          <p:cNvPr id="154" name="Rectangle 1575"/>
          <p:cNvSpPr>
            <a:spLocks noChangeArrowheads="1"/>
          </p:cNvSpPr>
          <p:nvPr/>
        </p:nvSpPr>
        <p:spPr bwMode="auto">
          <a:xfrm>
            <a:off x="806451" y="3192364"/>
            <a:ext cx="357470" cy="246221"/>
          </a:xfrm>
          <a:prstGeom prst="rect">
            <a:avLst/>
          </a:prstGeom>
          <a:noFill/>
          <a:ln w="9525">
            <a:noFill/>
            <a:miter lim="800000"/>
            <a:headEnd/>
            <a:tailEnd/>
          </a:ln>
        </p:spPr>
        <p:txBody>
          <a:bodyPr wrap="none" lIns="0" tIns="0" rIns="0" bIns="0">
            <a:spAutoFit/>
          </a:bodyPr>
          <a:lstStyle/>
          <a:p>
            <a:r>
              <a:rPr lang="en-US" sz="1600" dirty="0">
                <a:solidFill>
                  <a:srgbClr val="0000FF"/>
                </a:solidFill>
              </a:rPr>
              <a:t>25%</a:t>
            </a:r>
          </a:p>
        </p:txBody>
      </p:sp>
      <p:sp>
        <p:nvSpPr>
          <p:cNvPr id="156" name="Rectangle 1576"/>
          <p:cNvSpPr>
            <a:spLocks noChangeArrowheads="1"/>
          </p:cNvSpPr>
          <p:nvPr/>
        </p:nvSpPr>
        <p:spPr bwMode="auto">
          <a:xfrm>
            <a:off x="806451" y="2603401"/>
            <a:ext cx="357470" cy="246221"/>
          </a:xfrm>
          <a:prstGeom prst="rect">
            <a:avLst/>
          </a:prstGeom>
          <a:noFill/>
          <a:ln w="9525">
            <a:noFill/>
            <a:miter lim="800000"/>
            <a:headEnd/>
            <a:tailEnd/>
          </a:ln>
        </p:spPr>
        <p:txBody>
          <a:bodyPr wrap="none" lIns="0" tIns="0" rIns="0" bIns="0">
            <a:spAutoFit/>
          </a:bodyPr>
          <a:lstStyle/>
          <a:p>
            <a:r>
              <a:rPr lang="en-US" sz="1600" dirty="0">
                <a:solidFill>
                  <a:srgbClr val="0000FF"/>
                </a:solidFill>
              </a:rPr>
              <a:t>30%</a:t>
            </a:r>
          </a:p>
        </p:txBody>
      </p:sp>
      <p:sp>
        <p:nvSpPr>
          <p:cNvPr id="158" name="Rectangle 1577"/>
          <p:cNvSpPr>
            <a:spLocks noChangeArrowheads="1"/>
          </p:cNvSpPr>
          <p:nvPr/>
        </p:nvSpPr>
        <p:spPr bwMode="auto">
          <a:xfrm>
            <a:off x="806451" y="2006501"/>
            <a:ext cx="357470" cy="246221"/>
          </a:xfrm>
          <a:prstGeom prst="rect">
            <a:avLst/>
          </a:prstGeom>
          <a:noFill/>
          <a:ln w="9525">
            <a:noFill/>
            <a:miter lim="800000"/>
            <a:headEnd/>
            <a:tailEnd/>
          </a:ln>
        </p:spPr>
        <p:txBody>
          <a:bodyPr wrap="none" lIns="0" tIns="0" rIns="0" bIns="0">
            <a:spAutoFit/>
          </a:bodyPr>
          <a:lstStyle/>
          <a:p>
            <a:r>
              <a:rPr lang="en-US" sz="1600" dirty="0">
                <a:solidFill>
                  <a:srgbClr val="0000FF"/>
                </a:solidFill>
              </a:rPr>
              <a:t>35%</a:t>
            </a:r>
          </a:p>
        </p:txBody>
      </p:sp>
      <p:sp>
        <p:nvSpPr>
          <p:cNvPr id="164" name="Rectangle 1582"/>
          <p:cNvSpPr>
            <a:spLocks noChangeArrowheads="1"/>
          </p:cNvSpPr>
          <p:nvPr/>
        </p:nvSpPr>
        <p:spPr bwMode="auto">
          <a:xfrm rot="16200000">
            <a:off x="-875269" y="4784847"/>
            <a:ext cx="2814360" cy="276999"/>
          </a:xfrm>
          <a:prstGeom prst="rect">
            <a:avLst/>
          </a:prstGeom>
          <a:noFill/>
          <a:ln w="9525">
            <a:noFill/>
            <a:miter lim="800000"/>
            <a:headEnd/>
            <a:tailEnd/>
          </a:ln>
        </p:spPr>
        <p:txBody>
          <a:bodyPr wrap="none" lIns="0" tIns="0" rIns="0" bIns="0">
            <a:spAutoFit/>
          </a:bodyPr>
          <a:lstStyle/>
          <a:p>
            <a:r>
              <a:rPr lang="en-US" dirty="0">
                <a:solidFill>
                  <a:srgbClr val="0000FF"/>
                </a:solidFill>
              </a:rPr>
              <a:t> 18-Month Reconviction Rates</a:t>
            </a:r>
          </a:p>
        </p:txBody>
      </p:sp>
      <p:sp>
        <p:nvSpPr>
          <p:cNvPr id="166" name="Rectangle 1584"/>
          <p:cNvSpPr>
            <a:spLocks noChangeArrowheads="1"/>
          </p:cNvSpPr>
          <p:nvPr/>
        </p:nvSpPr>
        <p:spPr bwMode="auto">
          <a:xfrm rot="16200000">
            <a:off x="1236249" y="4821169"/>
            <a:ext cx="2400241" cy="492443"/>
          </a:xfrm>
          <a:prstGeom prst="rect">
            <a:avLst/>
          </a:prstGeom>
          <a:noFill/>
          <a:ln w="9525">
            <a:noFill/>
            <a:miter lim="800000"/>
            <a:headEnd/>
            <a:tailEnd/>
          </a:ln>
        </p:spPr>
        <p:txBody>
          <a:bodyPr wrap="square" lIns="0" tIns="0" rIns="0" bIns="0">
            <a:spAutoFit/>
          </a:bodyPr>
          <a:lstStyle/>
          <a:p>
            <a:r>
              <a:rPr lang="en-US" sz="1600" dirty="0">
                <a:solidFill>
                  <a:srgbClr val="0000FF"/>
                </a:solidFill>
              </a:rPr>
              <a:t>FFT youth </a:t>
            </a:r>
          </a:p>
          <a:p>
            <a:r>
              <a:rPr lang="en-US" sz="1600" dirty="0">
                <a:solidFill>
                  <a:srgbClr val="0000FF"/>
                </a:solidFill>
              </a:rPr>
              <a:t>(</a:t>
            </a:r>
            <a:r>
              <a:rPr lang="en-US" sz="1600" u="sng" dirty="0">
                <a:solidFill>
                  <a:srgbClr val="0000FF"/>
                </a:solidFill>
              </a:rPr>
              <a:t>competent</a:t>
            </a:r>
            <a:r>
              <a:rPr lang="en-US" sz="1600" dirty="0">
                <a:solidFill>
                  <a:srgbClr val="0000FF"/>
                </a:solidFill>
              </a:rPr>
              <a:t> therapists)</a:t>
            </a:r>
          </a:p>
        </p:txBody>
      </p:sp>
      <p:sp>
        <p:nvSpPr>
          <p:cNvPr id="168" name="Rectangle 1586"/>
          <p:cNvSpPr>
            <a:spLocks noChangeArrowheads="1"/>
          </p:cNvSpPr>
          <p:nvPr/>
        </p:nvSpPr>
        <p:spPr bwMode="auto">
          <a:xfrm rot="16200000">
            <a:off x="895127" y="5302315"/>
            <a:ext cx="1437946" cy="492443"/>
          </a:xfrm>
          <a:prstGeom prst="rect">
            <a:avLst/>
          </a:prstGeom>
          <a:noFill/>
          <a:ln w="9525">
            <a:noFill/>
            <a:miter lim="800000"/>
            <a:headEnd/>
            <a:tailEnd/>
          </a:ln>
        </p:spPr>
        <p:txBody>
          <a:bodyPr wrap="square" lIns="0" tIns="0" rIns="0" bIns="0">
            <a:spAutoFit/>
          </a:bodyPr>
          <a:lstStyle/>
          <a:p>
            <a:r>
              <a:rPr lang="en-US" sz="1600" dirty="0">
                <a:solidFill>
                  <a:srgbClr val="0000FF"/>
                </a:solidFill>
              </a:rPr>
              <a:t>Comparison group</a:t>
            </a:r>
          </a:p>
        </p:txBody>
      </p:sp>
      <p:sp>
        <p:nvSpPr>
          <p:cNvPr id="170" name="Rectangle 1588"/>
          <p:cNvSpPr>
            <a:spLocks noChangeArrowheads="1"/>
          </p:cNvSpPr>
          <p:nvPr/>
        </p:nvSpPr>
        <p:spPr bwMode="auto">
          <a:xfrm rot="5400000" flipV="1">
            <a:off x="1917334" y="4704627"/>
            <a:ext cx="2514303" cy="553998"/>
          </a:xfrm>
          <a:prstGeom prst="rect">
            <a:avLst/>
          </a:prstGeom>
          <a:noFill/>
          <a:ln w="9525">
            <a:noFill/>
            <a:miter lim="800000"/>
            <a:headEnd/>
            <a:tailEnd/>
          </a:ln>
        </p:spPr>
        <p:txBody>
          <a:bodyPr wrap="square" lIns="0" tIns="0" rIns="0" bIns="0">
            <a:spAutoFit/>
          </a:bodyPr>
          <a:lstStyle/>
          <a:p>
            <a:r>
              <a:rPr lang="en-US" dirty="0">
                <a:solidFill>
                  <a:srgbClr val="0000FF"/>
                </a:solidFill>
              </a:rPr>
              <a:t>FFT youth </a:t>
            </a:r>
          </a:p>
          <a:p>
            <a:r>
              <a:rPr lang="en-US" dirty="0">
                <a:solidFill>
                  <a:srgbClr val="0000FF"/>
                </a:solidFill>
              </a:rPr>
              <a:t>(</a:t>
            </a:r>
            <a:r>
              <a:rPr lang="en-US" b="1" u="sng" dirty="0">
                <a:solidFill>
                  <a:srgbClr val="0000FF"/>
                </a:solidFill>
              </a:rPr>
              <a:t>not</a:t>
            </a:r>
            <a:r>
              <a:rPr lang="en-US" u="sng" dirty="0">
                <a:solidFill>
                  <a:srgbClr val="0000FF"/>
                </a:solidFill>
              </a:rPr>
              <a:t> competent</a:t>
            </a:r>
            <a:r>
              <a:rPr lang="en-US" dirty="0">
                <a:solidFill>
                  <a:srgbClr val="0000FF"/>
                </a:solidFill>
              </a:rPr>
              <a:t> therapists)</a:t>
            </a:r>
          </a:p>
        </p:txBody>
      </p:sp>
      <p:sp>
        <p:nvSpPr>
          <p:cNvPr id="39" name="Text Box 30">
            <a:extLst>
              <a:ext uri="{FF2B5EF4-FFF2-40B4-BE49-F238E27FC236}">
                <a16:creationId xmlns:a16="http://schemas.microsoft.com/office/drawing/2014/main" xmlns="" id="{661825AE-1D10-4781-908D-3DC9B059628A}"/>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11</a:t>
            </a:fld>
            <a:r>
              <a:rPr lang="en-US" sz="1600" dirty="0">
                <a:solidFill>
                  <a:srgbClr val="0000FF"/>
                </a:solidFill>
              </a:rPr>
              <a:t> of 22</a:t>
            </a:r>
          </a:p>
        </p:txBody>
      </p:sp>
      <p:sp>
        <p:nvSpPr>
          <p:cNvPr id="65" name="Rectangle 153">
            <a:extLst>
              <a:ext uri="{FF2B5EF4-FFF2-40B4-BE49-F238E27FC236}">
                <a16:creationId xmlns:a16="http://schemas.microsoft.com/office/drawing/2014/main" xmlns="" id="{28E1752F-5E96-4869-9092-F031FFE1F447}"/>
              </a:ext>
            </a:extLst>
          </p:cNvPr>
          <p:cNvSpPr>
            <a:spLocks noChangeArrowheads="1"/>
          </p:cNvSpPr>
          <p:nvPr/>
        </p:nvSpPr>
        <p:spPr bwMode="auto">
          <a:xfrm>
            <a:off x="3475037" y="474313"/>
            <a:ext cx="555625"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66" name="Rectangle 65">
            <a:extLst>
              <a:ext uri="{FF2B5EF4-FFF2-40B4-BE49-F238E27FC236}">
                <a16:creationId xmlns:a16="http://schemas.microsoft.com/office/drawing/2014/main" xmlns="" id="{A0751361-02ED-498C-811D-1CF9BC2AAB34}"/>
              </a:ext>
            </a:extLst>
          </p:cNvPr>
          <p:cNvSpPr/>
          <p:nvPr/>
        </p:nvSpPr>
        <p:spPr>
          <a:xfrm>
            <a:off x="4112794" y="2533711"/>
            <a:ext cx="4497805" cy="3416320"/>
          </a:xfrm>
          <a:prstGeom prst="rect">
            <a:avLst/>
          </a:prstGeom>
        </p:spPr>
        <p:txBody>
          <a:bodyPr wrap="square">
            <a:spAutoFit/>
          </a:bodyPr>
          <a:lstStyle/>
          <a:p>
            <a:pPr eaLnBrk="0" hangingPunct="0"/>
            <a:r>
              <a:rPr lang="en-US" sz="2400" dirty="0">
                <a:solidFill>
                  <a:srgbClr val="0000FF"/>
                </a:solidFill>
              </a:rPr>
              <a:t>Today, state-funded juvenile court programs have a statewide quality assurance system.</a:t>
            </a:r>
          </a:p>
          <a:p>
            <a:pPr marL="342900" indent="-342900" eaLnBrk="0" hangingPunct="0">
              <a:buFont typeface="Arial" panose="020B0604020202020204" pitchFamily="34" charset="0"/>
              <a:buChar char="•"/>
            </a:pPr>
            <a:endParaRPr lang="en-US" sz="2400" dirty="0">
              <a:solidFill>
                <a:srgbClr val="0000FF"/>
              </a:solidFill>
            </a:endParaRPr>
          </a:p>
          <a:p>
            <a:pPr eaLnBrk="0" hangingPunct="0"/>
            <a:r>
              <a:rPr lang="en-US" sz="2400" dirty="0">
                <a:solidFill>
                  <a:srgbClr val="0000FF"/>
                </a:solidFill>
              </a:rPr>
              <a:t>The Department of Corrections has implemented quality assurance for Cognitive Behavioral Treatment.</a:t>
            </a:r>
          </a:p>
          <a:p>
            <a:pPr eaLnBrk="0" hangingPunct="0"/>
            <a:endParaRPr lang="en-US" sz="2400" dirty="0">
              <a:solidFill>
                <a:srgbClr val="0000FF"/>
              </a:solidFill>
            </a:endParaRPr>
          </a:p>
        </p:txBody>
      </p:sp>
      <p:cxnSp>
        <p:nvCxnSpPr>
          <p:cNvPr id="4" name="Straight Connector 3">
            <a:extLst>
              <a:ext uri="{FF2B5EF4-FFF2-40B4-BE49-F238E27FC236}">
                <a16:creationId xmlns:a16="http://schemas.microsoft.com/office/drawing/2014/main" xmlns="" id="{B2DF7796-4C9D-4AF3-9BAB-1A7D432FB453}"/>
              </a:ext>
            </a:extLst>
          </p:cNvPr>
          <p:cNvCxnSpPr/>
          <p:nvPr/>
        </p:nvCxnSpPr>
        <p:spPr>
          <a:xfrm>
            <a:off x="1318925" y="3061707"/>
            <a:ext cx="2170129" cy="0"/>
          </a:xfrm>
          <a:prstGeom prst="line">
            <a:avLst/>
          </a:prstGeom>
          <a:ln w="19050">
            <a:solidFill>
              <a:schemeClr val="bg2">
                <a:lumMod val="1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xmlns="" id="{E764D198-135C-4D36-A293-4409535F6504}"/>
              </a:ext>
            </a:extLst>
          </p:cNvPr>
          <p:cNvSpPr/>
          <p:nvPr/>
        </p:nvSpPr>
        <p:spPr>
          <a:xfrm>
            <a:off x="1143000" y="1828800"/>
            <a:ext cx="2887041" cy="369332"/>
          </a:xfrm>
          <a:prstGeom prst="rect">
            <a:avLst/>
          </a:prstGeom>
        </p:spPr>
        <p:txBody>
          <a:bodyPr wrap="square">
            <a:spAutoFit/>
          </a:bodyPr>
          <a:lstStyle/>
          <a:p>
            <a:pPr eaLnBrk="0" hangingPunct="0"/>
            <a:r>
              <a:rPr lang="en-US" dirty="0">
                <a:solidFill>
                  <a:srgbClr val="0000FF"/>
                </a:solidFill>
              </a:rPr>
              <a:t>Functional Family Therapy</a:t>
            </a:r>
          </a:p>
        </p:txBody>
      </p:sp>
    </p:spTree>
    <p:extLst>
      <p:ext uri="{BB962C8B-B14F-4D97-AF65-F5344CB8AC3E}">
        <p14:creationId xmlns:p14="http://schemas.microsoft.com/office/powerpoint/2010/main" val="40483005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dissolve">
                                      <p:cBhvr>
                                        <p:cTn id="12" dur="500"/>
                                        <p:tgtEl>
                                          <p:spTgt spid="154"/>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52"/>
                                        </p:tgtEl>
                                        <p:attrNameLst>
                                          <p:attrName>style.visibility</p:attrName>
                                        </p:attrNameLst>
                                      </p:cBhvr>
                                      <p:to>
                                        <p:strVal val="visible"/>
                                      </p:to>
                                    </p:set>
                                    <p:animEffect transition="in" filter="dissolve">
                                      <p:cBhvr>
                                        <p:cTn id="15" dur="500"/>
                                        <p:tgtEl>
                                          <p:spTgt spid="152"/>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51"/>
                                        </p:tgtEl>
                                        <p:attrNameLst>
                                          <p:attrName>style.visibility</p:attrName>
                                        </p:attrNameLst>
                                      </p:cBhvr>
                                      <p:to>
                                        <p:strVal val="visible"/>
                                      </p:to>
                                    </p:set>
                                    <p:animEffect transition="in" filter="dissolve">
                                      <p:cBhvr>
                                        <p:cTn id="18" dur="500"/>
                                        <p:tgtEl>
                                          <p:spTgt spid="151"/>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50"/>
                                        </p:tgtEl>
                                        <p:attrNameLst>
                                          <p:attrName>style.visibility</p:attrName>
                                        </p:attrNameLst>
                                      </p:cBhvr>
                                      <p:to>
                                        <p:strVal val="visible"/>
                                      </p:to>
                                    </p:set>
                                    <p:animEffect transition="in" filter="dissolve">
                                      <p:cBhvr>
                                        <p:cTn id="21" dur="500"/>
                                        <p:tgtEl>
                                          <p:spTgt spid="150"/>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49"/>
                                        </p:tgtEl>
                                        <p:attrNameLst>
                                          <p:attrName>style.visibility</p:attrName>
                                        </p:attrNameLst>
                                      </p:cBhvr>
                                      <p:to>
                                        <p:strVal val="visible"/>
                                      </p:to>
                                    </p:set>
                                    <p:animEffect transition="in" filter="dissolve">
                                      <p:cBhvr>
                                        <p:cTn id="24" dur="500"/>
                                        <p:tgtEl>
                                          <p:spTgt spid="149"/>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48"/>
                                        </p:tgtEl>
                                        <p:attrNameLst>
                                          <p:attrName>style.visibility</p:attrName>
                                        </p:attrNameLst>
                                      </p:cBhvr>
                                      <p:to>
                                        <p:strVal val="visible"/>
                                      </p:to>
                                    </p:set>
                                    <p:animEffect transition="in" filter="dissolve">
                                      <p:cBhvr>
                                        <p:cTn id="27" dur="500"/>
                                        <p:tgtEl>
                                          <p:spTgt spid="14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23"/>
                                        </p:tgtEl>
                                        <p:attrNameLst>
                                          <p:attrName>style.visibility</p:attrName>
                                        </p:attrNameLst>
                                      </p:cBhvr>
                                      <p:to>
                                        <p:strVal val="visible"/>
                                      </p:to>
                                    </p:set>
                                    <p:animEffect transition="in" filter="dissolve">
                                      <p:cBhvr>
                                        <p:cTn id="30" dur="500"/>
                                        <p:tgtEl>
                                          <p:spTgt spid="123"/>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58"/>
                                        </p:tgtEl>
                                        <p:attrNameLst>
                                          <p:attrName>style.visibility</p:attrName>
                                        </p:attrNameLst>
                                      </p:cBhvr>
                                      <p:to>
                                        <p:strVal val="visible"/>
                                      </p:to>
                                    </p:set>
                                    <p:animEffect transition="in" filter="dissolve">
                                      <p:cBhvr>
                                        <p:cTn id="33" dur="500"/>
                                        <p:tgtEl>
                                          <p:spTgt spid="158"/>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56"/>
                                        </p:tgtEl>
                                        <p:attrNameLst>
                                          <p:attrName>style.visibility</p:attrName>
                                        </p:attrNameLst>
                                      </p:cBhvr>
                                      <p:to>
                                        <p:strVal val="visible"/>
                                      </p:to>
                                    </p:set>
                                    <p:animEffect transition="in" filter="dissolve">
                                      <p:cBhvr>
                                        <p:cTn id="36" dur="500"/>
                                        <p:tgtEl>
                                          <p:spTgt spid="156"/>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64"/>
                                        </p:tgtEl>
                                        <p:attrNameLst>
                                          <p:attrName>style.visibility</p:attrName>
                                        </p:attrNameLst>
                                      </p:cBhvr>
                                      <p:to>
                                        <p:strVal val="visible"/>
                                      </p:to>
                                    </p:set>
                                    <p:animEffect transition="in" filter="dissolve">
                                      <p:cBhvr>
                                        <p:cTn id="39" dur="500"/>
                                        <p:tgtEl>
                                          <p:spTgt spid="164"/>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dissolve">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27"/>
                                        </p:tgtEl>
                                        <p:attrNameLst>
                                          <p:attrName>style.visibility</p:attrName>
                                        </p:attrNameLst>
                                      </p:cBhvr>
                                      <p:to>
                                        <p:strVal val="visible"/>
                                      </p:to>
                                    </p:set>
                                    <p:animEffect transition="in" filter="wipe(down)">
                                      <p:cBhvr>
                                        <p:cTn id="47" dur="500"/>
                                        <p:tgtEl>
                                          <p:spTgt spid="127"/>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168"/>
                                        </p:tgtEl>
                                        <p:attrNameLst>
                                          <p:attrName>style.visibility</p:attrName>
                                        </p:attrNameLst>
                                      </p:cBhvr>
                                      <p:to>
                                        <p:strVal val="visible"/>
                                      </p:to>
                                    </p:set>
                                    <p:animEffect transition="in" filter="dissolve">
                                      <p:cBhvr>
                                        <p:cTn id="50" dur="500"/>
                                        <p:tgtEl>
                                          <p:spTgt spid="16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44"/>
                                        </p:tgtEl>
                                        <p:attrNameLst>
                                          <p:attrName>style.visibility</p:attrName>
                                        </p:attrNameLst>
                                      </p:cBhvr>
                                      <p:to>
                                        <p:strVal val="visible"/>
                                      </p:to>
                                    </p:set>
                                    <p:animEffect transition="in" filter="wipe(down)">
                                      <p:cBhvr>
                                        <p:cTn id="53" dur="500"/>
                                        <p:tgtEl>
                                          <p:spTgt spid="14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24"/>
                                        </p:tgtEl>
                                        <p:attrNameLst>
                                          <p:attrName>style.visibility</p:attrName>
                                        </p:attrNameLst>
                                      </p:cBhvr>
                                      <p:to>
                                        <p:strVal val="visible"/>
                                      </p:to>
                                    </p:set>
                                    <p:animEffect transition="in" filter="wipe(down)">
                                      <p:cBhvr>
                                        <p:cTn id="58" dur="500"/>
                                        <p:tgtEl>
                                          <p:spTgt spid="124"/>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41"/>
                                        </p:tgtEl>
                                        <p:attrNameLst>
                                          <p:attrName>style.visibility</p:attrName>
                                        </p:attrNameLst>
                                      </p:cBhvr>
                                      <p:to>
                                        <p:strVal val="visible"/>
                                      </p:to>
                                    </p:set>
                                    <p:animEffect transition="in" filter="wipe(down)">
                                      <p:cBhvr>
                                        <p:cTn id="61" dur="500"/>
                                        <p:tgtEl>
                                          <p:spTgt spid="141"/>
                                        </p:tgtEl>
                                      </p:cBhvr>
                                    </p:animEffect>
                                  </p:childTnLst>
                                </p:cTn>
                              </p:par>
                              <p:par>
                                <p:cTn id="62" presetID="9" presetClass="entr" presetSubtype="0" fill="hold" nodeType="withEffect">
                                  <p:stCondLst>
                                    <p:cond delay="0"/>
                                  </p:stCondLst>
                                  <p:childTnLst>
                                    <p:set>
                                      <p:cBhvr>
                                        <p:cTn id="63" dur="1" fill="hold">
                                          <p:stCondLst>
                                            <p:cond delay="0"/>
                                          </p:stCondLst>
                                        </p:cTn>
                                        <p:tgtEl>
                                          <p:spTgt spid="166"/>
                                        </p:tgtEl>
                                        <p:attrNameLst>
                                          <p:attrName>style.visibility</p:attrName>
                                        </p:attrNameLst>
                                      </p:cBhvr>
                                      <p:to>
                                        <p:strVal val="visible"/>
                                      </p:to>
                                    </p:set>
                                    <p:animEffect transition="in" filter="dissolve">
                                      <p:cBhvr>
                                        <p:cTn id="64" dur="500"/>
                                        <p:tgtEl>
                                          <p:spTgt spid="16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130"/>
                                        </p:tgtEl>
                                        <p:attrNameLst>
                                          <p:attrName>style.visibility</p:attrName>
                                        </p:attrNameLst>
                                      </p:cBhvr>
                                      <p:to>
                                        <p:strVal val="visible"/>
                                      </p:to>
                                    </p:set>
                                    <p:animEffect transition="in" filter="wipe(down)">
                                      <p:cBhvr>
                                        <p:cTn id="69" dur="500"/>
                                        <p:tgtEl>
                                          <p:spTgt spid="130"/>
                                        </p:tgtEl>
                                      </p:cBhvr>
                                    </p:animEffect>
                                  </p:childTnLst>
                                </p:cTn>
                              </p:par>
                              <p:par>
                                <p:cTn id="70" presetID="22" presetClass="entr" presetSubtype="4" fill="hold" nodeType="withEffect">
                                  <p:stCondLst>
                                    <p:cond delay="0"/>
                                  </p:stCondLst>
                                  <p:childTnLst>
                                    <p:set>
                                      <p:cBhvr>
                                        <p:cTn id="71" dur="1" fill="hold">
                                          <p:stCondLst>
                                            <p:cond delay="0"/>
                                          </p:stCondLst>
                                        </p:cTn>
                                        <p:tgtEl>
                                          <p:spTgt spid="147"/>
                                        </p:tgtEl>
                                        <p:attrNameLst>
                                          <p:attrName>style.visibility</p:attrName>
                                        </p:attrNameLst>
                                      </p:cBhvr>
                                      <p:to>
                                        <p:strVal val="visible"/>
                                      </p:to>
                                    </p:set>
                                    <p:animEffect transition="in" filter="wipe(down)">
                                      <p:cBhvr>
                                        <p:cTn id="72" dur="500"/>
                                        <p:tgtEl>
                                          <p:spTgt spid="147"/>
                                        </p:tgtEl>
                                      </p:cBhvr>
                                    </p:animEffect>
                                  </p:childTnLst>
                                </p:cTn>
                              </p:par>
                              <p:par>
                                <p:cTn id="73" presetID="9" presetClass="entr" presetSubtype="0" fill="hold" nodeType="withEffect">
                                  <p:stCondLst>
                                    <p:cond delay="0"/>
                                  </p:stCondLst>
                                  <p:childTnLst>
                                    <p:set>
                                      <p:cBhvr>
                                        <p:cTn id="74" dur="1" fill="hold">
                                          <p:stCondLst>
                                            <p:cond delay="0"/>
                                          </p:stCondLst>
                                        </p:cTn>
                                        <p:tgtEl>
                                          <p:spTgt spid="170"/>
                                        </p:tgtEl>
                                        <p:attrNameLst>
                                          <p:attrName>style.visibility</p:attrName>
                                        </p:attrNameLst>
                                      </p:cBhvr>
                                      <p:to>
                                        <p:strVal val="visible"/>
                                      </p:to>
                                    </p:set>
                                    <p:animEffect transition="in" filter="dissolve">
                                      <p:cBhvr>
                                        <p:cTn id="75" dur="500"/>
                                        <p:tgtEl>
                                          <p:spTgt spid="170"/>
                                        </p:tgtEl>
                                      </p:cBhvr>
                                    </p:animEffect>
                                  </p:childTnLst>
                                </p:cTn>
                              </p:par>
                              <p:par>
                                <p:cTn id="76" presetID="1" presetClass="entr" presetSubtype="0" fill="hold" nodeType="withEffect">
                                  <p:stCondLst>
                                    <p:cond delay="500"/>
                                  </p:stCondLst>
                                  <p:childTnLst>
                                    <p:set>
                                      <p:cBhvr>
                                        <p:cTn id="77" dur="1" fill="hold">
                                          <p:stCondLst>
                                            <p:cond delay="0"/>
                                          </p:stCondLst>
                                        </p:cTn>
                                        <p:tgtEl>
                                          <p:spTgt spid="4"/>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nodeType="clickEffect">
                                  <p:stCondLst>
                                    <p:cond delay="0"/>
                                  </p:stCondLst>
                                  <p:childTnLst>
                                    <p:set>
                                      <p:cBhvr>
                                        <p:cTn id="81" dur="1" fill="hold">
                                          <p:stCondLst>
                                            <p:cond delay="0"/>
                                          </p:stCondLst>
                                        </p:cTn>
                                        <p:tgtEl>
                                          <p:spTgt spid="66">
                                            <p:txEl>
                                              <p:pRg st="0" end="0"/>
                                            </p:txEl>
                                          </p:spTgt>
                                        </p:tgtEl>
                                        <p:attrNameLst>
                                          <p:attrName>style.visibility</p:attrName>
                                        </p:attrNameLst>
                                      </p:cBhvr>
                                      <p:to>
                                        <p:strVal val="visible"/>
                                      </p:to>
                                    </p:set>
                                    <p:animEffect transition="in" filter="dissolve">
                                      <p:cBhvr>
                                        <p:cTn id="82" dur="500"/>
                                        <p:tgtEl>
                                          <p:spTgt spid="66">
                                            <p:txEl>
                                              <p:pRg st="0" end="0"/>
                                            </p:txEl>
                                          </p:spTgt>
                                        </p:tgtEl>
                                      </p:cBhvr>
                                    </p:animEffect>
                                  </p:childTnLst>
                                </p:cTn>
                              </p:par>
                              <p:par>
                                <p:cTn id="83" presetID="9" presetClass="entr" presetSubtype="0" fill="hold" nodeType="withEffect">
                                  <p:stCondLst>
                                    <p:cond delay="0"/>
                                  </p:stCondLst>
                                  <p:childTnLst>
                                    <p:set>
                                      <p:cBhvr>
                                        <p:cTn id="84" dur="1" fill="hold">
                                          <p:stCondLst>
                                            <p:cond delay="0"/>
                                          </p:stCondLst>
                                        </p:cTn>
                                        <p:tgtEl>
                                          <p:spTgt spid="66">
                                            <p:txEl>
                                              <p:pRg st="2" end="2"/>
                                            </p:txEl>
                                          </p:spTgt>
                                        </p:tgtEl>
                                        <p:attrNameLst>
                                          <p:attrName>style.visibility</p:attrName>
                                        </p:attrNameLst>
                                      </p:cBhvr>
                                      <p:to>
                                        <p:strVal val="visible"/>
                                      </p:to>
                                    </p:set>
                                    <p:animEffect transition="in" filter="dissolve">
                                      <p:cBhvr>
                                        <p:cTn id="85" dur="500"/>
                                        <p:tgtEl>
                                          <p:spTgt spid="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3" grpId="0" animBg="1"/>
      <p:bldP spid="124" grpId="0" animBg="1"/>
      <p:bldP spid="127" grpId="0" animBg="1"/>
      <p:bldP spid="130" grpId="0" animBg="1"/>
      <p:bldP spid="141" grpId="0"/>
      <p:bldP spid="144" grpId="0"/>
      <p:bldP spid="148" grpId="0"/>
      <p:bldP spid="149" grpId="0"/>
      <p:bldP spid="150" grpId="0"/>
      <p:bldP spid="151" grpId="0"/>
      <p:bldP spid="152" grpId="0"/>
      <p:bldP spid="154" grpId="0"/>
      <p:bldP spid="156" grpId="0"/>
      <p:bldP spid="158" grpId="0"/>
      <p:bldP spid="164" grpId="0"/>
      <p:bldP spid="168"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xmlns="" id="{4D76035C-ADA3-41A9-8764-17E6A8C75402}"/>
              </a:ext>
            </a:extLst>
          </p:cNvPr>
          <p:cNvGrpSpPr/>
          <p:nvPr/>
        </p:nvGrpSpPr>
        <p:grpSpPr>
          <a:xfrm>
            <a:off x="918368" y="176784"/>
            <a:ext cx="7006432" cy="587097"/>
            <a:chOff x="918368" y="75184"/>
            <a:chExt cx="7006432" cy="587097"/>
          </a:xfrm>
        </p:grpSpPr>
        <p:grpSp>
          <p:nvGrpSpPr>
            <p:cNvPr id="28" name="Group 27">
              <a:extLst>
                <a:ext uri="{FF2B5EF4-FFF2-40B4-BE49-F238E27FC236}">
                  <a16:creationId xmlns:a16="http://schemas.microsoft.com/office/drawing/2014/main" xmlns="" id="{1CD24734-8612-48E6-9096-2563B1FDA5C7}"/>
                </a:ext>
              </a:extLst>
            </p:cNvPr>
            <p:cNvGrpSpPr/>
            <p:nvPr/>
          </p:nvGrpSpPr>
          <p:grpSpPr>
            <a:xfrm>
              <a:off x="2907918" y="75184"/>
              <a:ext cx="5016882" cy="587097"/>
              <a:chOff x="11556619" y="227584"/>
              <a:chExt cx="5016882" cy="587097"/>
            </a:xfrm>
          </p:grpSpPr>
          <p:sp>
            <p:nvSpPr>
              <p:cNvPr id="30" name="Rounded Rectangle 44">
                <a:extLst>
                  <a:ext uri="{FF2B5EF4-FFF2-40B4-BE49-F238E27FC236}">
                    <a16:creationId xmlns:a16="http://schemas.microsoft.com/office/drawing/2014/main" xmlns="" id="{DD0F024D-02A9-471C-AD4B-5641E441E94E}"/>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31" name="Rounded Rectangle 44">
                <a:extLst>
                  <a:ext uri="{FF2B5EF4-FFF2-40B4-BE49-F238E27FC236}">
                    <a16:creationId xmlns:a16="http://schemas.microsoft.com/office/drawing/2014/main" xmlns="" id="{D3FE8284-F82F-41EB-9839-9CF8C063CC40}"/>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32" name="Rounded Rectangle 44">
                <a:extLst>
                  <a:ext uri="{FF2B5EF4-FFF2-40B4-BE49-F238E27FC236}">
                    <a16:creationId xmlns:a16="http://schemas.microsoft.com/office/drawing/2014/main" xmlns="" id="{28BD9603-8111-4507-9BD2-3408082031AA}"/>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33" name="Rounded Rectangle 44">
                <a:extLst>
                  <a:ext uri="{FF2B5EF4-FFF2-40B4-BE49-F238E27FC236}">
                    <a16:creationId xmlns:a16="http://schemas.microsoft.com/office/drawing/2014/main" xmlns="" id="{E520D18F-F4E6-4A89-9D85-7627A85E8AFE}"/>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34" name="Rounded Rectangle 44">
                <a:extLst>
                  <a:ext uri="{FF2B5EF4-FFF2-40B4-BE49-F238E27FC236}">
                    <a16:creationId xmlns:a16="http://schemas.microsoft.com/office/drawing/2014/main" xmlns="" id="{2E3B6574-65F1-44C4-9307-125EF1A24371}"/>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35" name="Rounded Rectangle 44">
                <a:extLst>
                  <a:ext uri="{FF2B5EF4-FFF2-40B4-BE49-F238E27FC236}">
                    <a16:creationId xmlns:a16="http://schemas.microsoft.com/office/drawing/2014/main" xmlns="" id="{AE4DFDDE-FA22-47CD-9623-C626DA055465}"/>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36" name="Rounded Rectangle 44">
                <a:extLst>
                  <a:ext uri="{FF2B5EF4-FFF2-40B4-BE49-F238E27FC236}">
                    <a16:creationId xmlns:a16="http://schemas.microsoft.com/office/drawing/2014/main" xmlns="" id="{5C17402D-CF25-457A-8943-6EC493E0540E}"/>
                  </a:ext>
                </a:extLst>
              </p:cNvPr>
              <p:cNvSpPr/>
              <p:nvPr/>
            </p:nvSpPr>
            <p:spPr>
              <a:xfrm>
                <a:off x="12649200" y="227584"/>
                <a:ext cx="563563" cy="534416"/>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#3</a:t>
                </a:r>
              </a:p>
            </p:txBody>
          </p:sp>
          <p:sp>
            <p:nvSpPr>
              <p:cNvPr id="37" name="Rounded Rectangle 44">
                <a:extLst>
                  <a:ext uri="{FF2B5EF4-FFF2-40B4-BE49-F238E27FC236}">
                    <a16:creationId xmlns:a16="http://schemas.microsoft.com/office/drawing/2014/main" xmlns="" id="{7C3BF164-B4F1-4BEB-9B17-D2823D6BAD04}"/>
                  </a:ext>
                </a:extLst>
              </p:cNvPr>
              <p:cNvSpPr/>
              <p:nvPr/>
            </p:nvSpPr>
            <p:spPr>
              <a:xfrm>
                <a:off x="11556619" y="310044"/>
                <a:ext cx="563563" cy="504637"/>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grpSp>
        <p:sp>
          <p:nvSpPr>
            <p:cNvPr id="29" name="Rounded Rectangle 44">
              <a:extLst>
                <a:ext uri="{FF2B5EF4-FFF2-40B4-BE49-F238E27FC236}">
                  <a16:creationId xmlns:a16="http://schemas.microsoft.com/office/drawing/2014/main" xmlns="" id="{D743FBE7-53C9-49A4-94EF-D580DF777692}"/>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3504"/>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22" name="Line 29"/>
          <p:cNvSpPr>
            <a:spLocks noChangeShapeType="1"/>
          </p:cNvSpPr>
          <p:nvPr/>
        </p:nvSpPr>
        <p:spPr bwMode="auto">
          <a:xfrm>
            <a:off x="16036925" y="3657600"/>
            <a:ext cx="2555875" cy="1681163"/>
          </a:xfrm>
          <a:prstGeom prst="line">
            <a:avLst/>
          </a:prstGeom>
          <a:noFill/>
          <a:ln w="152400" cap="rnd">
            <a:noFill/>
            <a:prstDash val="sysDot"/>
            <a:round/>
            <a:headEnd/>
            <a:tailEnd/>
          </a:ln>
        </p:spPr>
        <p:txBody>
          <a:bodyPr wrap="none" anchor="ctr"/>
          <a:lstStyle/>
          <a:p>
            <a:endParaRPr lang="en-US"/>
          </a:p>
        </p:txBody>
      </p:sp>
      <p:sp>
        <p:nvSpPr>
          <p:cNvPr id="11" name="Text Box 30">
            <a:extLst>
              <a:ext uri="{FF2B5EF4-FFF2-40B4-BE49-F238E27FC236}">
                <a16:creationId xmlns:a16="http://schemas.microsoft.com/office/drawing/2014/main" xmlns="" id="{E188F84E-B28A-4EFA-8C17-35FD97F3911C}"/>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12</a:t>
            </a:fld>
            <a:r>
              <a:rPr lang="en-US" sz="1600" dirty="0">
                <a:solidFill>
                  <a:srgbClr val="0000FF"/>
                </a:solidFill>
              </a:rPr>
              <a:t> of 22</a:t>
            </a:r>
          </a:p>
        </p:txBody>
      </p:sp>
      <p:sp>
        <p:nvSpPr>
          <p:cNvPr id="38" name="Rectangle 36">
            <a:extLst>
              <a:ext uri="{FF2B5EF4-FFF2-40B4-BE49-F238E27FC236}">
                <a16:creationId xmlns:a16="http://schemas.microsoft.com/office/drawing/2014/main" xmlns="" id="{02DF90DA-9DE7-49B6-BA60-3775F3BF4D4D}"/>
              </a:ext>
            </a:extLst>
          </p:cNvPr>
          <p:cNvSpPr>
            <a:spLocks noChangeArrowheads="1"/>
          </p:cNvSpPr>
          <p:nvPr/>
        </p:nvSpPr>
        <p:spPr bwMode="auto">
          <a:xfrm>
            <a:off x="228600" y="685800"/>
            <a:ext cx="8686800" cy="1066800"/>
          </a:xfrm>
          <a:prstGeom prst="rect">
            <a:avLst/>
          </a:prstGeom>
          <a:noFill/>
          <a:ln w="9525">
            <a:noFill/>
            <a:miter lim="800000"/>
            <a:headEnd/>
            <a:tailEnd/>
          </a:ln>
        </p:spPr>
        <p:txBody>
          <a:bodyPr anchor="ctr"/>
          <a:lstStyle/>
          <a:p>
            <a:pPr algn="ctr" eaLnBrk="0" hangingPunct="0"/>
            <a:r>
              <a:rPr lang="en-US" sz="2600" b="1" i="1" dirty="0">
                <a:solidFill>
                  <a:srgbClr val="FF0000"/>
                </a:solidFill>
              </a:rPr>
              <a:t>#3: Risk, Need, Responsivity -- the Cornerstone of Corrections</a:t>
            </a:r>
          </a:p>
          <a:p>
            <a:pPr algn="ctr" eaLnBrk="0" hangingPunct="0"/>
            <a:r>
              <a:rPr lang="en-US" sz="2400" b="1" i="1" dirty="0">
                <a:solidFill>
                  <a:srgbClr val="006600"/>
                </a:solidFill>
              </a:rPr>
              <a:t>Incorporate RNR throughout</a:t>
            </a:r>
          </a:p>
        </p:txBody>
      </p:sp>
      <p:sp>
        <p:nvSpPr>
          <p:cNvPr id="39" name="Rectangle 153">
            <a:extLst>
              <a:ext uri="{FF2B5EF4-FFF2-40B4-BE49-F238E27FC236}">
                <a16:creationId xmlns:a16="http://schemas.microsoft.com/office/drawing/2014/main" xmlns="" id="{6C98E000-DF2F-4431-8335-BE34DB95E3BC}"/>
              </a:ext>
            </a:extLst>
          </p:cNvPr>
          <p:cNvSpPr>
            <a:spLocks noChangeArrowheads="1"/>
          </p:cNvSpPr>
          <p:nvPr/>
        </p:nvSpPr>
        <p:spPr bwMode="auto">
          <a:xfrm>
            <a:off x="4009006" y="537034"/>
            <a:ext cx="555625"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pic>
        <p:nvPicPr>
          <p:cNvPr id="1028" name="Picture 4" descr="Old Scroll 2 by Arvin61r58">
            <a:extLst>
              <a:ext uri="{FF2B5EF4-FFF2-40B4-BE49-F238E27FC236}">
                <a16:creationId xmlns:a16="http://schemas.microsoft.com/office/drawing/2014/main" xmlns="" id="{EFCE1158-E091-49F3-B26D-14A3FEE6AA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981199" y="-76200"/>
            <a:ext cx="5105400" cy="8305801"/>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xmlns="" id="{A349D904-37AE-4A0F-AB82-A265B8B4EEB1}"/>
              </a:ext>
            </a:extLst>
          </p:cNvPr>
          <p:cNvGrpSpPr/>
          <p:nvPr/>
        </p:nvGrpSpPr>
        <p:grpSpPr>
          <a:xfrm>
            <a:off x="457200" y="2133600"/>
            <a:ext cx="9661566" cy="4343400"/>
            <a:chOff x="457200" y="2133600"/>
            <a:chExt cx="9661566" cy="4343400"/>
          </a:xfrm>
        </p:grpSpPr>
        <p:sp>
          <p:nvSpPr>
            <p:cNvPr id="46" name="Line 29"/>
            <p:cNvSpPr>
              <a:spLocks noChangeShapeType="1"/>
            </p:cNvSpPr>
            <p:nvPr/>
          </p:nvSpPr>
          <p:spPr bwMode="auto">
            <a:xfrm>
              <a:off x="7562891" y="4673600"/>
              <a:ext cx="2555875" cy="1681163"/>
            </a:xfrm>
            <a:prstGeom prst="line">
              <a:avLst/>
            </a:prstGeom>
            <a:noFill/>
            <a:ln w="152400" cap="rnd">
              <a:noFill/>
              <a:prstDash val="sysDot"/>
              <a:round/>
              <a:headEnd/>
              <a:tailEnd/>
            </a:ln>
          </p:spPr>
          <p:txBody>
            <a:bodyPr wrap="none" anchor="ctr"/>
            <a:lstStyle/>
            <a:p>
              <a:endParaRPr lang="en-US"/>
            </a:p>
          </p:txBody>
        </p:sp>
        <p:sp>
          <p:nvSpPr>
            <p:cNvPr id="47" name="Line 29"/>
            <p:cNvSpPr>
              <a:spLocks noChangeShapeType="1"/>
            </p:cNvSpPr>
            <p:nvPr/>
          </p:nvSpPr>
          <p:spPr bwMode="auto">
            <a:xfrm>
              <a:off x="7562891" y="4795837"/>
              <a:ext cx="2555875" cy="1681163"/>
            </a:xfrm>
            <a:prstGeom prst="line">
              <a:avLst/>
            </a:prstGeom>
            <a:noFill/>
            <a:ln w="152400" cap="rnd">
              <a:noFill/>
              <a:prstDash val="sysDot"/>
              <a:round/>
              <a:headEnd/>
              <a:tailEnd/>
            </a:ln>
          </p:spPr>
          <p:txBody>
            <a:bodyPr wrap="none" anchor="ctr"/>
            <a:lstStyle/>
            <a:p>
              <a:endParaRPr lang="en-US"/>
            </a:p>
          </p:txBody>
        </p:sp>
        <p:sp>
          <p:nvSpPr>
            <p:cNvPr id="18" name="Line 29"/>
            <p:cNvSpPr>
              <a:spLocks noChangeShapeType="1"/>
            </p:cNvSpPr>
            <p:nvPr/>
          </p:nvSpPr>
          <p:spPr bwMode="auto">
            <a:xfrm>
              <a:off x="7562891" y="4673600"/>
              <a:ext cx="2555875" cy="1681163"/>
            </a:xfrm>
            <a:prstGeom prst="line">
              <a:avLst/>
            </a:prstGeom>
            <a:noFill/>
            <a:ln w="152400" cap="rnd">
              <a:noFill/>
              <a:prstDash val="sysDot"/>
              <a:round/>
              <a:headEnd/>
              <a:tailEnd/>
            </a:ln>
          </p:spPr>
          <p:txBody>
            <a:bodyPr wrap="none" anchor="ctr"/>
            <a:lstStyle/>
            <a:p>
              <a:endParaRPr lang="en-US"/>
            </a:p>
          </p:txBody>
        </p:sp>
        <p:sp>
          <p:nvSpPr>
            <p:cNvPr id="19" name="Line 29"/>
            <p:cNvSpPr>
              <a:spLocks noChangeShapeType="1"/>
            </p:cNvSpPr>
            <p:nvPr/>
          </p:nvSpPr>
          <p:spPr bwMode="auto">
            <a:xfrm>
              <a:off x="7562891" y="4795837"/>
              <a:ext cx="2555875" cy="1681163"/>
            </a:xfrm>
            <a:prstGeom prst="line">
              <a:avLst/>
            </a:prstGeom>
            <a:noFill/>
            <a:ln w="152400" cap="rnd">
              <a:noFill/>
              <a:prstDash val="sysDot"/>
              <a:round/>
              <a:headEnd/>
              <a:tailEnd/>
            </a:ln>
          </p:spPr>
          <p:txBody>
            <a:bodyPr wrap="none" anchor="ctr"/>
            <a:lstStyle/>
            <a:p>
              <a:endParaRPr lang="en-US"/>
            </a:p>
          </p:txBody>
        </p:sp>
        <p:sp>
          <p:nvSpPr>
            <p:cNvPr id="4" name="Rectangle 3">
              <a:extLst>
                <a:ext uri="{FF2B5EF4-FFF2-40B4-BE49-F238E27FC236}">
                  <a16:creationId xmlns:a16="http://schemas.microsoft.com/office/drawing/2014/main" xmlns="" id="{4E0F8C7D-594D-43B2-AFCF-5DAFB420A115}"/>
                </a:ext>
              </a:extLst>
            </p:cNvPr>
            <p:cNvSpPr/>
            <p:nvPr/>
          </p:nvSpPr>
          <p:spPr>
            <a:xfrm>
              <a:off x="794146" y="2184400"/>
              <a:ext cx="7435454" cy="4136566"/>
            </a:xfrm>
            <a:prstGeom prst="rect">
              <a:avLst/>
            </a:prstGeom>
            <a:solidFill>
              <a:srgbClr val="FFFF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
              <a:extLst>
                <a:ext uri="{FF2B5EF4-FFF2-40B4-BE49-F238E27FC236}">
                  <a16:creationId xmlns:a16="http://schemas.microsoft.com/office/drawing/2014/main" xmlns="" id="{163EFFC4-FEBB-4B7E-9EA7-AD0434047ED6}"/>
                </a:ext>
              </a:extLst>
            </p:cNvPr>
            <p:cNvSpPr txBox="1">
              <a:spLocks/>
            </p:cNvSpPr>
            <p:nvPr/>
          </p:nvSpPr>
          <p:spPr>
            <a:xfrm>
              <a:off x="457200" y="2133600"/>
              <a:ext cx="7854554" cy="4187366"/>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2" indent="0" algn="ctr">
                <a:spcBef>
                  <a:spcPts val="0"/>
                </a:spcBef>
                <a:spcAft>
                  <a:spcPts val="1200"/>
                </a:spcAft>
                <a:buNone/>
              </a:pPr>
              <a:r>
                <a:rPr lang="en-US" b="1" u="sng" dirty="0">
                  <a:solidFill>
                    <a:srgbClr val="0000FF"/>
                  </a:solidFill>
                </a:rPr>
                <a:t>A pragmatic, evidence-based theory to address crime: </a:t>
              </a:r>
            </a:p>
            <a:p>
              <a:pPr marL="403225" lvl="2" indent="0">
                <a:spcBef>
                  <a:spcPts val="0"/>
                </a:spcBef>
                <a:spcAft>
                  <a:spcPts val="900"/>
                </a:spcAft>
                <a:buNone/>
              </a:pPr>
              <a:r>
                <a:rPr lang="en-US" sz="2200" b="1" dirty="0">
                  <a:solidFill>
                    <a:srgbClr val="0000FF"/>
                  </a:solidFill>
                </a:rPr>
                <a:t>Risk principle</a:t>
              </a:r>
              <a:r>
                <a:rPr lang="en-US" sz="2200" dirty="0">
                  <a:solidFill>
                    <a:srgbClr val="0000FF"/>
                  </a:solidFill>
                </a:rPr>
                <a:t> </a:t>
              </a:r>
              <a:r>
                <a:rPr lang="en-US" sz="2200" dirty="0">
                  <a:solidFill>
                    <a:srgbClr val="006600"/>
                  </a:solidFill>
                </a:rPr>
                <a:t>Use </a:t>
              </a:r>
              <a:r>
                <a:rPr lang="en-US" sz="2200" u="sng" dirty="0">
                  <a:solidFill>
                    <a:srgbClr val="006600"/>
                  </a:solidFill>
                </a:rPr>
                <a:t>interventions commensurate with risk </a:t>
              </a:r>
              <a:r>
                <a:rPr lang="en-US" sz="2200" dirty="0">
                  <a:solidFill>
                    <a:srgbClr val="006600"/>
                  </a:solidFill>
                </a:rPr>
                <a:t>for re-offense. Evidence that harm can be done by intervening when unnecessary.</a:t>
              </a:r>
            </a:p>
            <a:p>
              <a:pPr marL="403225" lvl="2" indent="0">
                <a:spcBef>
                  <a:spcPts val="0"/>
                </a:spcBef>
                <a:spcAft>
                  <a:spcPts val="900"/>
                </a:spcAft>
                <a:buNone/>
              </a:pPr>
              <a:r>
                <a:rPr lang="en-US" sz="2200" b="1" dirty="0">
                  <a:solidFill>
                    <a:srgbClr val="0000FF"/>
                  </a:solidFill>
                </a:rPr>
                <a:t>Need principle </a:t>
              </a:r>
              <a:r>
                <a:rPr lang="en-US" sz="2200" u="sng" dirty="0">
                  <a:solidFill>
                    <a:srgbClr val="006600"/>
                  </a:solidFill>
                </a:rPr>
                <a:t>Target criminogenic needs </a:t>
              </a:r>
              <a:r>
                <a:rPr lang="en-US" sz="2200" dirty="0">
                  <a:solidFill>
                    <a:srgbClr val="006600"/>
                  </a:solidFill>
                </a:rPr>
                <a:t>such as anti-social attitudes or substance abuse. Emerging research on how and when to address needs.</a:t>
              </a:r>
            </a:p>
            <a:p>
              <a:pPr marL="403225" lvl="2" indent="0">
                <a:spcBef>
                  <a:spcPts val="0"/>
                </a:spcBef>
                <a:spcAft>
                  <a:spcPts val="600"/>
                </a:spcAft>
                <a:buNone/>
              </a:pPr>
              <a:r>
                <a:rPr lang="en-US" sz="2200" b="1" dirty="0">
                  <a:solidFill>
                    <a:srgbClr val="0000FF"/>
                  </a:solidFill>
                </a:rPr>
                <a:t>Responsivity</a:t>
              </a:r>
              <a:r>
                <a:rPr lang="en-US" sz="2200" dirty="0">
                  <a:solidFill>
                    <a:srgbClr val="0000FF"/>
                  </a:solidFill>
                </a:rPr>
                <a:t> </a:t>
              </a:r>
              <a:r>
                <a:rPr lang="en-US" sz="2200" dirty="0">
                  <a:solidFill>
                    <a:srgbClr val="006600"/>
                  </a:solidFill>
                </a:rPr>
                <a:t>How and when to respond. Align interventions with </a:t>
              </a:r>
              <a:r>
                <a:rPr lang="en-US" sz="2200" u="sng" dirty="0">
                  <a:solidFill>
                    <a:srgbClr val="006600"/>
                  </a:solidFill>
                </a:rPr>
                <a:t>abilities and motivation</a:t>
              </a:r>
              <a:r>
                <a:rPr lang="en-US" sz="2200" dirty="0">
                  <a:solidFill>
                    <a:srgbClr val="006600"/>
                  </a:solidFill>
                </a:rPr>
                <a:t> (i.e., specific responsivity). Interventions rooted in cognitive behavioral treatment or social learning (i.e., general responsivity). </a:t>
              </a:r>
            </a:p>
          </p:txBody>
        </p:sp>
      </p:grpSp>
    </p:spTree>
    <p:extLst>
      <p:ext uri="{BB962C8B-B14F-4D97-AF65-F5344CB8AC3E}">
        <p14:creationId xmlns:p14="http://schemas.microsoft.com/office/powerpoint/2010/main" val="378995257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dissolv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22" presetClass="entr" presetSubtype="8"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wipe(left)">
                                      <p:cBhvr>
                                        <p:cTn id="15"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Group 72">
            <a:extLst>
              <a:ext uri="{FF2B5EF4-FFF2-40B4-BE49-F238E27FC236}">
                <a16:creationId xmlns:a16="http://schemas.microsoft.com/office/drawing/2014/main" xmlns="" id="{E94F996E-BD41-4B31-8EB4-6D7FEF09B351}"/>
              </a:ext>
            </a:extLst>
          </p:cNvPr>
          <p:cNvGrpSpPr/>
          <p:nvPr/>
        </p:nvGrpSpPr>
        <p:grpSpPr>
          <a:xfrm>
            <a:off x="918368" y="176784"/>
            <a:ext cx="7006432" cy="587097"/>
            <a:chOff x="918368" y="75184"/>
            <a:chExt cx="7006432" cy="587097"/>
          </a:xfrm>
        </p:grpSpPr>
        <p:grpSp>
          <p:nvGrpSpPr>
            <p:cNvPr id="74" name="Group 73">
              <a:extLst>
                <a:ext uri="{FF2B5EF4-FFF2-40B4-BE49-F238E27FC236}">
                  <a16:creationId xmlns:a16="http://schemas.microsoft.com/office/drawing/2014/main" xmlns="" id="{66AB27A7-23E0-4DFD-A09B-DFF1D71BF841}"/>
                </a:ext>
              </a:extLst>
            </p:cNvPr>
            <p:cNvGrpSpPr/>
            <p:nvPr/>
          </p:nvGrpSpPr>
          <p:grpSpPr>
            <a:xfrm>
              <a:off x="2907918" y="75184"/>
              <a:ext cx="5016882" cy="587097"/>
              <a:chOff x="11556619" y="227584"/>
              <a:chExt cx="5016882" cy="587097"/>
            </a:xfrm>
          </p:grpSpPr>
          <p:sp>
            <p:nvSpPr>
              <p:cNvPr id="76" name="Rounded Rectangle 44">
                <a:extLst>
                  <a:ext uri="{FF2B5EF4-FFF2-40B4-BE49-F238E27FC236}">
                    <a16:creationId xmlns:a16="http://schemas.microsoft.com/office/drawing/2014/main" xmlns="" id="{4924FE68-394E-4073-B927-2B283AD189EA}"/>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77" name="Rounded Rectangle 44">
                <a:extLst>
                  <a:ext uri="{FF2B5EF4-FFF2-40B4-BE49-F238E27FC236}">
                    <a16:creationId xmlns:a16="http://schemas.microsoft.com/office/drawing/2014/main" xmlns="" id="{EE2502FA-9923-4FB5-AFC7-F23800113B75}"/>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78" name="Rounded Rectangle 44">
                <a:extLst>
                  <a:ext uri="{FF2B5EF4-FFF2-40B4-BE49-F238E27FC236}">
                    <a16:creationId xmlns:a16="http://schemas.microsoft.com/office/drawing/2014/main" xmlns="" id="{1C045335-7899-45F2-A283-7830B58CDD2F}"/>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79" name="Rounded Rectangle 44">
                <a:extLst>
                  <a:ext uri="{FF2B5EF4-FFF2-40B4-BE49-F238E27FC236}">
                    <a16:creationId xmlns:a16="http://schemas.microsoft.com/office/drawing/2014/main" xmlns="" id="{5352DBCA-89FF-40A1-943D-BD463F3D1F5A}"/>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80" name="Rounded Rectangle 44">
                <a:extLst>
                  <a:ext uri="{FF2B5EF4-FFF2-40B4-BE49-F238E27FC236}">
                    <a16:creationId xmlns:a16="http://schemas.microsoft.com/office/drawing/2014/main" xmlns="" id="{4C09B042-F8B1-437F-BC8F-6EED17162D29}"/>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81" name="Rounded Rectangle 44">
                <a:extLst>
                  <a:ext uri="{FF2B5EF4-FFF2-40B4-BE49-F238E27FC236}">
                    <a16:creationId xmlns:a16="http://schemas.microsoft.com/office/drawing/2014/main" xmlns="" id="{7CF152EF-562A-4228-96D6-86DDBA2D46E7}"/>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82" name="Rounded Rectangle 44">
                <a:extLst>
                  <a:ext uri="{FF2B5EF4-FFF2-40B4-BE49-F238E27FC236}">
                    <a16:creationId xmlns:a16="http://schemas.microsoft.com/office/drawing/2014/main" xmlns="" id="{D26DD492-5BE2-4667-A583-DE6063767C5E}"/>
                  </a:ext>
                </a:extLst>
              </p:cNvPr>
              <p:cNvSpPr/>
              <p:nvPr/>
            </p:nvSpPr>
            <p:spPr>
              <a:xfrm>
                <a:off x="12649200" y="227584"/>
                <a:ext cx="563563" cy="534416"/>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#3</a:t>
                </a:r>
              </a:p>
            </p:txBody>
          </p:sp>
          <p:sp>
            <p:nvSpPr>
              <p:cNvPr id="83" name="Rounded Rectangle 44">
                <a:extLst>
                  <a:ext uri="{FF2B5EF4-FFF2-40B4-BE49-F238E27FC236}">
                    <a16:creationId xmlns:a16="http://schemas.microsoft.com/office/drawing/2014/main" xmlns="" id="{8953209E-7243-48E6-A3C2-1D71751FCE6A}"/>
                  </a:ext>
                </a:extLst>
              </p:cNvPr>
              <p:cNvSpPr/>
              <p:nvPr/>
            </p:nvSpPr>
            <p:spPr>
              <a:xfrm>
                <a:off x="11556619" y="310044"/>
                <a:ext cx="563563" cy="504637"/>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grpSp>
        <p:sp>
          <p:nvSpPr>
            <p:cNvPr id="75" name="Rounded Rectangle 44">
              <a:extLst>
                <a:ext uri="{FF2B5EF4-FFF2-40B4-BE49-F238E27FC236}">
                  <a16:creationId xmlns:a16="http://schemas.microsoft.com/office/drawing/2014/main" xmlns="" id="{0CCBF598-2B44-49CF-AADB-535D8B8584FF}"/>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6552"/>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18" name="Rectangle 36"/>
          <p:cNvSpPr>
            <a:spLocks noChangeArrowheads="1"/>
          </p:cNvSpPr>
          <p:nvPr/>
        </p:nvSpPr>
        <p:spPr bwMode="auto">
          <a:xfrm>
            <a:off x="228600" y="685800"/>
            <a:ext cx="8686800" cy="892983"/>
          </a:xfrm>
          <a:prstGeom prst="rect">
            <a:avLst/>
          </a:prstGeom>
          <a:noFill/>
          <a:ln w="9525">
            <a:noFill/>
            <a:miter lim="800000"/>
            <a:headEnd/>
            <a:tailEnd/>
          </a:ln>
        </p:spPr>
        <p:txBody>
          <a:bodyPr anchor="ctr"/>
          <a:lstStyle/>
          <a:p>
            <a:pPr algn="ctr" eaLnBrk="0" hangingPunct="0"/>
            <a:r>
              <a:rPr lang="en-US" sz="2600" b="1" i="1" dirty="0">
                <a:solidFill>
                  <a:srgbClr val="FF0000"/>
                </a:solidFill>
              </a:rPr>
              <a:t>#3: Risk, Need, Responsivity – the Cornerstone of Corrections</a:t>
            </a:r>
          </a:p>
          <a:p>
            <a:pPr algn="ctr" eaLnBrk="0" hangingPunct="0"/>
            <a:r>
              <a:rPr lang="en-US" sz="2400" b="1" i="1" dirty="0">
                <a:solidFill>
                  <a:srgbClr val="006600"/>
                </a:solidFill>
              </a:rPr>
              <a:t>The “R” in RNR: recidivism trends by risk level </a:t>
            </a:r>
          </a:p>
        </p:txBody>
      </p:sp>
      <p:sp>
        <p:nvSpPr>
          <p:cNvPr id="121" name="AutoShape 76"/>
          <p:cNvSpPr>
            <a:spLocks noChangeAspect="1" noChangeArrowheads="1" noTextEdit="1"/>
          </p:cNvSpPr>
          <p:nvPr/>
        </p:nvSpPr>
        <p:spPr bwMode="auto">
          <a:xfrm>
            <a:off x="780200" y="1593850"/>
            <a:ext cx="2417763" cy="470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130" name="Group 5129"/>
          <p:cNvGrpSpPr/>
          <p:nvPr/>
        </p:nvGrpSpPr>
        <p:grpSpPr>
          <a:xfrm>
            <a:off x="304800" y="1646237"/>
            <a:ext cx="857960" cy="4608671"/>
            <a:chOff x="481891" y="1417637"/>
            <a:chExt cx="857960" cy="4608671"/>
          </a:xfrm>
        </p:grpSpPr>
        <p:sp>
          <p:nvSpPr>
            <p:cNvPr id="50" name="Rectangle 41"/>
            <p:cNvSpPr>
              <a:spLocks noChangeArrowheads="1"/>
            </p:cNvSpPr>
            <p:nvPr/>
          </p:nvSpPr>
          <p:spPr bwMode="auto">
            <a:xfrm>
              <a:off x="1331913" y="1568450"/>
              <a:ext cx="7938" cy="4362450"/>
            </a:xfrm>
            <a:prstGeom prst="rect">
              <a:avLst/>
            </a:pr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1600"/>
            </a:p>
          </p:txBody>
        </p:sp>
        <p:sp>
          <p:nvSpPr>
            <p:cNvPr id="53" name="Rectangle 44"/>
            <p:cNvSpPr>
              <a:spLocks noChangeArrowheads="1"/>
            </p:cNvSpPr>
            <p:nvPr/>
          </p:nvSpPr>
          <p:spPr bwMode="auto">
            <a:xfrm>
              <a:off x="994585" y="5780087"/>
              <a:ext cx="2516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itchFamily="34" charset="0"/>
                  <a:cs typeface="Arial" pitchFamily="34" charset="0"/>
                </a:rPr>
                <a:t>0%</a:t>
              </a:r>
              <a:endParaRPr kumimoji="0" lang="en-US" alt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45"/>
            <p:cNvSpPr>
              <a:spLocks noChangeArrowheads="1"/>
            </p:cNvSpPr>
            <p:nvPr/>
          </p:nvSpPr>
          <p:spPr bwMode="auto">
            <a:xfrm>
              <a:off x="878697" y="5156200"/>
              <a:ext cx="3558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10%</a:t>
              </a:r>
              <a:endParaRPr kumimoji="0" lang="en-US" altLang="en-US" sz="1600" b="0" i="0" u="none" strike="noStrike" cap="none" normalizeH="0" baseline="0">
                <a:ln>
                  <a:noFill/>
                </a:ln>
                <a:solidFill>
                  <a:schemeClr val="tx1"/>
                </a:solidFill>
                <a:effectLst/>
                <a:latin typeface="Arial" pitchFamily="34" charset="0"/>
                <a:cs typeface="Arial" pitchFamily="34" charset="0"/>
              </a:endParaRPr>
            </a:p>
          </p:txBody>
        </p:sp>
        <p:sp>
          <p:nvSpPr>
            <p:cNvPr id="55" name="Rectangle 46"/>
            <p:cNvSpPr>
              <a:spLocks noChangeArrowheads="1"/>
            </p:cNvSpPr>
            <p:nvPr/>
          </p:nvSpPr>
          <p:spPr bwMode="auto">
            <a:xfrm>
              <a:off x="878697" y="4532312"/>
              <a:ext cx="3558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20%</a:t>
              </a:r>
              <a:endParaRPr kumimoji="0" lang="en-US" altLang="en-US" sz="1600" b="0" i="0" u="none" strike="noStrike" cap="none" normalizeH="0" baseline="0">
                <a:ln>
                  <a:noFill/>
                </a:ln>
                <a:solidFill>
                  <a:schemeClr val="tx1"/>
                </a:solidFill>
                <a:effectLst/>
                <a:latin typeface="Arial" pitchFamily="34" charset="0"/>
                <a:cs typeface="Arial" pitchFamily="34" charset="0"/>
              </a:endParaRPr>
            </a:p>
          </p:txBody>
        </p:sp>
        <p:sp>
          <p:nvSpPr>
            <p:cNvPr id="56" name="Rectangle 47"/>
            <p:cNvSpPr>
              <a:spLocks noChangeArrowheads="1"/>
            </p:cNvSpPr>
            <p:nvPr/>
          </p:nvSpPr>
          <p:spPr bwMode="auto">
            <a:xfrm>
              <a:off x="878697" y="3910012"/>
              <a:ext cx="3558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30%</a:t>
              </a:r>
              <a:endParaRPr kumimoji="0" lang="en-US" altLang="en-US" sz="1600" b="0" i="0" u="none" strike="noStrike" cap="none" normalizeH="0" baseline="0">
                <a:ln>
                  <a:noFill/>
                </a:ln>
                <a:solidFill>
                  <a:schemeClr val="tx1"/>
                </a:solidFill>
                <a:effectLst/>
                <a:latin typeface="Arial" pitchFamily="34" charset="0"/>
                <a:cs typeface="Arial" pitchFamily="34" charset="0"/>
              </a:endParaRPr>
            </a:p>
          </p:txBody>
        </p:sp>
        <p:sp>
          <p:nvSpPr>
            <p:cNvPr id="57" name="Rectangle 48"/>
            <p:cNvSpPr>
              <a:spLocks noChangeArrowheads="1"/>
            </p:cNvSpPr>
            <p:nvPr/>
          </p:nvSpPr>
          <p:spPr bwMode="auto">
            <a:xfrm>
              <a:off x="878697" y="3286125"/>
              <a:ext cx="3558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40%</a:t>
              </a:r>
              <a:endParaRPr kumimoji="0" lang="en-US" altLang="en-US" sz="1600" b="0" i="0" u="none" strike="noStrike" cap="none" normalizeH="0" baseline="0">
                <a:ln>
                  <a:noFill/>
                </a:ln>
                <a:solidFill>
                  <a:schemeClr val="tx1"/>
                </a:solidFill>
                <a:effectLst/>
                <a:latin typeface="Arial" pitchFamily="34" charset="0"/>
                <a:cs typeface="Arial" pitchFamily="34" charset="0"/>
              </a:endParaRPr>
            </a:p>
          </p:txBody>
        </p:sp>
        <p:sp>
          <p:nvSpPr>
            <p:cNvPr id="58" name="Rectangle 49"/>
            <p:cNvSpPr>
              <a:spLocks noChangeArrowheads="1"/>
            </p:cNvSpPr>
            <p:nvPr/>
          </p:nvSpPr>
          <p:spPr bwMode="auto">
            <a:xfrm>
              <a:off x="878697" y="2663825"/>
              <a:ext cx="3558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50%</a:t>
              </a:r>
              <a:endParaRPr kumimoji="0" lang="en-US" altLang="en-US" sz="1600" b="0" i="0" u="none" strike="noStrike" cap="none" normalizeH="0" baseline="0">
                <a:ln>
                  <a:noFill/>
                </a:ln>
                <a:solidFill>
                  <a:schemeClr val="tx1"/>
                </a:solidFill>
                <a:effectLst/>
                <a:latin typeface="Arial" pitchFamily="34" charset="0"/>
                <a:cs typeface="Arial" pitchFamily="34" charset="0"/>
              </a:endParaRPr>
            </a:p>
          </p:txBody>
        </p:sp>
        <p:sp>
          <p:nvSpPr>
            <p:cNvPr id="59" name="Rectangle 50"/>
            <p:cNvSpPr>
              <a:spLocks noChangeArrowheads="1"/>
            </p:cNvSpPr>
            <p:nvPr/>
          </p:nvSpPr>
          <p:spPr bwMode="auto">
            <a:xfrm>
              <a:off x="878697" y="2039937"/>
              <a:ext cx="3558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itchFamily="34" charset="0"/>
                  <a:cs typeface="Arial" pitchFamily="34" charset="0"/>
                </a:rPr>
                <a:t>60%</a:t>
              </a:r>
              <a:endParaRPr kumimoji="0" lang="en-US" alt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1"/>
            <p:cNvSpPr>
              <a:spLocks noChangeArrowheads="1"/>
            </p:cNvSpPr>
            <p:nvPr/>
          </p:nvSpPr>
          <p:spPr bwMode="auto">
            <a:xfrm>
              <a:off x="878697" y="1417637"/>
              <a:ext cx="3558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itchFamily="34" charset="0"/>
                  <a:cs typeface="Arial" pitchFamily="34" charset="0"/>
                </a:rPr>
                <a:t>70%</a:t>
              </a:r>
              <a:endParaRPr kumimoji="0" lang="en-US" alt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176" name="TextBox 175"/>
            <p:cNvSpPr txBox="1"/>
            <p:nvPr/>
          </p:nvSpPr>
          <p:spPr>
            <a:xfrm rot="16200000">
              <a:off x="-933951" y="3579604"/>
              <a:ext cx="3170237" cy="338554"/>
            </a:xfrm>
            <a:prstGeom prst="rect">
              <a:avLst/>
            </a:prstGeom>
            <a:noFill/>
          </p:spPr>
          <p:txBody>
            <a:bodyPr wrap="square" rtlCol="0">
              <a:spAutoFit/>
            </a:bodyPr>
            <a:lstStyle/>
            <a:p>
              <a:r>
                <a:rPr lang="en-US" sz="1600" dirty="0">
                  <a:solidFill>
                    <a:srgbClr val="000000"/>
                  </a:solidFill>
                </a:rPr>
                <a:t>36-Month Felony Reconviction</a:t>
              </a:r>
            </a:p>
          </p:txBody>
        </p:sp>
      </p:grpSp>
      <p:grpSp>
        <p:nvGrpSpPr>
          <p:cNvPr id="5133" name="Group 5132"/>
          <p:cNvGrpSpPr/>
          <p:nvPr/>
        </p:nvGrpSpPr>
        <p:grpSpPr>
          <a:xfrm>
            <a:off x="2837600" y="4333875"/>
            <a:ext cx="1676400" cy="1803400"/>
            <a:chOff x="2971800" y="4105275"/>
            <a:chExt cx="1676400" cy="1803400"/>
          </a:xfrm>
        </p:grpSpPr>
        <p:sp>
          <p:nvSpPr>
            <p:cNvPr id="1028" name="Freeform 106"/>
            <p:cNvSpPr>
              <a:spLocks noEditPoints="1"/>
            </p:cNvSpPr>
            <p:nvPr/>
          </p:nvSpPr>
          <p:spPr bwMode="auto">
            <a:xfrm>
              <a:off x="3019425" y="4105275"/>
              <a:ext cx="1628775" cy="1803400"/>
            </a:xfrm>
            <a:custGeom>
              <a:avLst/>
              <a:gdLst>
                <a:gd name="T0" fmla="*/ 37 w 1026"/>
                <a:gd name="T1" fmla="*/ 0 h 1136"/>
                <a:gd name="T2" fmla="*/ 0 w 1026"/>
                <a:gd name="T3" fmla="*/ 1136 h 1136"/>
                <a:gd name="T4" fmla="*/ 55 w 1026"/>
                <a:gd name="T5" fmla="*/ 97 h 1136"/>
                <a:gd name="T6" fmla="*/ 92 w 1026"/>
                <a:gd name="T7" fmla="*/ 1136 h 1136"/>
                <a:gd name="T8" fmla="*/ 55 w 1026"/>
                <a:gd name="T9" fmla="*/ 97 h 1136"/>
                <a:gd name="T10" fmla="*/ 147 w 1026"/>
                <a:gd name="T11" fmla="*/ 51 h 1136"/>
                <a:gd name="T12" fmla="*/ 109 w 1026"/>
                <a:gd name="T13" fmla="*/ 1136 h 1136"/>
                <a:gd name="T14" fmla="*/ 165 w 1026"/>
                <a:gd name="T15" fmla="*/ 81 h 1136"/>
                <a:gd name="T16" fmla="*/ 202 w 1026"/>
                <a:gd name="T17" fmla="*/ 1136 h 1136"/>
                <a:gd name="T18" fmla="*/ 165 w 1026"/>
                <a:gd name="T19" fmla="*/ 81 h 1136"/>
                <a:gd name="T20" fmla="*/ 257 w 1026"/>
                <a:gd name="T21" fmla="*/ 155 h 1136"/>
                <a:gd name="T22" fmla="*/ 220 w 1026"/>
                <a:gd name="T23" fmla="*/ 1136 h 1136"/>
                <a:gd name="T24" fmla="*/ 274 w 1026"/>
                <a:gd name="T25" fmla="*/ 59 h 1136"/>
                <a:gd name="T26" fmla="*/ 312 w 1026"/>
                <a:gd name="T27" fmla="*/ 1136 h 1136"/>
                <a:gd name="T28" fmla="*/ 274 w 1026"/>
                <a:gd name="T29" fmla="*/ 59 h 1136"/>
                <a:gd name="T30" fmla="*/ 367 w 1026"/>
                <a:gd name="T31" fmla="*/ 99 h 1136"/>
                <a:gd name="T32" fmla="*/ 329 w 1026"/>
                <a:gd name="T33" fmla="*/ 1136 h 1136"/>
                <a:gd name="T34" fmla="*/ 384 w 1026"/>
                <a:gd name="T35" fmla="*/ 47 h 1136"/>
                <a:gd name="T36" fmla="*/ 421 w 1026"/>
                <a:gd name="T37" fmla="*/ 1136 h 1136"/>
                <a:gd name="T38" fmla="*/ 384 w 1026"/>
                <a:gd name="T39" fmla="*/ 47 h 1136"/>
                <a:gd name="T40" fmla="*/ 477 w 1026"/>
                <a:gd name="T41" fmla="*/ 161 h 1136"/>
                <a:gd name="T42" fmla="*/ 440 w 1026"/>
                <a:gd name="T43" fmla="*/ 1136 h 1136"/>
                <a:gd name="T44" fmla="*/ 494 w 1026"/>
                <a:gd name="T45" fmla="*/ 144 h 1136"/>
                <a:gd name="T46" fmla="*/ 532 w 1026"/>
                <a:gd name="T47" fmla="*/ 1136 h 1136"/>
                <a:gd name="T48" fmla="*/ 494 w 1026"/>
                <a:gd name="T49" fmla="*/ 144 h 1136"/>
                <a:gd name="T50" fmla="*/ 586 w 1026"/>
                <a:gd name="T51" fmla="*/ 21 h 1136"/>
                <a:gd name="T52" fmla="*/ 549 w 1026"/>
                <a:gd name="T53" fmla="*/ 1136 h 1136"/>
                <a:gd name="T54" fmla="*/ 604 w 1026"/>
                <a:gd name="T55" fmla="*/ 88 h 1136"/>
                <a:gd name="T56" fmla="*/ 641 w 1026"/>
                <a:gd name="T57" fmla="*/ 1136 h 1136"/>
                <a:gd name="T58" fmla="*/ 604 w 1026"/>
                <a:gd name="T59" fmla="*/ 88 h 1136"/>
                <a:gd name="T60" fmla="*/ 696 w 1026"/>
                <a:gd name="T61" fmla="*/ 84 h 1136"/>
                <a:gd name="T62" fmla="*/ 659 w 1026"/>
                <a:gd name="T63" fmla="*/ 1136 h 1136"/>
                <a:gd name="T64" fmla="*/ 714 w 1026"/>
                <a:gd name="T65" fmla="*/ 104 h 1136"/>
                <a:gd name="T66" fmla="*/ 752 w 1026"/>
                <a:gd name="T67" fmla="*/ 1136 h 1136"/>
                <a:gd name="T68" fmla="*/ 714 w 1026"/>
                <a:gd name="T69" fmla="*/ 104 h 1136"/>
                <a:gd name="T70" fmla="*/ 806 w 1026"/>
                <a:gd name="T71" fmla="*/ 230 h 1136"/>
                <a:gd name="T72" fmla="*/ 769 w 1026"/>
                <a:gd name="T73" fmla="*/ 1136 h 1136"/>
                <a:gd name="T74" fmla="*/ 824 w 1026"/>
                <a:gd name="T75" fmla="*/ 251 h 1136"/>
                <a:gd name="T76" fmla="*/ 861 w 1026"/>
                <a:gd name="T77" fmla="*/ 1136 h 1136"/>
                <a:gd name="T78" fmla="*/ 824 w 1026"/>
                <a:gd name="T79" fmla="*/ 251 h 1136"/>
                <a:gd name="T80" fmla="*/ 916 w 1026"/>
                <a:gd name="T81" fmla="*/ 288 h 1136"/>
                <a:gd name="T82" fmla="*/ 878 w 1026"/>
                <a:gd name="T83" fmla="*/ 1136 h 1136"/>
                <a:gd name="T84" fmla="*/ 934 w 1026"/>
                <a:gd name="T85" fmla="*/ 291 h 1136"/>
                <a:gd name="T86" fmla="*/ 971 w 1026"/>
                <a:gd name="T87" fmla="*/ 1136 h 1136"/>
                <a:gd name="T88" fmla="*/ 934 w 1026"/>
                <a:gd name="T89" fmla="*/ 291 h 1136"/>
                <a:gd name="T90" fmla="*/ 1026 w 1026"/>
                <a:gd name="T91" fmla="*/ 262 h 1136"/>
                <a:gd name="T92" fmla="*/ 989 w 1026"/>
                <a:gd name="T93" fmla="*/ 113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6" h="1136">
                  <a:moveTo>
                    <a:pt x="0" y="0"/>
                  </a:moveTo>
                  <a:lnTo>
                    <a:pt x="37" y="0"/>
                  </a:lnTo>
                  <a:lnTo>
                    <a:pt x="37" y="1136"/>
                  </a:lnTo>
                  <a:lnTo>
                    <a:pt x="0" y="1136"/>
                  </a:lnTo>
                  <a:lnTo>
                    <a:pt x="0" y="0"/>
                  </a:lnTo>
                  <a:close/>
                  <a:moveTo>
                    <a:pt x="55" y="97"/>
                  </a:moveTo>
                  <a:lnTo>
                    <a:pt x="92" y="97"/>
                  </a:lnTo>
                  <a:lnTo>
                    <a:pt x="92" y="1136"/>
                  </a:lnTo>
                  <a:lnTo>
                    <a:pt x="55" y="1136"/>
                  </a:lnTo>
                  <a:lnTo>
                    <a:pt x="55" y="97"/>
                  </a:lnTo>
                  <a:close/>
                  <a:moveTo>
                    <a:pt x="109" y="51"/>
                  </a:moveTo>
                  <a:lnTo>
                    <a:pt x="147" y="51"/>
                  </a:lnTo>
                  <a:lnTo>
                    <a:pt x="147" y="1136"/>
                  </a:lnTo>
                  <a:lnTo>
                    <a:pt x="109" y="1136"/>
                  </a:lnTo>
                  <a:lnTo>
                    <a:pt x="109" y="51"/>
                  </a:lnTo>
                  <a:close/>
                  <a:moveTo>
                    <a:pt x="165" y="81"/>
                  </a:moveTo>
                  <a:lnTo>
                    <a:pt x="202" y="81"/>
                  </a:lnTo>
                  <a:lnTo>
                    <a:pt x="202" y="1136"/>
                  </a:lnTo>
                  <a:lnTo>
                    <a:pt x="165" y="1136"/>
                  </a:lnTo>
                  <a:lnTo>
                    <a:pt x="165" y="81"/>
                  </a:lnTo>
                  <a:close/>
                  <a:moveTo>
                    <a:pt x="220" y="155"/>
                  </a:moveTo>
                  <a:lnTo>
                    <a:pt x="257" y="155"/>
                  </a:lnTo>
                  <a:lnTo>
                    <a:pt x="257" y="1136"/>
                  </a:lnTo>
                  <a:lnTo>
                    <a:pt x="220" y="1136"/>
                  </a:lnTo>
                  <a:lnTo>
                    <a:pt x="220" y="155"/>
                  </a:lnTo>
                  <a:close/>
                  <a:moveTo>
                    <a:pt x="274" y="59"/>
                  </a:moveTo>
                  <a:lnTo>
                    <a:pt x="312" y="59"/>
                  </a:lnTo>
                  <a:lnTo>
                    <a:pt x="312" y="1136"/>
                  </a:lnTo>
                  <a:lnTo>
                    <a:pt x="274" y="1136"/>
                  </a:lnTo>
                  <a:lnTo>
                    <a:pt x="274" y="59"/>
                  </a:lnTo>
                  <a:close/>
                  <a:moveTo>
                    <a:pt x="329" y="99"/>
                  </a:moveTo>
                  <a:lnTo>
                    <a:pt x="367" y="99"/>
                  </a:lnTo>
                  <a:lnTo>
                    <a:pt x="367" y="1136"/>
                  </a:lnTo>
                  <a:lnTo>
                    <a:pt x="329" y="1136"/>
                  </a:lnTo>
                  <a:lnTo>
                    <a:pt x="329" y="99"/>
                  </a:lnTo>
                  <a:close/>
                  <a:moveTo>
                    <a:pt x="384" y="47"/>
                  </a:moveTo>
                  <a:lnTo>
                    <a:pt x="421" y="47"/>
                  </a:lnTo>
                  <a:lnTo>
                    <a:pt x="421" y="1136"/>
                  </a:lnTo>
                  <a:lnTo>
                    <a:pt x="384" y="1136"/>
                  </a:lnTo>
                  <a:lnTo>
                    <a:pt x="384" y="47"/>
                  </a:lnTo>
                  <a:close/>
                  <a:moveTo>
                    <a:pt x="440" y="161"/>
                  </a:moveTo>
                  <a:lnTo>
                    <a:pt x="477" y="161"/>
                  </a:lnTo>
                  <a:lnTo>
                    <a:pt x="477" y="1136"/>
                  </a:lnTo>
                  <a:lnTo>
                    <a:pt x="440" y="1136"/>
                  </a:lnTo>
                  <a:lnTo>
                    <a:pt x="440" y="161"/>
                  </a:lnTo>
                  <a:close/>
                  <a:moveTo>
                    <a:pt x="494" y="144"/>
                  </a:moveTo>
                  <a:lnTo>
                    <a:pt x="532" y="144"/>
                  </a:lnTo>
                  <a:lnTo>
                    <a:pt x="532" y="1136"/>
                  </a:lnTo>
                  <a:lnTo>
                    <a:pt x="494" y="1136"/>
                  </a:lnTo>
                  <a:lnTo>
                    <a:pt x="494" y="144"/>
                  </a:lnTo>
                  <a:close/>
                  <a:moveTo>
                    <a:pt x="549" y="21"/>
                  </a:moveTo>
                  <a:lnTo>
                    <a:pt x="586" y="21"/>
                  </a:lnTo>
                  <a:lnTo>
                    <a:pt x="586" y="1136"/>
                  </a:lnTo>
                  <a:lnTo>
                    <a:pt x="549" y="1136"/>
                  </a:lnTo>
                  <a:lnTo>
                    <a:pt x="549" y="21"/>
                  </a:lnTo>
                  <a:close/>
                  <a:moveTo>
                    <a:pt x="604" y="88"/>
                  </a:moveTo>
                  <a:lnTo>
                    <a:pt x="641" y="88"/>
                  </a:lnTo>
                  <a:lnTo>
                    <a:pt x="641" y="1136"/>
                  </a:lnTo>
                  <a:lnTo>
                    <a:pt x="604" y="1136"/>
                  </a:lnTo>
                  <a:lnTo>
                    <a:pt x="604" y="88"/>
                  </a:lnTo>
                  <a:close/>
                  <a:moveTo>
                    <a:pt x="659" y="84"/>
                  </a:moveTo>
                  <a:lnTo>
                    <a:pt x="696" y="84"/>
                  </a:lnTo>
                  <a:lnTo>
                    <a:pt x="696" y="1136"/>
                  </a:lnTo>
                  <a:lnTo>
                    <a:pt x="659" y="1136"/>
                  </a:lnTo>
                  <a:lnTo>
                    <a:pt x="659" y="84"/>
                  </a:lnTo>
                  <a:close/>
                  <a:moveTo>
                    <a:pt x="714" y="104"/>
                  </a:moveTo>
                  <a:lnTo>
                    <a:pt x="752" y="104"/>
                  </a:lnTo>
                  <a:lnTo>
                    <a:pt x="752" y="1136"/>
                  </a:lnTo>
                  <a:lnTo>
                    <a:pt x="714" y="1136"/>
                  </a:lnTo>
                  <a:lnTo>
                    <a:pt x="714" y="104"/>
                  </a:lnTo>
                  <a:close/>
                  <a:moveTo>
                    <a:pt x="769" y="230"/>
                  </a:moveTo>
                  <a:lnTo>
                    <a:pt x="806" y="230"/>
                  </a:lnTo>
                  <a:lnTo>
                    <a:pt x="806" y="1136"/>
                  </a:lnTo>
                  <a:lnTo>
                    <a:pt x="769" y="1136"/>
                  </a:lnTo>
                  <a:lnTo>
                    <a:pt x="769" y="230"/>
                  </a:lnTo>
                  <a:close/>
                  <a:moveTo>
                    <a:pt x="824" y="251"/>
                  </a:moveTo>
                  <a:lnTo>
                    <a:pt x="861" y="251"/>
                  </a:lnTo>
                  <a:lnTo>
                    <a:pt x="861" y="1136"/>
                  </a:lnTo>
                  <a:lnTo>
                    <a:pt x="824" y="1136"/>
                  </a:lnTo>
                  <a:lnTo>
                    <a:pt x="824" y="251"/>
                  </a:lnTo>
                  <a:close/>
                  <a:moveTo>
                    <a:pt x="878" y="288"/>
                  </a:moveTo>
                  <a:lnTo>
                    <a:pt x="916" y="288"/>
                  </a:lnTo>
                  <a:lnTo>
                    <a:pt x="916" y="1136"/>
                  </a:lnTo>
                  <a:lnTo>
                    <a:pt x="878" y="1136"/>
                  </a:lnTo>
                  <a:lnTo>
                    <a:pt x="878" y="288"/>
                  </a:lnTo>
                  <a:close/>
                  <a:moveTo>
                    <a:pt x="934" y="291"/>
                  </a:moveTo>
                  <a:lnTo>
                    <a:pt x="971" y="291"/>
                  </a:lnTo>
                  <a:lnTo>
                    <a:pt x="971" y="1136"/>
                  </a:lnTo>
                  <a:lnTo>
                    <a:pt x="934" y="1136"/>
                  </a:lnTo>
                  <a:lnTo>
                    <a:pt x="934" y="291"/>
                  </a:lnTo>
                  <a:close/>
                  <a:moveTo>
                    <a:pt x="989" y="262"/>
                  </a:moveTo>
                  <a:lnTo>
                    <a:pt x="1026" y="262"/>
                  </a:lnTo>
                  <a:lnTo>
                    <a:pt x="1026" y="1136"/>
                  </a:lnTo>
                  <a:lnTo>
                    <a:pt x="989" y="1136"/>
                  </a:lnTo>
                  <a:lnTo>
                    <a:pt x="989" y="262"/>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cxnSp>
          <p:nvCxnSpPr>
            <p:cNvPr id="174" name="Straight Connector 173"/>
            <p:cNvCxnSpPr/>
            <p:nvPr/>
          </p:nvCxnSpPr>
          <p:spPr>
            <a:xfrm>
              <a:off x="2971800" y="4259263"/>
              <a:ext cx="1663700" cy="443705"/>
            </a:xfrm>
            <a:prstGeom prst="line">
              <a:avLst/>
            </a:prstGeom>
            <a:ln w="444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90" name="TextBox 189"/>
          <p:cNvSpPr txBox="1"/>
          <p:nvPr/>
        </p:nvSpPr>
        <p:spPr>
          <a:xfrm>
            <a:off x="1295400" y="1914198"/>
            <a:ext cx="3232945" cy="1885131"/>
          </a:xfrm>
          <a:prstGeom prst="rect">
            <a:avLst/>
          </a:prstGeom>
          <a:solidFill>
            <a:schemeClr val="tx1"/>
          </a:solidFill>
          <a:effectLst>
            <a:outerShdw blurRad="215900" dist="38100" dir="2700000" sx="102000" sy="102000" algn="tl" rotWithShape="0">
              <a:prstClr val="black">
                <a:alpha val="51000"/>
              </a:prstClr>
            </a:outerShdw>
          </a:effectLst>
        </p:spPr>
        <p:txBody>
          <a:bodyPr wrap="square" rtlCol="0">
            <a:spAutoFit/>
          </a:bodyPr>
          <a:lstStyle/>
          <a:p>
            <a:pPr>
              <a:spcAft>
                <a:spcPts val="300"/>
              </a:spcAft>
            </a:pPr>
            <a:r>
              <a:rPr lang="en-US" sz="1700" u="sng" dirty="0">
                <a:solidFill>
                  <a:srgbClr val="000000"/>
                </a:solidFill>
              </a:rPr>
              <a:t>Key takeaways:</a:t>
            </a:r>
          </a:p>
          <a:p>
            <a:pPr marL="285750" indent="-285750">
              <a:spcAft>
                <a:spcPts val="300"/>
              </a:spcAft>
              <a:buFont typeface="Arial" panose="020B0604020202020204" pitchFamily="34" charset="0"/>
              <a:buChar char="•"/>
            </a:pPr>
            <a:r>
              <a:rPr lang="en-US" sz="1700" dirty="0">
                <a:solidFill>
                  <a:srgbClr val="000000"/>
                </a:solidFill>
              </a:rPr>
              <a:t>Risk prediction can be effective for targeting resources</a:t>
            </a:r>
          </a:p>
          <a:p>
            <a:pPr marL="285750" indent="-285750">
              <a:spcAft>
                <a:spcPts val="300"/>
              </a:spcAft>
              <a:buFont typeface="Arial" panose="020B0604020202020204" pitchFamily="34" charset="0"/>
              <a:buChar char="•"/>
            </a:pPr>
            <a:r>
              <a:rPr lang="en-US" sz="1700" dirty="0">
                <a:solidFill>
                  <a:srgbClr val="000000"/>
                </a:solidFill>
              </a:rPr>
              <a:t>Recidivism rates have decreased over time</a:t>
            </a:r>
          </a:p>
          <a:p>
            <a:r>
              <a:rPr lang="en-US" sz="1200" dirty="0">
                <a:solidFill>
                  <a:srgbClr val="000000"/>
                </a:solidFill>
              </a:rPr>
              <a:t>Each bar represents the recidivism rate for an annual cohort of people released from prison. </a:t>
            </a:r>
          </a:p>
        </p:txBody>
      </p:sp>
      <p:grpSp>
        <p:nvGrpSpPr>
          <p:cNvPr id="5127" name="Group 5126"/>
          <p:cNvGrpSpPr/>
          <p:nvPr/>
        </p:nvGrpSpPr>
        <p:grpSpPr>
          <a:xfrm>
            <a:off x="1237400" y="5181600"/>
            <a:ext cx="1528167" cy="974725"/>
            <a:chOff x="1371600" y="4953000"/>
            <a:chExt cx="1528167" cy="974725"/>
          </a:xfrm>
        </p:grpSpPr>
        <p:sp>
          <p:nvSpPr>
            <p:cNvPr id="1041" name="Freeform 120"/>
            <p:cNvSpPr>
              <a:spLocks noEditPoints="1"/>
            </p:cNvSpPr>
            <p:nvPr/>
          </p:nvSpPr>
          <p:spPr bwMode="auto">
            <a:xfrm>
              <a:off x="1371600" y="4953000"/>
              <a:ext cx="1528167" cy="974725"/>
            </a:xfrm>
            <a:custGeom>
              <a:avLst/>
              <a:gdLst>
                <a:gd name="T0" fmla="*/ 33 w 880"/>
                <a:gd name="T1" fmla="*/ 37 h 614"/>
                <a:gd name="T2" fmla="*/ 0 w 880"/>
                <a:gd name="T3" fmla="*/ 614 h 614"/>
                <a:gd name="T4" fmla="*/ 47 w 880"/>
                <a:gd name="T5" fmla="*/ 0 h 614"/>
                <a:gd name="T6" fmla="*/ 80 w 880"/>
                <a:gd name="T7" fmla="*/ 614 h 614"/>
                <a:gd name="T8" fmla="*/ 47 w 880"/>
                <a:gd name="T9" fmla="*/ 0 h 614"/>
                <a:gd name="T10" fmla="*/ 127 w 880"/>
                <a:gd name="T11" fmla="*/ 54 h 614"/>
                <a:gd name="T12" fmla="*/ 95 w 880"/>
                <a:gd name="T13" fmla="*/ 614 h 614"/>
                <a:gd name="T14" fmla="*/ 142 w 880"/>
                <a:gd name="T15" fmla="*/ 18 h 614"/>
                <a:gd name="T16" fmla="*/ 174 w 880"/>
                <a:gd name="T17" fmla="*/ 614 h 614"/>
                <a:gd name="T18" fmla="*/ 142 w 880"/>
                <a:gd name="T19" fmla="*/ 18 h 614"/>
                <a:gd name="T20" fmla="*/ 221 w 880"/>
                <a:gd name="T21" fmla="*/ 9 h 614"/>
                <a:gd name="T22" fmla="*/ 189 w 880"/>
                <a:gd name="T23" fmla="*/ 614 h 614"/>
                <a:gd name="T24" fmla="*/ 236 w 880"/>
                <a:gd name="T25" fmla="*/ 144 h 614"/>
                <a:gd name="T26" fmla="*/ 268 w 880"/>
                <a:gd name="T27" fmla="*/ 614 h 614"/>
                <a:gd name="T28" fmla="*/ 236 w 880"/>
                <a:gd name="T29" fmla="*/ 144 h 614"/>
                <a:gd name="T30" fmla="*/ 315 w 880"/>
                <a:gd name="T31" fmla="*/ 78 h 614"/>
                <a:gd name="T32" fmla="*/ 283 w 880"/>
                <a:gd name="T33" fmla="*/ 614 h 614"/>
                <a:gd name="T34" fmla="*/ 330 w 880"/>
                <a:gd name="T35" fmla="*/ 148 h 614"/>
                <a:gd name="T36" fmla="*/ 362 w 880"/>
                <a:gd name="T37" fmla="*/ 614 h 614"/>
                <a:gd name="T38" fmla="*/ 330 w 880"/>
                <a:gd name="T39" fmla="*/ 148 h 614"/>
                <a:gd name="T40" fmla="*/ 410 w 880"/>
                <a:gd name="T41" fmla="*/ 129 h 614"/>
                <a:gd name="T42" fmla="*/ 377 w 880"/>
                <a:gd name="T43" fmla="*/ 614 h 614"/>
                <a:gd name="T44" fmla="*/ 424 w 880"/>
                <a:gd name="T45" fmla="*/ 63 h 614"/>
                <a:gd name="T46" fmla="*/ 457 w 880"/>
                <a:gd name="T47" fmla="*/ 614 h 614"/>
                <a:gd name="T48" fmla="*/ 424 w 880"/>
                <a:gd name="T49" fmla="*/ 63 h 614"/>
                <a:gd name="T50" fmla="*/ 504 w 880"/>
                <a:gd name="T51" fmla="*/ 113 h 614"/>
                <a:gd name="T52" fmla="*/ 471 w 880"/>
                <a:gd name="T53" fmla="*/ 614 h 614"/>
                <a:gd name="T54" fmla="*/ 519 w 880"/>
                <a:gd name="T55" fmla="*/ 83 h 614"/>
                <a:gd name="T56" fmla="*/ 551 w 880"/>
                <a:gd name="T57" fmla="*/ 614 h 614"/>
                <a:gd name="T58" fmla="*/ 519 w 880"/>
                <a:gd name="T59" fmla="*/ 83 h 614"/>
                <a:gd name="T60" fmla="*/ 598 w 880"/>
                <a:gd name="T61" fmla="*/ 144 h 614"/>
                <a:gd name="T62" fmla="*/ 567 w 880"/>
                <a:gd name="T63" fmla="*/ 614 h 614"/>
                <a:gd name="T64" fmla="*/ 614 w 880"/>
                <a:gd name="T65" fmla="*/ 120 h 614"/>
                <a:gd name="T66" fmla="*/ 645 w 880"/>
                <a:gd name="T67" fmla="*/ 614 h 614"/>
                <a:gd name="T68" fmla="*/ 614 w 880"/>
                <a:gd name="T69" fmla="*/ 120 h 614"/>
                <a:gd name="T70" fmla="*/ 692 w 880"/>
                <a:gd name="T71" fmla="*/ 135 h 614"/>
                <a:gd name="T72" fmla="*/ 661 w 880"/>
                <a:gd name="T73" fmla="*/ 614 h 614"/>
                <a:gd name="T74" fmla="*/ 708 w 880"/>
                <a:gd name="T75" fmla="*/ 213 h 614"/>
                <a:gd name="T76" fmla="*/ 739 w 880"/>
                <a:gd name="T77" fmla="*/ 614 h 614"/>
                <a:gd name="T78" fmla="*/ 708 w 880"/>
                <a:gd name="T79" fmla="*/ 213 h 614"/>
                <a:gd name="T80" fmla="*/ 786 w 880"/>
                <a:gd name="T81" fmla="*/ 238 h 614"/>
                <a:gd name="T82" fmla="*/ 755 w 880"/>
                <a:gd name="T83" fmla="*/ 614 h 614"/>
                <a:gd name="T84" fmla="*/ 802 w 880"/>
                <a:gd name="T85" fmla="*/ 225 h 614"/>
                <a:gd name="T86" fmla="*/ 833 w 880"/>
                <a:gd name="T87" fmla="*/ 614 h 614"/>
                <a:gd name="T88" fmla="*/ 802 w 880"/>
                <a:gd name="T89" fmla="*/ 225 h 614"/>
                <a:gd name="T90" fmla="*/ 880 w 880"/>
                <a:gd name="T91" fmla="*/ 251 h 614"/>
                <a:gd name="T92" fmla="*/ 849 w 880"/>
                <a:gd name="T93" fmla="*/ 61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0" h="614">
                  <a:moveTo>
                    <a:pt x="0" y="37"/>
                  </a:moveTo>
                  <a:lnTo>
                    <a:pt x="33" y="37"/>
                  </a:lnTo>
                  <a:lnTo>
                    <a:pt x="33" y="614"/>
                  </a:lnTo>
                  <a:lnTo>
                    <a:pt x="0" y="614"/>
                  </a:lnTo>
                  <a:lnTo>
                    <a:pt x="0" y="37"/>
                  </a:lnTo>
                  <a:close/>
                  <a:moveTo>
                    <a:pt x="47" y="0"/>
                  </a:moveTo>
                  <a:lnTo>
                    <a:pt x="80" y="0"/>
                  </a:lnTo>
                  <a:lnTo>
                    <a:pt x="80" y="614"/>
                  </a:lnTo>
                  <a:lnTo>
                    <a:pt x="47" y="614"/>
                  </a:lnTo>
                  <a:lnTo>
                    <a:pt x="47" y="0"/>
                  </a:lnTo>
                  <a:close/>
                  <a:moveTo>
                    <a:pt x="95" y="54"/>
                  </a:moveTo>
                  <a:lnTo>
                    <a:pt x="127" y="54"/>
                  </a:lnTo>
                  <a:lnTo>
                    <a:pt x="127" y="614"/>
                  </a:lnTo>
                  <a:lnTo>
                    <a:pt x="95" y="614"/>
                  </a:lnTo>
                  <a:lnTo>
                    <a:pt x="95" y="54"/>
                  </a:lnTo>
                  <a:close/>
                  <a:moveTo>
                    <a:pt x="142" y="18"/>
                  </a:moveTo>
                  <a:lnTo>
                    <a:pt x="174" y="18"/>
                  </a:lnTo>
                  <a:lnTo>
                    <a:pt x="174" y="614"/>
                  </a:lnTo>
                  <a:lnTo>
                    <a:pt x="142" y="614"/>
                  </a:lnTo>
                  <a:lnTo>
                    <a:pt x="142" y="18"/>
                  </a:lnTo>
                  <a:close/>
                  <a:moveTo>
                    <a:pt x="189" y="9"/>
                  </a:moveTo>
                  <a:lnTo>
                    <a:pt x="221" y="9"/>
                  </a:lnTo>
                  <a:lnTo>
                    <a:pt x="221" y="614"/>
                  </a:lnTo>
                  <a:lnTo>
                    <a:pt x="189" y="614"/>
                  </a:lnTo>
                  <a:lnTo>
                    <a:pt x="189" y="9"/>
                  </a:lnTo>
                  <a:close/>
                  <a:moveTo>
                    <a:pt x="236" y="144"/>
                  </a:moveTo>
                  <a:lnTo>
                    <a:pt x="268" y="144"/>
                  </a:lnTo>
                  <a:lnTo>
                    <a:pt x="268" y="614"/>
                  </a:lnTo>
                  <a:lnTo>
                    <a:pt x="236" y="614"/>
                  </a:lnTo>
                  <a:lnTo>
                    <a:pt x="236" y="144"/>
                  </a:lnTo>
                  <a:close/>
                  <a:moveTo>
                    <a:pt x="283" y="78"/>
                  </a:moveTo>
                  <a:lnTo>
                    <a:pt x="315" y="78"/>
                  </a:lnTo>
                  <a:lnTo>
                    <a:pt x="315" y="614"/>
                  </a:lnTo>
                  <a:lnTo>
                    <a:pt x="283" y="614"/>
                  </a:lnTo>
                  <a:lnTo>
                    <a:pt x="283" y="78"/>
                  </a:lnTo>
                  <a:close/>
                  <a:moveTo>
                    <a:pt x="330" y="148"/>
                  </a:moveTo>
                  <a:lnTo>
                    <a:pt x="362" y="148"/>
                  </a:lnTo>
                  <a:lnTo>
                    <a:pt x="362" y="614"/>
                  </a:lnTo>
                  <a:lnTo>
                    <a:pt x="330" y="614"/>
                  </a:lnTo>
                  <a:lnTo>
                    <a:pt x="330" y="148"/>
                  </a:lnTo>
                  <a:close/>
                  <a:moveTo>
                    <a:pt x="377" y="129"/>
                  </a:moveTo>
                  <a:lnTo>
                    <a:pt x="410" y="129"/>
                  </a:lnTo>
                  <a:lnTo>
                    <a:pt x="410" y="614"/>
                  </a:lnTo>
                  <a:lnTo>
                    <a:pt x="377" y="614"/>
                  </a:lnTo>
                  <a:lnTo>
                    <a:pt x="377" y="129"/>
                  </a:lnTo>
                  <a:close/>
                  <a:moveTo>
                    <a:pt x="424" y="63"/>
                  </a:moveTo>
                  <a:lnTo>
                    <a:pt x="457" y="63"/>
                  </a:lnTo>
                  <a:lnTo>
                    <a:pt x="457" y="614"/>
                  </a:lnTo>
                  <a:lnTo>
                    <a:pt x="424" y="614"/>
                  </a:lnTo>
                  <a:lnTo>
                    <a:pt x="424" y="63"/>
                  </a:lnTo>
                  <a:close/>
                  <a:moveTo>
                    <a:pt x="471" y="113"/>
                  </a:moveTo>
                  <a:lnTo>
                    <a:pt x="504" y="113"/>
                  </a:lnTo>
                  <a:lnTo>
                    <a:pt x="504" y="614"/>
                  </a:lnTo>
                  <a:lnTo>
                    <a:pt x="471" y="614"/>
                  </a:lnTo>
                  <a:lnTo>
                    <a:pt x="471" y="113"/>
                  </a:lnTo>
                  <a:close/>
                  <a:moveTo>
                    <a:pt x="519" y="83"/>
                  </a:moveTo>
                  <a:lnTo>
                    <a:pt x="551" y="83"/>
                  </a:lnTo>
                  <a:lnTo>
                    <a:pt x="551" y="614"/>
                  </a:lnTo>
                  <a:lnTo>
                    <a:pt x="519" y="614"/>
                  </a:lnTo>
                  <a:lnTo>
                    <a:pt x="519" y="83"/>
                  </a:lnTo>
                  <a:close/>
                  <a:moveTo>
                    <a:pt x="567" y="144"/>
                  </a:moveTo>
                  <a:lnTo>
                    <a:pt x="598" y="144"/>
                  </a:lnTo>
                  <a:lnTo>
                    <a:pt x="598" y="614"/>
                  </a:lnTo>
                  <a:lnTo>
                    <a:pt x="567" y="614"/>
                  </a:lnTo>
                  <a:lnTo>
                    <a:pt x="567" y="144"/>
                  </a:lnTo>
                  <a:close/>
                  <a:moveTo>
                    <a:pt x="614" y="120"/>
                  </a:moveTo>
                  <a:lnTo>
                    <a:pt x="645" y="120"/>
                  </a:lnTo>
                  <a:lnTo>
                    <a:pt x="645" y="614"/>
                  </a:lnTo>
                  <a:lnTo>
                    <a:pt x="614" y="614"/>
                  </a:lnTo>
                  <a:lnTo>
                    <a:pt x="614" y="120"/>
                  </a:lnTo>
                  <a:close/>
                  <a:moveTo>
                    <a:pt x="661" y="135"/>
                  </a:moveTo>
                  <a:lnTo>
                    <a:pt x="692" y="135"/>
                  </a:lnTo>
                  <a:lnTo>
                    <a:pt x="692" y="614"/>
                  </a:lnTo>
                  <a:lnTo>
                    <a:pt x="661" y="614"/>
                  </a:lnTo>
                  <a:lnTo>
                    <a:pt x="661" y="135"/>
                  </a:lnTo>
                  <a:close/>
                  <a:moveTo>
                    <a:pt x="708" y="213"/>
                  </a:moveTo>
                  <a:lnTo>
                    <a:pt x="739" y="213"/>
                  </a:lnTo>
                  <a:lnTo>
                    <a:pt x="739" y="614"/>
                  </a:lnTo>
                  <a:lnTo>
                    <a:pt x="708" y="614"/>
                  </a:lnTo>
                  <a:lnTo>
                    <a:pt x="708" y="213"/>
                  </a:lnTo>
                  <a:close/>
                  <a:moveTo>
                    <a:pt x="755" y="238"/>
                  </a:moveTo>
                  <a:lnTo>
                    <a:pt x="786" y="238"/>
                  </a:lnTo>
                  <a:lnTo>
                    <a:pt x="786" y="614"/>
                  </a:lnTo>
                  <a:lnTo>
                    <a:pt x="755" y="614"/>
                  </a:lnTo>
                  <a:lnTo>
                    <a:pt x="755" y="238"/>
                  </a:lnTo>
                  <a:close/>
                  <a:moveTo>
                    <a:pt x="802" y="225"/>
                  </a:moveTo>
                  <a:lnTo>
                    <a:pt x="833" y="225"/>
                  </a:lnTo>
                  <a:lnTo>
                    <a:pt x="833" y="614"/>
                  </a:lnTo>
                  <a:lnTo>
                    <a:pt x="802" y="614"/>
                  </a:lnTo>
                  <a:lnTo>
                    <a:pt x="802" y="225"/>
                  </a:lnTo>
                  <a:close/>
                  <a:moveTo>
                    <a:pt x="849" y="251"/>
                  </a:moveTo>
                  <a:lnTo>
                    <a:pt x="880" y="251"/>
                  </a:lnTo>
                  <a:lnTo>
                    <a:pt x="880" y="614"/>
                  </a:lnTo>
                  <a:lnTo>
                    <a:pt x="849" y="614"/>
                  </a:lnTo>
                  <a:lnTo>
                    <a:pt x="849" y="25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cxnSp>
          <p:nvCxnSpPr>
            <p:cNvPr id="178" name="Straight Connector 177"/>
            <p:cNvCxnSpPr/>
            <p:nvPr/>
          </p:nvCxnSpPr>
          <p:spPr>
            <a:xfrm>
              <a:off x="1371600" y="5075237"/>
              <a:ext cx="1508037" cy="339725"/>
            </a:xfrm>
            <a:prstGeom prst="line">
              <a:avLst/>
            </a:prstGeom>
            <a:ln w="444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5126" name="Group 5125"/>
          <p:cNvGrpSpPr/>
          <p:nvPr/>
        </p:nvGrpSpPr>
        <p:grpSpPr>
          <a:xfrm>
            <a:off x="691414" y="6166405"/>
            <a:ext cx="8604986" cy="386795"/>
            <a:chOff x="898068" y="5926137"/>
            <a:chExt cx="8398332" cy="386795"/>
          </a:xfrm>
        </p:grpSpPr>
        <p:sp>
          <p:nvSpPr>
            <p:cNvPr id="51" name="Rectangle 42"/>
            <p:cNvSpPr>
              <a:spLocks noChangeArrowheads="1"/>
            </p:cNvSpPr>
            <p:nvPr/>
          </p:nvSpPr>
          <p:spPr bwMode="auto">
            <a:xfrm>
              <a:off x="1335088" y="5926137"/>
              <a:ext cx="7315200" cy="9525"/>
            </a:xfrm>
            <a:prstGeom prst="rect">
              <a:avLst/>
            </a:pr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4" name="TextBox 183"/>
            <p:cNvSpPr txBox="1"/>
            <p:nvPr/>
          </p:nvSpPr>
          <p:spPr>
            <a:xfrm>
              <a:off x="3340101" y="5943600"/>
              <a:ext cx="1123156" cy="369332"/>
            </a:xfrm>
            <a:prstGeom prst="rect">
              <a:avLst/>
            </a:prstGeom>
            <a:noFill/>
          </p:spPr>
          <p:txBody>
            <a:bodyPr wrap="square" rtlCol="0">
              <a:spAutoFit/>
            </a:bodyPr>
            <a:lstStyle/>
            <a:p>
              <a:r>
                <a:rPr lang="en-US" dirty="0">
                  <a:solidFill>
                    <a:srgbClr val="000000"/>
                  </a:solidFill>
                </a:rPr>
                <a:t>Moderate</a:t>
              </a:r>
            </a:p>
          </p:txBody>
        </p:sp>
        <p:sp>
          <p:nvSpPr>
            <p:cNvPr id="185" name="TextBox 184"/>
            <p:cNvSpPr txBox="1"/>
            <p:nvPr/>
          </p:nvSpPr>
          <p:spPr>
            <a:xfrm>
              <a:off x="4840287" y="5943600"/>
              <a:ext cx="2246313" cy="369332"/>
            </a:xfrm>
            <a:prstGeom prst="rect">
              <a:avLst/>
            </a:prstGeom>
            <a:noFill/>
          </p:spPr>
          <p:txBody>
            <a:bodyPr wrap="square" rtlCol="0">
              <a:spAutoFit/>
            </a:bodyPr>
            <a:lstStyle/>
            <a:p>
              <a:r>
                <a:rPr lang="en-US" dirty="0">
                  <a:solidFill>
                    <a:srgbClr val="000000"/>
                  </a:solidFill>
                </a:rPr>
                <a:t>High Non-Violent</a:t>
              </a:r>
            </a:p>
          </p:txBody>
        </p:sp>
        <p:sp>
          <p:nvSpPr>
            <p:cNvPr id="186" name="TextBox 185"/>
            <p:cNvSpPr txBox="1"/>
            <p:nvPr/>
          </p:nvSpPr>
          <p:spPr>
            <a:xfrm>
              <a:off x="7050087" y="5943600"/>
              <a:ext cx="2246313" cy="369332"/>
            </a:xfrm>
            <a:prstGeom prst="rect">
              <a:avLst/>
            </a:prstGeom>
            <a:noFill/>
          </p:spPr>
          <p:txBody>
            <a:bodyPr wrap="square" rtlCol="0">
              <a:spAutoFit/>
            </a:bodyPr>
            <a:lstStyle/>
            <a:p>
              <a:r>
                <a:rPr lang="en-US" dirty="0">
                  <a:solidFill>
                    <a:srgbClr val="000000"/>
                  </a:solidFill>
                </a:rPr>
                <a:t>High Violent</a:t>
              </a:r>
            </a:p>
          </p:txBody>
        </p:sp>
        <p:sp>
          <p:nvSpPr>
            <p:cNvPr id="177" name="TextBox 176"/>
            <p:cNvSpPr txBox="1"/>
            <p:nvPr/>
          </p:nvSpPr>
          <p:spPr>
            <a:xfrm>
              <a:off x="898068" y="5931932"/>
              <a:ext cx="1903132" cy="369332"/>
            </a:xfrm>
            <a:prstGeom prst="rect">
              <a:avLst/>
            </a:prstGeom>
            <a:noFill/>
          </p:spPr>
          <p:txBody>
            <a:bodyPr wrap="square" rtlCol="0">
              <a:spAutoFit/>
            </a:bodyPr>
            <a:lstStyle/>
            <a:p>
              <a:r>
                <a:rPr lang="en-US" u="sng" dirty="0">
                  <a:solidFill>
                    <a:srgbClr val="000000"/>
                  </a:solidFill>
                </a:rPr>
                <a:t>Risk Level</a:t>
              </a:r>
              <a:r>
                <a:rPr lang="en-US" dirty="0">
                  <a:solidFill>
                    <a:srgbClr val="000000"/>
                  </a:solidFill>
                </a:rPr>
                <a:t>:      Low</a:t>
              </a:r>
            </a:p>
          </p:txBody>
        </p:sp>
        <p:cxnSp>
          <p:nvCxnSpPr>
            <p:cNvPr id="5124" name="Straight Connector 5123"/>
            <p:cNvCxnSpPr/>
            <p:nvPr/>
          </p:nvCxnSpPr>
          <p:spPr>
            <a:xfrm>
              <a:off x="2971800" y="5935662"/>
              <a:ext cx="0" cy="311149"/>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a:off x="4724400" y="5943600"/>
              <a:ext cx="0" cy="311149"/>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6705600" y="5943600"/>
              <a:ext cx="0" cy="311149"/>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5128" name="Group 5127"/>
          <p:cNvGrpSpPr/>
          <p:nvPr/>
        </p:nvGrpSpPr>
        <p:grpSpPr>
          <a:xfrm>
            <a:off x="4683862" y="2532062"/>
            <a:ext cx="1781175" cy="3622675"/>
            <a:chOff x="4818062" y="2303462"/>
            <a:chExt cx="1781175" cy="3622675"/>
          </a:xfrm>
        </p:grpSpPr>
        <p:sp>
          <p:nvSpPr>
            <p:cNvPr id="139" name="Freeform 92"/>
            <p:cNvSpPr>
              <a:spLocks noEditPoints="1"/>
            </p:cNvSpPr>
            <p:nvPr/>
          </p:nvSpPr>
          <p:spPr bwMode="auto">
            <a:xfrm>
              <a:off x="4818062" y="2303462"/>
              <a:ext cx="1781175" cy="3622675"/>
            </a:xfrm>
            <a:custGeom>
              <a:avLst/>
              <a:gdLst>
                <a:gd name="T0" fmla="*/ 40 w 1122"/>
                <a:gd name="T1" fmla="*/ 0 h 2282"/>
                <a:gd name="T2" fmla="*/ 0 w 1122"/>
                <a:gd name="T3" fmla="*/ 2282 h 2282"/>
                <a:gd name="T4" fmla="*/ 60 w 1122"/>
                <a:gd name="T5" fmla="*/ 65 h 2282"/>
                <a:gd name="T6" fmla="*/ 101 w 1122"/>
                <a:gd name="T7" fmla="*/ 2282 h 2282"/>
                <a:gd name="T8" fmla="*/ 60 w 1122"/>
                <a:gd name="T9" fmla="*/ 65 h 2282"/>
                <a:gd name="T10" fmla="*/ 160 w 1122"/>
                <a:gd name="T11" fmla="*/ 345 h 2282"/>
                <a:gd name="T12" fmla="*/ 120 w 1122"/>
                <a:gd name="T13" fmla="*/ 2282 h 2282"/>
                <a:gd name="T14" fmla="*/ 180 w 1122"/>
                <a:gd name="T15" fmla="*/ 144 h 2282"/>
                <a:gd name="T16" fmla="*/ 221 w 1122"/>
                <a:gd name="T17" fmla="*/ 2282 h 2282"/>
                <a:gd name="T18" fmla="*/ 180 w 1122"/>
                <a:gd name="T19" fmla="*/ 144 h 2282"/>
                <a:gd name="T20" fmla="*/ 280 w 1122"/>
                <a:gd name="T21" fmla="*/ 271 h 2282"/>
                <a:gd name="T22" fmla="*/ 240 w 1122"/>
                <a:gd name="T23" fmla="*/ 2282 h 2282"/>
                <a:gd name="T24" fmla="*/ 300 w 1122"/>
                <a:gd name="T25" fmla="*/ 354 h 2282"/>
                <a:gd name="T26" fmla="*/ 341 w 1122"/>
                <a:gd name="T27" fmla="*/ 2282 h 2282"/>
                <a:gd name="T28" fmla="*/ 300 w 1122"/>
                <a:gd name="T29" fmla="*/ 354 h 2282"/>
                <a:gd name="T30" fmla="*/ 401 w 1122"/>
                <a:gd name="T31" fmla="*/ 337 h 2282"/>
                <a:gd name="T32" fmla="*/ 360 w 1122"/>
                <a:gd name="T33" fmla="*/ 2282 h 2282"/>
                <a:gd name="T34" fmla="*/ 421 w 1122"/>
                <a:gd name="T35" fmla="*/ 225 h 2282"/>
                <a:gd name="T36" fmla="*/ 461 w 1122"/>
                <a:gd name="T37" fmla="*/ 2282 h 2282"/>
                <a:gd name="T38" fmla="*/ 421 w 1122"/>
                <a:gd name="T39" fmla="*/ 225 h 2282"/>
                <a:gd name="T40" fmla="*/ 521 w 1122"/>
                <a:gd name="T41" fmla="*/ 199 h 2282"/>
                <a:gd name="T42" fmla="*/ 480 w 1122"/>
                <a:gd name="T43" fmla="*/ 2282 h 2282"/>
                <a:gd name="T44" fmla="*/ 541 w 1122"/>
                <a:gd name="T45" fmla="*/ 283 h 2282"/>
                <a:gd name="T46" fmla="*/ 581 w 1122"/>
                <a:gd name="T47" fmla="*/ 2282 h 2282"/>
                <a:gd name="T48" fmla="*/ 541 w 1122"/>
                <a:gd name="T49" fmla="*/ 283 h 2282"/>
                <a:gd name="T50" fmla="*/ 641 w 1122"/>
                <a:gd name="T51" fmla="*/ 318 h 2282"/>
                <a:gd name="T52" fmla="*/ 600 w 1122"/>
                <a:gd name="T53" fmla="*/ 2282 h 2282"/>
                <a:gd name="T54" fmla="*/ 661 w 1122"/>
                <a:gd name="T55" fmla="*/ 399 h 2282"/>
                <a:gd name="T56" fmla="*/ 701 w 1122"/>
                <a:gd name="T57" fmla="*/ 2282 h 2282"/>
                <a:gd name="T58" fmla="*/ 661 w 1122"/>
                <a:gd name="T59" fmla="*/ 399 h 2282"/>
                <a:gd name="T60" fmla="*/ 761 w 1122"/>
                <a:gd name="T61" fmla="*/ 481 h 2282"/>
                <a:gd name="T62" fmla="*/ 720 w 1122"/>
                <a:gd name="T63" fmla="*/ 2282 h 2282"/>
                <a:gd name="T64" fmla="*/ 781 w 1122"/>
                <a:gd name="T65" fmla="*/ 640 h 2282"/>
                <a:gd name="T66" fmla="*/ 822 w 1122"/>
                <a:gd name="T67" fmla="*/ 2282 h 2282"/>
                <a:gd name="T68" fmla="*/ 781 w 1122"/>
                <a:gd name="T69" fmla="*/ 640 h 2282"/>
                <a:gd name="T70" fmla="*/ 881 w 1122"/>
                <a:gd name="T71" fmla="*/ 665 h 2282"/>
                <a:gd name="T72" fmla="*/ 841 w 1122"/>
                <a:gd name="T73" fmla="*/ 2282 h 2282"/>
                <a:gd name="T74" fmla="*/ 901 w 1122"/>
                <a:gd name="T75" fmla="*/ 750 h 2282"/>
                <a:gd name="T76" fmla="*/ 942 w 1122"/>
                <a:gd name="T77" fmla="*/ 2282 h 2282"/>
                <a:gd name="T78" fmla="*/ 901 w 1122"/>
                <a:gd name="T79" fmla="*/ 750 h 2282"/>
                <a:gd name="T80" fmla="*/ 1002 w 1122"/>
                <a:gd name="T81" fmla="*/ 798 h 2282"/>
                <a:gd name="T82" fmla="*/ 961 w 1122"/>
                <a:gd name="T83" fmla="*/ 2282 h 2282"/>
                <a:gd name="T84" fmla="*/ 1021 w 1122"/>
                <a:gd name="T85" fmla="*/ 897 h 2282"/>
                <a:gd name="T86" fmla="*/ 1062 w 1122"/>
                <a:gd name="T87" fmla="*/ 2282 h 2282"/>
                <a:gd name="T88" fmla="*/ 1021 w 1122"/>
                <a:gd name="T89" fmla="*/ 897 h 2282"/>
                <a:gd name="T90" fmla="*/ 1122 w 1122"/>
                <a:gd name="T91" fmla="*/ 750 h 2282"/>
                <a:gd name="T92" fmla="*/ 1081 w 1122"/>
                <a:gd name="T93" fmla="*/ 2282 h 2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2" h="2282">
                  <a:moveTo>
                    <a:pt x="0" y="0"/>
                  </a:moveTo>
                  <a:lnTo>
                    <a:pt x="40" y="0"/>
                  </a:lnTo>
                  <a:lnTo>
                    <a:pt x="40" y="2282"/>
                  </a:lnTo>
                  <a:lnTo>
                    <a:pt x="0" y="2282"/>
                  </a:lnTo>
                  <a:lnTo>
                    <a:pt x="0" y="0"/>
                  </a:lnTo>
                  <a:close/>
                  <a:moveTo>
                    <a:pt x="60" y="65"/>
                  </a:moveTo>
                  <a:lnTo>
                    <a:pt x="101" y="65"/>
                  </a:lnTo>
                  <a:lnTo>
                    <a:pt x="101" y="2282"/>
                  </a:lnTo>
                  <a:lnTo>
                    <a:pt x="60" y="2282"/>
                  </a:lnTo>
                  <a:lnTo>
                    <a:pt x="60" y="65"/>
                  </a:lnTo>
                  <a:close/>
                  <a:moveTo>
                    <a:pt x="120" y="345"/>
                  </a:moveTo>
                  <a:lnTo>
                    <a:pt x="160" y="345"/>
                  </a:lnTo>
                  <a:lnTo>
                    <a:pt x="160" y="2282"/>
                  </a:lnTo>
                  <a:lnTo>
                    <a:pt x="120" y="2282"/>
                  </a:lnTo>
                  <a:lnTo>
                    <a:pt x="120" y="345"/>
                  </a:lnTo>
                  <a:close/>
                  <a:moveTo>
                    <a:pt x="180" y="144"/>
                  </a:moveTo>
                  <a:lnTo>
                    <a:pt x="221" y="144"/>
                  </a:lnTo>
                  <a:lnTo>
                    <a:pt x="221" y="2282"/>
                  </a:lnTo>
                  <a:lnTo>
                    <a:pt x="180" y="2282"/>
                  </a:lnTo>
                  <a:lnTo>
                    <a:pt x="180" y="144"/>
                  </a:lnTo>
                  <a:close/>
                  <a:moveTo>
                    <a:pt x="240" y="271"/>
                  </a:moveTo>
                  <a:lnTo>
                    <a:pt x="280" y="271"/>
                  </a:lnTo>
                  <a:lnTo>
                    <a:pt x="280" y="2282"/>
                  </a:lnTo>
                  <a:lnTo>
                    <a:pt x="240" y="2282"/>
                  </a:lnTo>
                  <a:lnTo>
                    <a:pt x="240" y="271"/>
                  </a:lnTo>
                  <a:close/>
                  <a:moveTo>
                    <a:pt x="300" y="354"/>
                  </a:moveTo>
                  <a:lnTo>
                    <a:pt x="341" y="354"/>
                  </a:lnTo>
                  <a:lnTo>
                    <a:pt x="341" y="2282"/>
                  </a:lnTo>
                  <a:lnTo>
                    <a:pt x="300" y="2282"/>
                  </a:lnTo>
                  <a:lnTo>
                    <a:pt x="300" y="354"/>
                  </a:lnTo>
                  <a:close/>
                  <a:moveTo>
                    <a:pt x="360" y="337"/>
                  </a:moveTo>
                  <a:lnTo>
                    <a:pt x="401" y="337"/>
                  </a:lnTo>
                  <a:lnTo>
                    <a:pt x="401" y="2282"/>
                  </a:lnTo>
                  <a:lnTo>
                    <a:pt x="360" y="2282"/>
                  </a:lnTo>
                  <a:lnTo>
                    <a:pt x="360" y="337"/>
                  </a:lnTo>
                  <a:close/>
                  <a:moveTo>
                    <a:pt x="421" y="225"/>
                  </a:moveTo>
                  <a:lnTo>
                    <a:pt x="461" y="225"/>
                  </a:lnTo>
                  <a:lnTo>
                    <a:pt x="461" y="2282"/>
                  </a:lnTo>
                  <a:lnTo>
                    <a:pt x="421" y="2282"/>
                  </a:lnTo>
                  <a:lnTo>
                    <a:pt x="421" y="225"/>
                  </a:lnTo>
                  <a:close/>
                  <a:moveTo>
                    <a:pt x="480" y="199"/>
                  </a:moveTo>
                  <a:lnTo>
                    <a:pt x="521" y="199"/>
                  </a:lnTo>
                  <a:lnTo>
                    <a:pt x="521" y="2282"/>
                  </a:lnTo>
                  <a:lnTo>
                    <a:pt x="480" y="2282"/>
                  </a:lnTo>
                  <a:lnTo>
                    <a:pt x="480" y="199"/>
                  </a:lnTo>
                  <a:close/>
                  <a:moveTo>
                    <a:pt x="541" y="283"/>
                  </a:moveTo>
                  <a:lnTo>
                    <a:pt x="581" y="283"/>
                  </a:lnTo>
                  <a:lnTo>
                    <a:pt x="581" y="2282"/>
                  </a:lnTo>
                  <a:lnTo>
                    <a:pt x="541" y="2282"/>
                  </a:lnTo>
                  <a:lnTo>
                    <a:pt x="541" y="283"/>
                  </a:lnTo>
                  <a:close/>
                  <a:moveTo>
                    <a:pt x="600" y="318"/>
                  </a:moveTo>
                  <a:lnTo>
                    <a:pt x="641" y="318"/>
                  </a:lnTo>
                  <a:lnTo>
                    <a:pt x="641" y="2282"/>
                  </a:lnTo>
                  <a:lnTo>
                    <a:pt x="600" y="2282"/>
                  </a:lnTo>
                  <a:lnTo>
                    <a:pt x="600" y="318"/>
                  </a:lnTo>
                  <a:close/>
                  <a:moveTo>
                    <a:pt x="661" y="399"/>
                  </a:moveTo>
                  <a:lnTo>
                    <a:pt x="701" y="399"/>
                  </a:lnTo>
                  <a:lnTo>
                    <a:pt x="701" y="2282"/>
                  </a:lnTo>
                  <a:lnTo>
                    <a:pt x="661" y="2282"/>
                  </a:lnTo>
                  <a:lnTo>
                    <a:pt x="661" y="399"/>
                  </a:lnTo>
                  <a:close/>
                  <a:moveTo>
                    <a:pt x="720" y="481"/>
                  </a:moveTo>
                  <a:lnTo>
                    <a:pt x="761" y="481"/>
                  </a:lnTo>
                  <a:lnTo>
                    <a:pt x="761" y="2282"/>
                  </a:lnTo>
                  <a:lnTo>
                    <a:pt x="720" y="2282"/>
                  </a:lnTo>
                  <a:lnTo>
                    <a:pt x="720" y="481"/>
                  </a:lnTo>
                  <a:close/>
                  <a:moveTo>
                    <a:pt x="781" y="640"/>
                  </a:moveTo>
                  <a:lnTo>
                    <a:pt x="822" y="640"/>
                  </a:lnTo>
                  <a:lnTo>
                    <a:pt x="822" y="2282"/>
                  </a:lnTo>
                  <a:lnTo>
                    <a:pt x="781" y="2282"/>
                  </a:lnTo>
                  <a:lnTo>
                    <a:pt x="781" y="640"/>
                  </a:lnTo>
                  <a:close/>
                  <a:moveTo>
                    <a:pt x="841" y="665"/>
                  </a:moveTo>
                  <a:lnTo>
                    <a:pt x="881" y="665"/>
                  </a:lnTo>
                  <a:lnTo>
                    <a:pt x="881" y="2282"/>
                  </a:lnTo>
                  <a:lnTo>
                    <a:pt x="841" y="2282"/>
                  </a:lnTo>
                  <a:lnTo>
                    <a:pt x="841" y="665"/>
                  </a:lnTo>
                  <a:close/>
                  <a:moveTo>
                    <a:pt x="901" y="750"/>
                  </a:moveTo>
                  <a:lnTo>
                    <a:pt x="942" y="750"/>
                  </a:lnTo>
                  <a:lnTo>
                    <a:pt x="942" y="2282"/>
                  </a:lnTo>
                  <a:lnTo>
                    <a:pt x="901" y="2282"/>
                  </a:lnTo>
                  <a:lnTo>
                    <a:pt x="901" y="750"/>
                  </a:lnTo>
                  <a:close/>
                  <a:moveTo>
                    <a:pt x="961" y="798"/>
                  </a:moveTo>
                  <a:lnTo>
                    <a:pt x="1002" y="798"/>
                  </a:lnTo>
                  <a:lnTo>
                    <a:pt x="1002" y="2282"/>
                  </a:lnTo>
                  <a:lnTo>
                    <a:pt x="961" y="2282"/>
                  </a:lnTo>
                  <a:lnTo>
                    <a:pt x="961" y="798"/>
                  </a:lnTo>
                  <a:close/>
                  <a:moveTo>
                    <a:pt x="1021" y="897"/>
                  </a:moveTo>
                  <a:lnTo>
                    <a:pt x="1062" y="897"/>
                  </a:lnTo>
                  <a:lnTo>
                    <a:pt x="1062" y="2282"/>
                  </a:lnTo>
                  <a:lnTo>
                    <a:pt x="1021" y="2282"/>
                  </a:lnTo>
                  <a:lnTo>
                    <a:pt x="1021" y="897"/>
                  </a:lnTo>
                  <a:close/>
                  <a:moveTo>
                    <a:pt x="1081" y="750"/>
                  </a:moveTo>
                  <a:lnTo>
                    <a:pt x="1122" y="750"/>
                  </a:lnTo>
                  <a:lnTo>
                    <a:pt x="1122" y="2282"/>
                  </a:lnTo>
                  <a:lnTo>
                    <a:pt x="1081" y="2282"/>
                  </a:lnTo>
                  <a:lnTo>
                    <a:pt x="1081" y="750"/>
                  </a:lnTo>
                  <a:close/>
                </a:path>
              </a:pathLst>
            </a:custGeom>
            <a:solidFill>
              <a:srgbClr val="4103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cxnSp>
          <p:nvCxnSpPr>
            <p:cNvPr id="171" name="Straight Connector 170"/>
            <p:cNvCxnSpPr/>
            <p:nvPr/>
          </p:nvCxnSpPr>
          <p:spPr>
            <a:xfrm>
              <a:off x="4845050" y="2556689"/>
              <a:ext cx="1727200" cy="1192986"/>
            </a:xfrm>
            <a:prstGeom prst="line">
              <a:avLst/>
            </a:prstGeom>
            <a:ln w="444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5129" name="Group 5128"/>
          <p:cNvGrpSpPr/>
          <p:nvPr/>
        </p:nvGrpSpPr>
        <p:grpSpPr>
          <a:xfrm>
            <a:off x="6647600" y="2062162"/>
            <a:ext cx="1830388" cy="4387037"/>
            <a:chOff x="6781800" y="1833562"/>
            <a:chExt cx="1830388" cy="4387037"/>
          </a:xfrm>
        </p:grpSpPr>
        <p:grpSp>
          <p:nvGrpSpPr>
            <p:cNvPr id="179" name="Group 178"/>
            <p:cNvGrpSpPr/>
            <p:nvPr/>
          </p:nvGrpSpPr>
          <p:grpSpPr>
            <a:xfrm>
              <a:off x="6781800" y="1833562"/>
              <a:ext cx="1830388" cy="4092575"/>
              <a:chOff x="1349375" y="1711325"/>
              <a:chExt cx="1830388" cy="4092575"/>
            </a:xfrm>
          </p:grpSpPr>
          <p:sp>
            <p:nvSpPr>
              <p:cNvPr id="122" name="Freeform 78"/>
              <p:cNvSpPr>
                <a:spLocks noEditPoints="1"/>
              </p:cNvSpPr>
              <p:nvPr/>
            </p:nvSpPr>
            <p:spPr bwMode="auto">
              <a:xfrm>
                <a:off x="1349375" y="1711325"/>
                <a:ext cx="1830388" cy="4092575"/>
              </a:xfrm>
              <a:custGeom>
                <a:avLst/>
                <a:gdLst>
                  <a:gd name="T0" fmla="*/ 42 w 1153"/>
                  <a:gd name="T1" fmla="*/ 131 h 2578"/>
                  <a:gd name="T2" fmla="*/ 0 w 1153"/>
                  <a:gd name="T3" fmla="*/ 2578 h 2578"/>
                  <a:gd name="T4" fmla="*/ 61 w 1153"/>
                  <a:gd name="T5" fmla="*/ 0 h 2578"/>
                  <a:gd name="T6" fmla="*/ 104 w 1153"/>
                  <a:gd name="T7" fmla="*/ 2578 h 2578"/>
                  <a:gd name="T8" fmla="*/ 61 w 1153"/>
                  <a:gd name="T9" fmla="*/ 0 h 2578"/>
                  <a:gd name="T10" fmla="*/ 165 w 1153"/>
                  <a:gd name="T11" fmla="*/ 154 h 2578"/>
                  <a:gd name="T12" fmla="*/ 123 w 1153"/>
                  <a:gd name="T13" fmla="*/ 2578 h 2578"/>
                  <a:gd name="T14" fmla="*/ 185 w 1153"/>
                  <a:gd name="T15" fmla="*/ 81 h 2578"/>
                  <a:gd name="T16" fmla="*/ 226 w 1153"/>
                  <a:gd name="T17" fmla="*/ 2578 h 2578"/>
                  <a:gd name="T18" fmla="*/ 185 w 1153"/>
                  <a:gd name="T19" fmla="*/ 81 h 2578"/>
                  <a:gd name="T20" fmla="*/ 289 w 1153"/>
                  <a:gd name="T21" fmla="*/ 175 h 2578"/>
                  <a:gd name="T22" fmla="*/ 247 w 1153"/>
                  <a:gd name="T23" fmla="*/ 2578 h 2578"/>
                  <a:gd name="T24" fmla="*/ 308 w 1153"/>
                  <a:gd name="T25" fmla="*/ 214 h 2578"/>
                  <a:gd name="T26" fmla="*/ 350 w 1153"/>
                  <a:gd name="T27" fmla="*/ 2578 h 2578"/>
                  <a:gd name="T28" fmla="*/ 308 w 1153"/>
                  <a:gd name="T29" fmla="*/ 214 h 2578"/>
                  <a:gd name="T30" fmla="*/ 412 w 1153"/>
                  <a:gd name="T31" fmla="*/ 219 h 2578"/>
                  <a:gd name="T32" fmla="*/ 370 w 1153"/>
                  <a:gd name="T33" fmla="*/ 2578 h 2578"/>
                  <a:gd name="T34" fmla="*/ 432 w 1153"/>
                  <a:gd name="T35" fmla="*/ 237 h 2578"/>
                  <a:gd name="T36" fmla="*/ 474 w 1153"/>
                  <a:gd name="T37" fmla="*/ 2578 h 2578"/>
                  <a:gd name="T38" fmla="*/ 432 w 1153"/>
                  <a:gd name="T39" fmla="*/ 237 h 2578"/>
                  <a:gd name="T40" fmla="*/ 536 w 1153"/>
                  <a:gd name="T41" fmla="*/ 172 h 2578"/>
                  <a:gd name="T42" fmla="*/ 493 w 1153"/>
                  <a:gd name="T43" fmla="*/ 2578 h 2578"/>
                  <a:gd name="T44" fmla="*/ 555 w 1153"/>
                  <a:gd name="T45" fmla="*/ 270 h 2578"/>
                  <a:gd name="T46" fmla="*/ 597 w 1153"/>
                  <a:gd name="T47" fmla="*/ 2578 h 2578"/>
                  <a:gd name="T48" fmla="*/ 555 w 1153"/>
                  <a:gd name="T49" fmla="*/ 270 h 2578"/>
                  <a:gd name="T50" fmla="*/ 658 w 1153"/>
                  <a:gd name="T51" fmla="*/ 230 h 2578"/>
                  <a:gd name="T52" fmla="*/ 617 w 1153"/>
                  <a:gd name="T53" fmla="*/ 2578 h 2578"/>
                  <a:gd name="T54" fmla="*/ 679 w 1153"/>
                  <a:gd name="T55" fmla="*/ 325 h 2578"/>
                  <a:gd name="T56" fmla="*/ 721 w 1153"/>
                  <a:gd name="T57" fmla="*/ 2578 h 2578"/>
                  <a:gd name="T58" fmla="*/ 679 w 1153"/>
                  <a:gd name="T59" fmla="*/ 325 h 2578"/>
                  <a:gd name="T60" fmla="*/ 782 w 1153"/>
                  <a:gd name="T61" fmla="*/ 331 h 2578"/>
                  <a:gd name="T62" fmla="*/ 740 w 1153"/>
                  <a:gd name="T63" fmla="*/ 2578 h 2578"/>
                  <a:gd name="T64" fmla="*/ 801 w 1153"/>
                  <a:gd name="T65" fmla="*/ 370 h 2578"/>
                  <a:gd name="T66" fmla="*/ 844 w 1153"/>
                  <a:gd name="T67" fmla="*/ 2578 h 2578"/>
                  <a:gd name="T68" fmla="*/ 801 w 1153"/>
                  <a:gd name="T69" fmla="*/ 370 h 2578"/>
                  <a:gd name="T70" fmla="*/ 905 w 1153"/>
                  <a:gd name="T71" fmla="*/ 609 h 2578"/>
                  <a:gd name="T72" fmla="*/ 864 w 1153"/>
                  <a:gd name="T73" fmla="*/ 2578 h 2578"/>
                  <a:gd name="T74" fmla="*/ 925 w 1153"/>
                  <a:gd name="T75" fmla="*/ 634 h 2578"/>
                  <a:gd name="T76" fmla="*/ 967 w 1153"/>
                  <a:gd name="T77" fmla="*/ 2578 h 2578"/>
                  <a:gd name="T78" fmla="*/ 925 w 1153"/>
                  <a:gd name="T79" fmla="*/ 634 h 2578"/>
                  <a:gd name="T80" fmla="*/ 1029 w 1153"/>
                  <a:gd name="T81" fmla="*/ 663 h 2578"/>
                  <a:gd name="T82" fmla="*/ 987 w 1153"/>
                  <a:gd name="T83" fmla="*/ 2578 h 2578"/>
                  <a:gd name="T84" fmla="*/ 1049 w 1153"/>
                  <a:gd name="T85" fmla="*/ 667 h 2578"/>
                  <a:gd name="T86" fmla="*/ 1090 w 1153"/>
                  <a:gd name="T87" fmla="*/ 2578 h 2578"/>
                  <a:gd name="T88" fmla="*/ 1049 w 1153"/>
                  <a:gd name="T89" fmla="*/ 667 h 2578"/>
                  <a:gd name="T90" fmla="*/ 1153 w 1153"/>
                  <a:gd name="T91" fmla="*/ 641 h 2578"/>
                  <a:gd name="T92" fmla="*/ 1110 w 1153"/>
                  <a:gd name="T93" fmla="*/ 2578 h 2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53" h="2578">
                    <a:moveTo>
                      <a:pt x="0" y="131"/>
                    </a:moveTo>
                    <a:lnTo>
                      <a:pt x="42" y="131"/>
                    </a:lnTo>
                    <a:lnTo>
                      <a:pt x="42" y="2578"/>
                    </a:lnTo>
                    <a:lnTo>
                      <a:pt x="0" y="2578"/>
                    </a:lnTo>
                    <a:lnTo>
                      <a:pt x="0" y="131"/>
                    </a:lnTo>
                    <a:close/>
                    <a:moveTo>
                      <a:pt x="61" y="0"/>
                    </a:moveTo>
                    <a:lnTo>
                      <a:pt x="104" y="0"/>
                    </a:lnTo>
                    <a:lnTo>
                      <a:pt x="104" y="2578"/>
                    </a:lnTo>
                    <a:lnTo>
                      <a:pt x="61" y="2578"/>
                    </a:lnTo>
                    <a:lnTo>
                      <a:pt x="61" y="0"/>
                    </a:lnTo>
                    <a:close/>
                    <a:moveTo>
                      <a:pt x="123" y="154"/>
                    </a:moveTo>
                    <a:lnTo>
                      <a:pt x="165" y="154"/>
                    </a:lnTo>
                    <a:lnTo>
                      <a:pt x="165" y="2578"/>
                    </a:lnTo>
                    <a:lnTo>
                      <a:pt x="123" y="2578"/>
                    </a:lnTo>
                    <a:lnTo>
                      <a:pt x="123" y="154"/>
                    </a:lnTo>
                    <a:close/>
                    <a:moveTo>
                      <a:pt x="185" y="81"/>
                    </a:moveTo>
                    <a:lnTo>
                      <a:pt x="226" y="81"/>
                    </a:lnTo>
                    <a:lnTo>
                      <a:pt x="226" y="2578"/>
                    </a:lnTo>
                    <a:lnTo>
                      <a:pt x="185" y="2578"/>
                    </a:lnTo>
                    <a:lnTo>
                      <a:pt x="185" y="81"/>
                    </a:lnTo>
                    <a:close/>
                    <a:moveTo>
                      <a:pt x="247" y="175"/>
                    </a:moveTo>
                    <a:lnTo>
                      <a:pt x="289" y="175"/>
                    </a:lnTo>
                    <a:lnTo>
                      <a:pt x="289" y="2578"/>
                    </a:lnTo>
                    <a:lnTo>
                      <a:pt x="247" y="2578"/>
                    </a:lnTo>
                    <a:lnTo>
                      <a:pt x="247" y="175"/>
                    </a:lnTo>
                    <a:close/>
                    <a:moveTo>
                      <a:pt x="308" y="214"/>
                    </a:moveTo>
                    <a:lnTo>
                      <a:pt x="350" y="214"/>
                    </a:lnTo>
                    <a:lnTo>
                      <a:pt x="350" y="2578"/>
                    </a:lnTo>
                    <a:lnTo>
                      <a:pt x="308" y="2578"/>
                    </a:lnTo>
                    <a:lnTo>
                      <a:pt x="308" y="214"/>
                    </a:lnTo>
                    <a:close/>
                    <a:moveTo>
                      <a:pt x="370" y="219"/>
                    </a:moveTo>
                    <a:lnTo>
                      <a:pt x="412" y="219"/>
                    </a:lnTo>
                    <a:lnTo>
                      <a:pt x="412" y="2578"/>
                    </a:lnTo>
                    <a:lnTo>
                      <a:pt x="370" y="2578"/>
                    </a:lnTo>
                    <a:lnTo>
                      <a:pt x="370" y="219"/>
                    </a:lnTo>
                    <a:close/>
                    <a:moveTo>
                      <a:pt x="432" y="237"/>
                    </a:moveTo>
                    <a:lnTo>
                      <a:pt x="474" y="237"/>
                    </a:lnTo>
                    <a:lnTo>
                      <a:pt x="474" y="2578"/>
                    </a:lnTo>
                    <a:lnTo>
                      <a:pt x="432" y="2578"/>
                    </a:lnTo>
                    <a:lnTo>
                      <a:pt x="432" y="237"/>
                    </a:lnTo>
                    <a:close/>
                    <a:moveTo>
                      <a:pt x="493" y="172"/>
                    </a:moveTo>
                    <a:lnTo>
                      <a:pt x="536" y="172"/>
                    </a:lnTo>
                    <a:lnTo>
                      <a:pt x="536" y="2578"/>
                    </a:lnTo>
                    <a:lnTo>
                      <a:pt x="493" y="2578"/>
                    </a:lnTo>
                    <a:lnTo>
                      <a:pt x="493" y="172"/>
                    </a:lnTo>
                    <a:close/>
                    <a:moveTo>
                      <a:pt x="555" y="270"/>
                    </a:moveTo>
                    <a:lnTo>
                      <a:pt x="597" y="270"/>
                    </a:lnTo>
                    <a:lnTo>
                      <a:pt x="597" y="2578"/>
                    </a:lnTo>
                    <a:lnTo>
                      <a:pt x="555" y="2578"/>
                    </a:lnTo>
                    <a:lnTo>
                      <a:pt x="555" y="270"/>
                    </a:lnTo>
                    <a:close/>
                    <a:moveTo>
                      <a:pt x="617" y="230"/>
                    </a:moveTo>
                    <a:lnTo>
                      <a:pt x="658" y="230"/>
                    </a:lnTo>
                    <a:lnTo>
                      <a:pt x="658" y="2578"/>
                    </a:lnTo>
                    <a:lnTo>
                      <a:pt x="617" y="2578"/>
                    </a:lnTo>
                    <a:lnTo>
                      <a:pt x="617" y="230"/>
                    </a:lnTo>
                    <a:close/>
                    <a:moveTo>
                      <a:pt x="679" y="325"/>
                    </a:moveTo>
                    <a:lnTo>
                      <a:pt x="721" y="325"/>
                    </a:lnTo>
                    <a:lnTo>
                      <a:pt x="721" y="2578"/>
                    </a:lnTo>
                    <a:lnTo>
                      <a:pt x="679" y="2578"/>
                    </a:lnTo>
                    <a:lnTo>
                      <a:pt x="679" y="325"/>
                    </a:lnTo>
                    <a:close/>
                    <a:moveTo>
                      <a:pt x="740" y="331"/>
                    </a:moveTo>
                    <a:lnTo>
                      <a:pt x="782" y="331"/>
                    </a:lnTo>
                    <a:lnTo>
                      <a:pt x="782" y="2578"/>
                    </a:lnTo>
                    <a:lnTo>
                      <a:pt x="740" y="2578"/>
                    </a:lnTo>
                    <a:lnTo>
                      <a:pt x="740" y="331"/>
                    </a:lnTo>
                    <a:close/>
                    <a:moveTo>
                      <a:pt x="801" y="370"/>
                    </a:moveTo>
                    <a:lnTo>
                      <a:pt x="844" y="370"/>
                    </a:lnTo>
                    <a:lnTo>
                      <a:pt x="844" y="2578"/>
                    </a:lnTo>
                    <a:lnTo>
                      <a:pt x="801" y="2578"/>
                    </a:lnTo>
                    <a:lnTo>
                      <a:pt x="801" y="370"/>
                    </a:lnTo>
                    <a:close/>
                    <a:moveTo>
                      <a:pt x="864" y="609"/>
                    </a:moveTo>
                    <a:lnTo>
                      <a:pt x="905" y="609"/>
                    </a:lnTo>
                    <a:lnTo>
                      <a:pt x="905" y="2578"/>
                    </a:lnTo>
                    <a:lnTo>
                      <a:pt x="864" y="2578"/>
                    </a:lnTo>
                    <a:lnTo>
                      <a:pt x="864" y="609"/>
                    </a:lnTo>
                    <a:close/>
                    <a:moveTo>
                      <a:pt x="925" y="634"/>
                    </a:moveTo>
                    <a:lnTo>
                      <a:pt x="967" y="634"/>
                    </a:lnTo>
                    <a:lnTo>
                      <a:pt x="967" y="2578"/>
                    </a:lnTo>
                    <a:lnTo>
                      <a:pt x="925" y="2578"/>
                    </a:lnTo>
                    <a:lnTo>
                      <a:pt x="925" y="634"/>
                    </a:lnTo>
                    <a:close/>
                    <a:moveTo>
                      <a:pt x="987" y="663"/>
                    </a:moveTo>
                    <a:lnTo>
                      <a:pt x="1029" y="663"/>
                    </a:lnTo>
                    <a:lnTo>
                      <a:pt x="1029" y="2578"/>
                    </a:lnTo>
                    <a:lnTo>
                      <a:pt x="987" y="2578"/>
                    </a:lnTo>
                    <a:lnTo>
                      <a:pt x="987" y="663"/>
                    </a:lnTo>
                    <a:close/>
                    <a:moveTo>
                      <a:pt x="1049" y="667"/>
                    </a:moveTo>
                    <a:lnTo>
                      <a:pt x="1090" y="667"/>
                    </a:lnTo>
                    <a:lnTo>
                      <a:pt x="1090" y="2578"/>
                    </a:lnTo>
                    <a:lnTo>
                      <a:pt x="1049" y="2578"/>
                    </a:lnTo>
                    <a:lnTo>
                      <a:pt x="1049" y="667"/>
                    </a:lnTo>
                    <a:close/>
                    <a:moveTo>
                      <a:pt x="1110" y="641"/>
                    </a:moveTo>
                    <a:lnTo>
                      <a:pt x="1153" y="641"/>
                    </a:lnTo>
                    <a:lnTo>
                      <a:pt x="1153" y="2578"/>
                    </a:lnTo>
                    <a:lnTo>
                      <a:pt x="1110" y="2578"/>
                    </a:lnTo>
                    <a:lnTo>
                      <a:pt x="1110" y="64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cxnSp>
            <p:nvCxnSpPr>
              <p:cNvPr id="1053" name="Straight Connector 1052"/>
              <p:cNvCxnSpPr/>
              <p:nvPr/>
            </p:nvCxnSpPr>
            <p:spPr>
              <a:xfrm>
                <a:off x="1377950" y="1828800"/>
                <a:ext cx="1773238" cy="1052513"/>
              </a:xfrm>
              <a:prstGeom prst="line">
                <a:avLst/>
              </a:prstGeom>
              <a:ln w="444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06" name="TextBox 205"/>
            <p:cNvSpPr txBox="1"/>
            <p:nvPr/>
          </p:nvSpPr>
          <p:spPr>
            <a:xfrm>
              <a:off x="6881813" y="5943600"/>
              <a:ext cx="1652587" cy="276999"/>
            </a:xfrm>
            <a:prstGeom prst="rect">
              <a:avLst/>
            </a:prstGeom>
            <a:noFill/>
          </p:spPr>
          <p:txBody>
            <a:bodyPr wrap="square" rtlCol="0">
              <a:spAutoFit/>
            </a:bodyPr>
            <a:lstStyle/>
            <a:p>
              <a:endParaRPr lang="en-US" sz="1200" dirty="0">
                <a:solidFill>
                  <a:srgbClr val="000000"/>
                </a:solidFill>
              </a:endParaRPr>
            </a:p>
          </p:txBody>
        </p:sp>
      </p:grpSp>
      <p:sp>
        <p:nvSpPr>
          <p:cNvPr id="61" name="Text Box 30">
            <a:extLst>
              <a:ext uri="{FF2B5EF4-FFF2-40B4-BE49-F238E27FC236}">
                <a16:creationId xmlns:a16="http://schemas.microsoft.com/office/drawing/2014/main" xmlns="" id="{F7C8797E-BDD3-4FA9-AE64-50434D809045}"/>
              </a:ext>
            </a:extLst>
          </p:cNvPr>
          <p:cNvSpPr txBox="1">
            <a:spLocks noChangeArrowheads="1"/>
          </p:cNvSpPr>
          <p:nvPr/>
        </p:nvSpPr>
        <p:spPr bwMode="auto">
          <a:xfrm>
            <a:off x="7696200" y="6477000"/>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13</a:t>
            </a:fld>
            <a:r>
              <a:rPr lang="en-US" sz="1600" dirty="0">
                <a:solidFill>
                  <a:srgbClr val="0000FF"/>
                </a:solidFill>
              </a:rPr>
              <a:t> of 22</a:t>
            </a:r>
          </a:p>
        </p:txBody>
      </p:sp>
      <p:sp>
        <p:nvSpPr>
          <p:cNvPr id="84" name="Rectangle 153">
            <a:extLst>
              <a:ext uri="{FF2B5EF4-FFF2-40B4-BE49-F238E27FC236}">
                <a16:creationId xmlns:a16="http://schemas.microsoft.com/office/drawing/2014/main" xmlns="" id="{79A5CD20-9891-4A6E-86AE-638EB2FBAE77}"/>
              </a:ext>
            </a:extLst>
          </p:cNvPr>
          <p:cNvSpPr>
            <a:spLocks noChangeArrowheads="1"/>
          </p:cNvSpPr>
          <p:nvPr/>
        </p:nvSpPr>
        <p:spPr bwMode="auto">
          <a:xfrm>
            <a:off x="4016375" y="550513"/>
            <a:ext cx="555625"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931154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30"/>
                                        </p:tgtEl>
                                        <p:attrNameLst>
                                          <p:attrName>style.visibility</p:attrName>
                                        </p:attrNameLst>
                                      </p:cBhvr>
                                      <p:to>
                                        <p:strVal val="visible"/>
                                      </p:to>
                                    </p:set>
                                    <p:animEffect transition="in" filter="wipe(down)">
                                      <p:cBhvr>
                                        <p:cTn id="12" dur="1000"/>
                                        <p:tgtEl>
                                          <p:spTgt spid="5130"/>
                                        </p:tgtEl>
                                      </p:cBhvr>
                                    </p:animEffect>
                                  </p:childTnLst>
                                </p:cTn>
                              </p:par>
                              <p:par>
                                <p:cTn id="13" presetID="22" presetClass="entr" presetSubtype="8" fill="hold" nodeType="withEffect">
                                  <p:stCondLst>
                                    <p:cond delay="0"/>
                                  </p:stCondLst>
                                  <p:childTnLst>
                                    <p:set>
                                      <p:cBhvr>
                                        <p:cTn id="14" dur="1" fill="hold">
                                          <p:stCondLst>
                                            <p:cond delay="0"/>
                                          </p:stCondLst>
                                        </p:cTn>
                                        <p:tgtEl>
                                          <p:spTgt spid="5126"/>
                                        </p:tgtEl>
                                        <p:attrNameLst>
                                          <p:attrName>style.visibility</p:attrName>
                                        </p:attrNameLst>
                                      </p:cBhvr>
                                      <p:to>
                                        <p:strVal val="visible"/>
                                      </p:to>
                                    </p:set>
                                    <p:animEffect transition="in" filter="wipe(left)">
                                      <p:cBhvr>
                                        <p:cTn id="15" dur="1000"/>
                                        <p:tgtEl>
                                          <p:spTgt spid="51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133"/>
                                        </p:tgtEl>
                                        <p:attrNameLst>
                                          <p:attrName>style.visibility</p:attrName>
                                        </p:attrNameLst>
                                      </p:cBhvr>
                                      <p:to>
                                        <p:strVal val="visible"/>
                                      </p:to>
                                    </p:set>
                                    <p:animEffect transition="in" filter="wipe(left)">
                                      <p:cBhvr>
                                        <p:cTn id="20" dur="500"/>
                                        <p:tgtEl>
                                          <p:spTgt spid="5133"/>
                                        </p:tgtEl>
                                      </p:cBhvr>
                                    </p:animEffect>
                                  </p:childTnLst>
                                </p:cTn>
                              </p:par>
                              <p:par>
                                <p:cTn id="21" presetID="22" presetClass="entr" presetSubtype="8" fill="hold" nodeType="withEffect">
                                  <p:stCondLst>
                                    <p:cond delay="0"/>
                                  </p:stCondLst>
                                  <p:childTnLst>
                                    <p:set>
                                      <p:cBhvr>
                                        <p:cTn id="22" dur="1" fill="hold">
                                          <p:stCondLst>
                                            <p:cond delay="0"/>
                                          </p:stCondLst>
                                        </p:cTn>
                                        <p:tgtEl>
                                          <p:spTgt spid="5127"/>
                                        </p:tgtEl>
                                        <p:attrNameLst>
                                          <p:attrName>style.visibility</p:attrName>
                                        </p:attrNameLst>
                                      </p:cBhvr>
                                      <p:to>
                                        <p:strVal val="visible"/>
                                      </p:to>
                                    </p:set>
                                    <p:animEffect transition="in" filter="wipe(left)">
                                      <p:cBhvr>
                                        <p:cTn id="23" dur="500"/>
                                        <p:tgtEl>
                                          <p:spTgt spid="5127"/>
                                        </p:tgtEl>
                                      </p:cBhvr>
                                    </p:animEffect>
                                  </p:childTnLst>
                                </p:cTn>
                              </p:par>
                              <p:par>
                                <p:cTn id="24" presetID="22" presetClass="entr" presetSubtype="8" fill="hold" nodeType="withEffect">
                                  <p:stCondLst>
                                    <p:cond delay="0"/>
                                  </p:stCondLst>
                                  <p:childTnLst>
                                    <p:set>
                                      <p:cBhvr>
                                        <p:cTn id="25" dur="1" fill="hold">
                                          <p:stCondLst>
                                            <p:cond delay="0"/>
                                          </p:stCondLst>
                                        </p:cTn>
                                        <p:tgtEl>
                                          <p:spTgt spid="5128"/>
                                        </p:tgtEl>
                                        <p:attrNameLst>
                                          <p:attrName>style.visibility</p:attrName>
                                        </p:attrNameLst>
                                      </p:cBhvr>
                                      <p:to>
                                        <p:strVal val="visible"/>
                                      </p:to>
                                    </p:set>
                                    <p:animEffect transition="in" filter="wipe(left)">
                                      <p:cBhvr>
                                        <p:cTn id="26" dur="500"/>
                                        <p:tgtEl>
                                          <p:spTgt spid="5128"/>
                                        </p:tgtEl>
                                      </p:cBhvr>
                                    </p:animEffect>
                                  </p:childTnLst>
                                </p:cTn>
                              </p:par>
                              <p:par>
                                <p:cTn id="27" presetID="22" presetClass="entr" presetSubtype="8" fill="hold" nodeType="withEffect">
                                  <p:stCondLst>
                                    <p:cond delay="0"/>
                                  </p:stCondLst>
                                  <p:childTnLst>
                                    <p:set>
                                      <p:cBhvr>
                                        <p:cTn id="28" dur="1" fill="hold">
                                          <p:stCondLst>
                                            <p:cond delay="0"/>
                                          </p:stCondLst>
                                        </p:cTn>
                                        <p:tgtEl>
                                          <p:spTgt spid="5129"/>
                                        </p:tgtEl>
                                        <p:attrNameLst>
                                          <p:attrName>style.visibility</p:attrName>
                                        </p:attrNameLst>
                                      </p:cBhvr>
                                      <p:to>
                                        <p:strVal val="visible"/>
                                      </p:to>
                                    </p:set>
                                    <p:animEffect transition="in" filter="wipe(left)">
                                      <p:cBhvr>
                                        <p:cTn id="29" dur="500"/>
                                        <p:tgtEl>
                                          <p:spTgt spid="512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90"/>
                                        </p:tgtEl>
                                        <p:attrNameLst>
                                          <p:attrName>style.visibility</p:attrName>
                                        </p:attrNameLst>
                                      </p:cBhvr>
                                      <p:to>
                                        <p:strVal val="visible"/>
                                      </p:to>
                                    </p:set>
                                    <p:animEffect transition="in" filter="wipe(left)">
                                      <p:cBhvr>
                                        <p:cTn id="32" dur="50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E4508FF5-916D-40D7-84F6-D133CCECE59B}"/>
              </a:ext>
            </a:extLst>
          </p:cNvPr>
          <p:cNvGrpSpPr/>
          <p:nvPr/>
        </p:nvGrpSpPr>
        <p:grpSpPr>
          <a:xfrm>
            <a:off x="918368" y="176783"/>
            <a:ext cx="7006432" cy="587098"/>
            <a:chOff x="918368" y="75183"/>
            <a:chExt cx="7006432" cy="587098"/>
          </a:xfrm>
        </p:grpSpPr>
        <p:grpSp>
          <p:nvGrpSpPr>
            <p:cNvPr id="12" name="Group 11">
              <a:extLst>
                <a:ext uri="{FF2B5EF4-FFF2-40B4-BE49-F238E27FC236}">
                  <a16:creationId xmlns:a16="http://schemas.microsoft.com/office/drawing/2014/main" xmlns="" id="{FBED4452-740C-4F48-A3C4-043528A07752}"/>
                </a:ext>
              </a:extLst>
            </p:cNvPr>
            <p:cNvGrpSpPr/>
            <p:nvPr/>
          </p:nvGrpSpPr>
          <p:grpSpPr>
            <a:xfrm>
              <a:off x="2907918" y="75183"/>
              <a:ext cx="5016882" cy="587098"/>
              <a:chOff x="11556619" y="227583"/>
              <a:chExt cx="5016882" cy="587098"/>
            </a:xfrm>
          </p:grpSpPr>
          <p:sp>
            <p:nvSpPr>
              <p:cNvPr id="25" name="Rounded Rectangle 44">
                <a:extLst>
                  <a:ext uri="{FF2B5EF4-FFF2-40B4-BE49-F238E27FC236}">
                    <a16:creationId xmlns:a16="http://schemas.microsoft.com/office/drawing/2014/main" xmlns="" id="{C665C841-40B5-48B4-AF4D-19A23F9AC56D}"/>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14" name="Rounded Rectangle 44">
                <a:extLst>
                  <a:ext uri="{FF2B5EF4-FFF2-40B4-BE49-F238E27FC236}">
                    <a16:creationId xmlns:a16="http://schemas.microsoft.com/office/drawing/2014/main" xmlns="" id="{BA300718-9F0C-45E7-B8E8-853BA5C7896B}"/>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15" name="Rounded Rectangle 44">
                <a:extLst>
                  <a:ext uri="{FF2B5EF4-FFF2-40B4-BE49-F238E27FC236}">
                    <a16:creationId xmlns:a16="http://schemas.microsoft.com/office/drawing/2014/main" xmlns="" id="{46C03AD2-73DD-4841-8733-AD701B432BBD}"/>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16" name="Rounded Rectangle 44">
                <a:extLst>
                  <a:ext uri="{FF2B5EF4-FFF2-40B4-BE49-F238E27FC236}">
                    <a16:creationId xmlns:a16="http://schemas.microsoft.com/office/drawing/2014/main" xmlns="" id="{125D067C-DA09-4889-8218-F4A138493801}"/>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17" name="Rounded Rectangle 44">
                <a:extLst>
                  <a:ext uri="{FF2B5EF4-FFF2-40B4-BE49-F238E27FC236}">
                    <a16:creationId xmlns:a16="http://schemas.microsoft.com/office/drawing/2014/main" xmlns="" id="{F3A411BC-029B-4765-BF87-E30A6A5E9296}"/>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20" name="Rounded Rectangle 44">
                <a:extLst>
                  <a:ext uri="{FF2B5EF4-FFF2-40B4-BE49-F238E27FC236}">
                    <a16:creationId xmlns:a16="http://schemas.microsoft.com/office/drawing/2014/main" xmlns="" id="{44B19C7F-F2CD-4BDA-909D-D637EFF57A60}"/>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23" name="Rounded Rectangle 44">
                <a:extLst>
                  <a:ext uri="{FF2B5EF4-FFF2-40B4-BE49-F238E27FC236}">
                    <a16:creationId xmlns:a16="http://schemas.microsoft.com/office/drawing/2014/main" xmlns="" id="{C48EDDDC-4978-4B55-A0F6-0B1071E30B6F}"/>
                  </a:ext>
                </a:extLst>
              </p:cNvPr>
              <p:cNvSpPr/>
              <p:nvPr/>
            </p:nvSpPr>
            <p:spPr>
              <a:xfrm>
                <a:off x="12649200" y="227583"/>
                <a:ext cx="563563" cy="587097"/>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#3</a:t>
                </a:r>
              </a:p>
            </p:txBody>
          </p:sp>
          <p:sp>
            <p:nvSpPr>
              <p:cNvPr id="24" name="Rounded Rectangle 44">
                <a:extLst>
                  <a:ext uri="{FF2B5EF4-FFF2-40B4-BE49-F238E27FC236}">
                    <a16:creationId xmlns:a16="http://schemas.microsoft.com/office/drawing/2014/main" xmlns="" id="{E96EAC55-5F15-4A07-ABE3-7EBEFDB0E57A}"/>
                  </a:ext>
                </a:extLst>
              </p:cNvPr>
              <p:cNvSpPr/>
              <p:nvPr/>
            </p:nvSpPr>
            <p:spPr>
              <a:xfrm>
                <a:off x="11556619" y="310044"/>
                <a:ext cx="563563" cy="504637"/>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grpSp>
        <p:sp>
          <p:nvSpPr>
            <p:cNvPr id="13" name="Rounded Rectangle 44">
              <a:extLst>
                <a:ext uri="{FF2B5EF4-FFF2-40B4-BE49-F238E27FC236}">
                  <a16:creationId xmlns:a16="http://schemas.microsoft.com/office/drawing/2014/main" xmlns="" id="{D6D91B43-F4EB-4076-885F-CFBD7A7DDD47}"/>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579120"/>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46" name="Line 29"/>
          <p:cNvSpPr>
            <a:spLocks noChangeShapeType="1"/>
          </p:cNvSpPr>
          <p:nvPr/>
        </p:nvSpPr>
        <p:spPr bwMode="auto">
          <a:xfrm>
            <a:off x="7562891" y="4749800"/>
            <a:ext cx="2555875" cy="1681163"/>
          </a:xfrm>
          <a:prstGeom prst="line">
            <a:avLst/>
          </a:prstGeom>
          <a:noFill/>
          <a:ln w="152400" cap="rnd">
            <a:noFill/>
            <a:prstDash val="sysDot"/>
            <a:round/>
            <a:headEnd/>
            <a:tailEnd/>
          </a:ln>
        </p:spPr>
        <p:txBody>
          <a:bodyPr wrap="none" anchor="ctr"/>
          <a:lstStyle/>
          <a:p>
            <a:endParaRPr lang="en-US"/>
          </a:p>
        </p:txBody>
      </p:sp>
      <p:sp>
        <p:nvSpPr>
          <p:cNvPr id="47" name="Line 29"/>
          <p:cNvSpPr>
            <a:spLocks noChangeShapeType="1"/>
          </p:cNvSpPr>
          <p:nvPr/>
        </p:nvSpPr>
        <p:spPr bwMode="auto">
          <a:xfrm>
            <a:off x="7562891" y="4872037"/>
            <a:ext cx="2555875" cy="1681163"/>
          </a:xfrm>
          <a:prstGeom prst="line">
            <a:avLst/>
          </a:prstGeom>
          <a:noFill/>
          <a:ln w="152400" cap="rnd">
            <a:noFill/>
            <a:prstDash val="sysDot"/>
            <a:round/>
            <a:headEnd/>
            <a:tailEnd/>
          </a:ln>
        </p:spPr>
        <p:txBody>
          <a:bodyPr wrap="none" anchor="ctr"/>
          <a:lstStyle/>
          <a:p>
            <a:endParaRPr lang="en-US"/>
          </a:p>
        </p:txBody>
      </p:sp>
      <p:sp>
        <p:nvSpPr>
          <p:cNvPr id="18" name="Line 29"/>
          <p:cNvSpPr>
            <a:spLocks noChangeShapeType="1"/>
          </p:cNvSpPr>
          <p:nvPr/>
        </p:nvSpPr>
        <p:spPr bwMode="auto">
          <a:xfrm>
            <a:off x="7562891" y="4749800"/>
            <a:ext cx="2555875" cy="1681163"/>
          </a:xfrm>
          <a:prstGeom prst="line">
            <a:avLst/>
          </a:prstGeom>
          <a:noFill/>
          <a:ln w="152400" cap="rnd">
            <a:noFill/>
            <a:prstDash val="sysDot"/>
            <a:round/>
            <a:headEnd/>
            <a:tailEnd/>
          </a:ln>
        </p:spPr>
        <p:txBody>
          <a:bodyPr wrap="none" anchor="ctr"/>
          <a:lstStyle/>
          <a:p>
            <a:endParaRPr lang="en-US"/>
          </a:p>
        </p:txBody>
      </p:sp>
      <p:sp>
        <p:nvSpPr>
          <p:cNvPr id="19" name="Line 29"/>
          <p:cNvSpPr>
            <a:spLocks noChangeShapeType="1"/>
          </p:cNvSpPr>
          <p:nvPr/>
        </p:nvSpPr>
        <p:spPr bwMode="auto">
          <a:xfrm>
            <a:off x="7562891" y="4872037"/>
            <a:ext cx="2555875" cy="1681163"/>
          </a:xfrm>
          <a:prstGeom prst="line">
            <a:avLst/>
          </a:prstGeom>
          <a:noFill/>
          <a:ln w="152400" cap="rnd">
            <a:noFill/>
            <a:prstDash val="sysDot"/>
            <a:round/>
            <a:headEnd/>
            <a:tailEnd/>
          </a:ln>
        </p:spPr>
        <p:txBody>
          <a:bodyPr wrap="none" anchor="ctr"/>
          <a:lstStyle/>
          <a:p>
            <a:endParaRPr lang="en-US"/>
          </a:p>
        </p:txBody>
      </p:sp>
      <p:sp>
        <p:nvSpPr>
          <p:cNvPr id="21" name="Rectangle 27"/>
          <p:cNvSpPr>
            <a:spLocks noChangeArrowheads="1"/>
          </p:cNvSpPr>
          <p:nvPr/>
        </p:nvSpPr>
        <p:spPr bwMode="auto">
          <a:xfrm>
            <a:off x="381000" y="1676400"/>
            <a:ext cx="8229600" cy="4485843"/>
          </a:xfrm>
          <a:prstGeom prst="rect">
            <a:avLst/>
          </a:prstGeom>
          <a:noFill/>
          <a:ln w="9525">
            <a:noFill/>
            <a:miter lim="800000"/>
            <a:headEnd/>
            <a:tailEnd/>
          </a:ln>
        </p:spPr>
        <p:txBody>
          <a:bodyPr wrap="square" lIns="0" tIns="0" rIns="0" bIns="0">
            <a:spAutoFit/>
          </a:bodyPr>
          <a:lstStyle/>
          <a:p>
            <a:r>
              <a:rPr lang="en-US" sz="2400" dirty="0">
                <a:solidFill>
                  <a:srgbClr val="0000FF"/>
                </a:solidFill>
                <a:cs typeface="Segoe UI" panose="020B0502040204020203" pitchFamily="34" charset="0"/>
              </a:rPr>
              <a:t>Essential function used to guide decisions</a:t>
            </a:r>
          </a:p>
          <a:p>
            <a:pPr marL="682625" indent="-342900">
              <a:spcAft>
                <a:spcPts val="600"/>
              </a:spcAft>
              <a:buFont typeface="Arial" panose="020B0604020202020204" pitchFamily="34" charset="0"/>
              <a:buChar char="•"/>
            </a:pPr>
            <a:r>
              <a:rPr lang="en-US" sz="2400" dirty="0">
                <a:solidFill>
                  <a:srgbClr val="006600"/>
                </a:solidFill>
              </a:rPr>
              <a:t>Pros: Resource management; reduce discretion &amp; bias</a:t>
            </a:r>
          </a:p>
          <a:p>
            <a:pPr marL="682625" indent="-342900">
              <a:spcAft>
                <a:spcPts val="1200"/>
              </a:spcAft>
              <a:buFont typeface="Arial" panose="020B0604020202020204" pitchFamily="34" charset="0"/>
              <a:buChar char="•"/>
            </a:pPr>
            <a:r>
              <a:rPr lang="en-US" sz="2400" dirty="0">
                <a:solidFill>
                  <a:srgbClr val="006600"/>
                </a:solidFill>
              </a:rPr>
              <a:t>Cons: Predicting </a:t>
            </a:r>
            <a:r>
              <a:rPr lang="en-US" sz="2400" u="sng" dirty="0">
                <a:solidFill>
                  <a:srgbClr val="006600"/>
                </a:solidFill>
              </a:rPr>
              <a:t>future</a:t>
            </a:r>
            <a:r>
              <a:rPr lang="en-US" sz="2400" dirty="0">
                <a:solidFill>
                  <a:srgbClr val="006600"/>
                </a:solidFill>
              </a:rPr>
              <a:t> behavior; classifies individual based on the group; possible structural racial bias</a:t>
            </a:r>
          </a:p>
          <a:p>
            <a:pPr marL="0" lvl="1"/>
            <a:r>
              <a:rPr lang="en-US" sz="2400" dirty="0">
                <a:solidFill>
                  <a:srgbClr val="0000FF"/>
                </a:solidFill>
                <a:cs typeface="Segoe UI" panose="020B0502040204020203" pitchFamily="34" charset="0"/>
              </a:rPr>
              <a:t>Must have a high degree of predictive accuracy (validity)</a:t>
            </a:r>
          </a:p>
          <a:p>
            <a:pPr marL="682625" lvl="1" indent="-342900">
              <a:spcAft>
                <a:spcPts val="600"/>
              </a:spcAft>
              <a:buFont typeface="Arial" panose="020B0604020202020204" pitchFamily="34" charset="0"/>
              <a:buChar char="•"/>
            </a:pPr>
            <a:r>
              <a:rPr lang="en-US" sz="2400" dirty="0">
                <a:solidFill>
                  <a:srgbClr val="006600"/>
                </a:solidFill>
              </a:rPr>
              <a:t>After initial development, process of testing the accuracy of the assessment on a second population</a:t>
            </a:r>
          </a:p>
          <a:p>
            <a:pPr marL="682625" lvl="1" indent="-342900">
              <a:spcAft>
                <a:spcPts val="1200"/>
              </a:spcAft>
              <a:buFont typeface="Arial" panose="020B0604020202020204" pitchFamily="34" charset="0"/>
              <a:buChar char="•"/>
            </a:pPr>
            <a:r>
              <a:rPr lang="en-US" sz="2400" dirty="0">
                <a:solidFill>
                  <a:srgbClr val="006600"/>
                </a:solidFill>
              </a:rPr>
              <a:t>Off-the-shelf or custom-made, the assessment must be validated on the population being served</a:t>
            </a:r>
          </a:p>
          <a:p>
            <a:pPr marL="57150" lvl="4">
              <a:spcAft>
                <a:spcPts val="300"/>
              </a:spcAft>
            </a:pPr>
            <a:r>
              <a:rPr lang="en-US" sz="2400" dirty="0">
                <a:solidFill>
                  <a:srgbClr val="0000FF"/>
                </a:solidFill>
                <a:cs typeface="Segoe UI" panose="020B0502040204020203" pitchFamily="34" charset="0"/>
              </a:rPr>
              <a:t>4th Generation tools (Andrews et al., 2006) for case management, which allows for re-assessment of dynamic changes.</a:t>
            </a:r>
          </a:p>
        </p:txBody>
      </p:sp>
      <p:sp>
        <p:nvSpPr>
          <p:cNvPr id="22" name="Line 29"/>
          <p:cNvSpPr>
            <a:spLocks noChangeShapeType="1"/>
          </p:cNvSpPr>
          <p:nvPr/>
        </p:nvSpPr>
        <p:spPr bwMode="auto">
          <a:xfrm>
            <a:off x="16036925" y="3657600"/>
            <a:ext cx="2555875" cy="1681163"/>
          </a:xfrm>
          <a:prstGeom prst="line">
            <a:avLst/>
          </a:prstGeom>
          <a:noFill/>
          <a:ln w="152400" cap="rnd">
            <a:noFill/>
            <a:prstDash val="sysDot"/>
            <a:round/>
            <a:headEnd/>
            <a:tailEnd/>
          </a:ln>
        </p:spPr>
        <p:txBody>
          <a:bodyPr wrap="none" anchor="ctr"/>
          <a:lstStyle/>
          <a:p>
            <a:endParaRPr lang="en-US"/>
          </a:p>
        </p:txBody>
      </p:sp>
      <p:sp>
        <p:nvSpPr>
          <p:cNvPr id="10" name="Text Box 30">
            <a:extLst>
              <a:ext uri="{FF2B5EF4-FFF2-40B4-BE49-F238E27FC236}">
                <a16:creationId xmlns:a16="http://schemas.microsoft.com/office/drawing/2014/main" xmlns="" id="{061994E8-A40C-46CB-96B7-8561B0D0B540}"/>
              </a:ext>
            </a:extLst>
          </p:cNvPr>
          <p:cNvSpPr txBox="1">
            <a:spLocks noChangeArrowheads="1"/>
          </p:cNvSpPr>
          <p:nvPr/>
        </p:nvSpPr>
        <p:spPr bwMode="auto">
          <a:xfrm>
            <a:off x="7675563" y="6400800"/>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14</a:t>
            </a:fld>
            <a:r>
              <a:rPr lang="en-US" sz="1600" dirty="0">
                <a:solidFill>
                  <a:srgbClr val="0000FF"/>
                </a:solidFill>
              </a:rPr>
              <a:t> of 22</a:t>
            </a:r>
          </a:p>
        </p:txBody>
      </p:sp>
      <p:sp>
        <p:nvSpPr>
          <p:cNvPr id="26" name="Rectangle 153">
            <a:extLst>
              <a:ext uri="{FF2B5EF4-FFF2-40B4-BE49-F238E27FC236}">
                <a16:creationId xmlns:a16="http://schemas.microsoft.com/office/drawing/2014/main" xmlns="" id="{FDA0C40F-327E-4C66-92BF-4599BC69CD22}"/>
              </a:ext>
            </a:extLst>
          </p:cNvPr>
          <p:cNvSpPr>
            <a:spLocks noChangeArrowheads="1"/>
          </p:cNvSpPr>
          <p:nvPr/>
        </p:nvSpPr>
        <p:spPr bwMode="auto">
          <a:xfrm>
            <a:off x="4016375" y="533400"/>
            <a:ext cx="555625"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27" name="Rectangle 36">
            <a:extLst>
              <a:ext uri="{FF2B5EF4-FFF2-40B4-BE49-F238E27FC236}">
                <a16:creationId xmlns:a16="http://schemas.microsoft.com/office/drawing/2014/main" xmlns="" id="{BF9AF7DF-8E93-4EBD-9D7A-6F5822F0F072}"/>
              </a:ext>
            </a:extLst>
          </p:cNvPr>
          <p:cNvSpPr>
            <a:spLocks noChangeArrowheads="1"/>
          </p:cNvSpPr>
          <p:nvPr/>
        </p:nvSpPr>
        <p:spPr bwMode="auto">
          <a:xfrm>
            <a:off x="0" y="685800"/>
            <a:ext cx="9144000" cy="920031"/>
          </a:xfrm>
          <a:prstGeom prst="rect">
            <a:avLst/>
          </a:prstGeom>
          <a:noFill/>
          <a:ln w="9525">
            <a:noFill/>
            <a:miter lim="800000"/>
            <a:headEnd/>
            <a:tailEnd/>
          </a:ln>
        </p:spPr>
        <p:txBody>
          <a:bodyPr anchor="ctr"/>
          <a:lstStyle/>
          <a:p>
            <a:pPr algn="ctr" eaLnBrk="0" hangingPunct="0"/>
            <a:r>
              <a:rPr lang="en-US" sz="2600" b="1" i="1" dirty="0">
                <a:solidFill>
                  <a:srgbClr val="FF0000"/>
                </a:solidFill>
              </a:rPr>
              <a:t>#3: Risk, Need, Responsivity – the Cornerstone of Corrections</a:t>
            </a:r>
          </a:p>
          <a:p>
            <a:pPr algn="ctr" eaLnBrk="0" hangingPunct="0"/>
            <a:r>
              <a:rPr lang="en-US" sz="2400" b="1" i="1" dirty="0">
                <a:solidFill>
                  <a:srgbClr val="006600"/>
                </a:solidFill>
              </a:rPr>
              <a:t>Use a validated, actuarial risk assessment</a:t>
            </a:r>
          </a:p>
        </p:txBody>
      </p:sp>
    </p:spTree>
    <p:extLst>
      <p:ext uri="{BB962C8B-B14F-4D97-AF65-F5344CB8AC3E}">
        <p14:creationId xmlns:p14="http://schemas.microsoft.com/office/powerpoint/2010/main" val="558277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dissolve">
                                      <p:cBhvr>
                                        <p:cTn id="12" dur="500"/>
                                        <p:tgtEl>
                                          <p:spTgt spid="21">
                                            <p:txEl>
                                              <p:pRg st="0" end="0"/>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21">
                                            <p:txEl>
                                              <p:pRg st="1" end="1"/>
                                            </p:txEl>
                                          </p:spTgt>
                                        </p:tgtEl>
                                        <p:attrNameLst>
                                          <p:attrName>style.visibility</p:attrName>
                                        </p:attrNameLst>
                                      </p:cBhvr>
                                      <p:to>
                                        <p:strVal val="visible"/>
                                      </p:to>
                                    </p:set>
                                    <p:animEffect transition="in" filter="dissolve">
                                      <p:cBhvr>
                                        <p:cTn id="15" dur="500"/>
                                        <p:tgtEl>
                                          <p:spTgt spid="21">
                                            <p:txEl>
                                              <p:pRg st="1" end="1"/>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21">
                                            <p:txEl>
                                              <p:pRg st="2" end="2"/>
                                            </p:txEl>
                                          </p:spTgt>
                                        </p:tgtEl>
                                        <p:attrNameLst>
                                          <p:attrName>style.visibility</p:attrName>
                                        </p:attrNameLst>
                                      </p:cBhvr>
                                      <p:to>
                                        <p:strVal val="visible"/>
                                      </p:to>
                                    </p:set>
                                    <p:animEffect transition="in" filter="dissolve">
                                      <p:cBhvr>
                                        <p:cTn id="18" dur="500"/>
                                        <p:tgtEl>
                                          <p:spTgt spid="21">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21">
                                            <p:txEl>
                                              <p:pRg st="3" end="3"/>
                                            </p:txEl>
                                          </p:spTgt>
                                        </p:tgtEl>
                                        <p:attrNameLst>
                                          <p:attrName>style.visibility</p:attrName>
                                        </p:attrNameLst>
                                      </p:cBhvr>
                                      <p:to>
                                        <p:strVal val="visible"/>
                                      </p:to>
                                    </p:set>
                                    <p:animEffect transition="in" filter="dissolve">
                                      <p:cBhvr>
                                        <p:cTn id="23" dur="500"/>
                                        <p:tgtEl>
                                          <p:spTgt spid="21">
                                            <p:txEl>
                                              <p:pRg st="3" end="3"/>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21">
                                            <p:txEl>
                                              <p:pRg st="4" end="4"/>
                                            </p:txEl>
                                          </p:spTgt>
                                        </p:tgtEl>
                                        <p:attrNameLst>
                                          <p:attrName>style.visibility</p:attrName>
                                        </p:attrNameLst>
                                      </p:cBhvr>
                                      <p:to>
                                        <p:strVal val="visible"/>
                                      </p:to>
                                    </p:set>
                                    <p:animEffect transition="in" filter="dissolve">
                                      <p:cBhvr>
                                        <p:cTn id="26" dur="500"/>
                                        <p:tgtEl>
                                          <p:spTgt spid="21">
                                            <p:txEl>
                                              <p:pRg st="4" end="4"/>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21">
                                            <p:txEl>
                                              <p:pRg st="5" end="5"/>
                                            </p:txEl>
                                          </p:spTgt>
                                        </p:tgtEl>
                                        <p:attrNameLst>
                                          <p:attrName>style.visibility</p:attrName>
                                        </p:attrNameLst>
                                      </p:cBhvr>
                                      <p:to>
                                        <p:strVal val="visible"/>
                                      </p:to>
                                    </p:set>
                                    <p:animEffect transition="in" filter="dissolve">
                                      <p:cBhvr>
                                        <p:cTn id="29" dur="500"/>
                                        <p:tgtEl>
                                          <p:spTgt spid="21">
                                            <p:txEl>
                                              <p:pRg st="5" end="5"/>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21">
                                            <p:txEl>
                                              <p:pRg st="6" end="6"/>
                                            </p:txEl>
                                          </p:spTgt>
                                        </p:tgtEl>
                                        <p:attrNameLst>
                                          <p:attrName>style.visibility</p:attrName>
                                        </p:attrNameLst>
                                      </p:cBhvr>
                                      <p:to>
                                        <p:strVal val="visible"/>
                                      </p:to>
                                    </p:set>
                                    <p:animEffect transition="in" filter="dissolve">
                                      <p:cBhvr>
                                        <p:cTn id="32" dur="500"/>
                                        <p:tgtEl>
                                          <p:spTgt spid="2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xmlns="" id="{9FAAA167-69BF-449E-B2C9-033DDC45EAE5}"/>
              </a:ext>
            </a:extLst>
          </p:cNvPr>
          <p:cNvGrpSpPr/>
          <p:nvPr/>
        </p:nvGrpSpPr>
        <p:grpSpPr>
          <a:xfrm>
            <a:off x="918368" y="152399"/>
            <a:ext cx="7006432" cy="574364"/>
            <a:chOff x="918368" y="50799"/>
            <a:chExt cx="7006432" cy="574364"/>
          </a:xfrm>
        </p:grpSpPr>
        <p:grpSp>
          <p:nvGrpSpPr>
            <p:cNvPr id="53" name="Group 52">
              <a:extLst>
                <a:ext uri="{FF2B5EF4-FFF2-40B4-BE49-F238E27FC236}">
                  <a16:creationId xmlns:a16="http://schemas.microsoft.com/office/drawing/2014/main" xmlns="" id="{F8819EC1-C090-48FE-8340-D25F7A350B04}"/>
                </a:ext>
              </a:extLst>
            </p:cNvPr>
            <p:cNvGrpSpPr/>
            <p:nvPr/>
          </p:nvGrpSpPr>
          <p:grpSpPr>
            <a:xfrm>
              <a:off x="2907918" y="50799"/>
              <a:ext cx="5016882" cy="574364"/>
              <a:chOff x="11556619" y="203199"/>
              <a:chExt cx="5016882" cy="574364"/>
            </a:xfrm>
          </p:grpSpPr>
          <p:sp>
            <p:nvSpPr>
              <p:cNvPr id="61" name="Rounded Rectangle 44">
                <a:extLst>
                  <a:ext uri="{FF2B5EF4-FFF2-40B4-BE49-F238E27FC236}">
                    <a16:creationId xmlns:a16="http://schemas.microsoft.com/office/drawing/2014/main" xmlns="" id="{1FCF87B7-5F0C-44F3-B0AD-1E336E08D393}"/>
                  </a:ext>
                </a:extLst>
              </p:cNvPr>
              <p:cNvSpPr/>
              <p:nvPr/>
            </p:nvSpPr>
            <p:spPr>
              <a:xfrm>
                <a:off x="126492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#3</a:t>
                </a:r>
              </a:p>
            </p:txBody>
          </p:sp>
          <p:sp>
            <p:nvSpPr>
              <p:cNvPr id="55" name="Rounded Rectangle 44">
                <a:extLst>
                  <a:ext uri="{FF2B5EF4-FFF2-40B4-BE49-F238E27FC236}">
                    <a16:creationId xmlns:a16="http://schemas.microsoft.com/office/drawing/2014/main" xmlns="" id="{FA47492F-D203-4408-8F63-F00DA09F7A90}"/>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56" name="Rounded Rectangle 44">
                <a:extLst>
                  <a:ext uri="{FF2B5EF4-FFF2-40B4-BE49-F238E27FC236}">
                    <a16:creationId xmlns:a16="http://schemas.microsoft.com/office/drawing/2014/main" xmlns="" id="{089735DB-F443-4EE1-A922-D31AFF6A8499}"/>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57" name="Rounded Rectangle 44">
                <a:extLst>
                  <a:ext uri="{FF2B5EF4-FFF2-40B4-BE49-F238E27FC236}">
                    <a16:creationId xmlns:a16="http://schemas.microsoft.com/office/drawing/2014/main" xmlns="" id="{B9E3CB79-493E-4AA6-A5F0-EC1F7BEBB67F}"/>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58" name="Rounded Rectangle 44">
                <a:extLst>
                  <a:ext uri="{FF2B5EF4-FFF2-40B4-BE49-F238E27FC236}">
                    <a16:creationId xmlns:a16="http://schemas.microsoft.com/office/drawing/2014/main" xmlns="" id="{9C9C7EE0-D0D9-4D78-BD1F-8FD612374DE5}"/>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59" name="Rounded Rectangle 44">
                <a:extLst>
                  <a:ext uri="{FF2B5EF4-FFF2-40B4-BE49-F238E27FC236}">
                    <a16:creationId xmlns:a16="http://schemas.microsoft.com/office/drawing/2014/main" xmlns="" id="{038A1432-8980-46BB-817A-97290AD93365}"/>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60" name="Rounded Rectangle 44">
                <a:extLst>
                  <a:ext uri="{FF2B5EF4-FFF2-40B4-BE49-F238E27FC236}">
                    <a16:creationId xmlns:a16="http://schemas.microsoft.com/office/drawing/2014/main" xmlns="" id="{3F3E24B5-4E64-43DC-BDE6-7320CC732DA1}"/>
                  </a:ext>
                </a:extLst>
              </p:cNvPr>
              <p:cNvSpPr/>
              <p:nvPr/>
            </p:nvSpPr>
            <p:spPr>
              <a:xfrm>
                <a:off x="13182600" y="203199"/>
                <a:ext cx="563563" cy="568175"/>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#4</a:t>
                </a:r>
              </a:p>
            </p:txBody>
          </p:sp>
          <p:sp>
            <p:nvSpPr>
              <p:cNvPr id="62" name="Rounded Rectangle 44">
                <a:extLst>
                  <a:ext uri="{FF2B5EF4-FFF2-40B4-BE49-F238E27FC236}">
                    <a16:creationId xmlns:a16="http://schemas.microsoft.com/office/drawing/2014/main" xmlns="" id="{C59EBBCC-06A1-4827-8331-877BC0232A0B}"/>
                  </a:ext>
                </a:extLst>
              </p:cNvPr>
              <p:cNvSpPr/>
              <p:nvPr/>
            </p:nvSpPr>
            <p:spPr>
              <a:xfrm>
                <a:off x="11556619" y="310044"/>
                <a:ext cx="563563" cy="467519"/>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grpSp>
        <p:sp>
          <p:nvSpPr>
            <p:cNvPr id="54" name="Rounded Rectangle 44">
              <a:extLst>
                <a:ext uri="{FF2B5EF4-FFF2-40B4-BE49-F238E27FC236}">
                  <a16:creationId xmlns:a16="http://schemas.microsoft.com/office/drawing/2014/main" xmlns="" id="{C5DE152F-2201-4765-963C-4B9A1659FD0C}"/>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3504"/>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47" name="Line 29"/>
          <p:cNvSpPr>
            <a:spLocks noChangeShapeType="1"/>
          </p:cNvSpPr>
          <p:nvPr/>
        </p:nvSpPr>
        <p:spPr bwMode="auto">
          <a:xfrm>
            <a:off x="7562891" y="4872037"/>
            <a:ext cx="2555875" cy="1681163"/>
          </a:xfrm>
          <a:prstGeom prst="line">
            <a:avLst/>
          </a:prstGeom>
          <a:noFill/>
          <a:ln w="152400" cap="rnd">
            <a:noFill/>
            <a:prstDash val="sysDot"/>
            <a:round/>
            <a:headEnd/>
            <a:tailEnd/>
          </a:ln>
        </p:spPr>
        <p:txBody>
          <a:bodyPr wrap="none" anchor="ctr"/>
          <a:lstStyle/>
          <a:p>
            <a:endParaRPr lang="en-US"/>
          </a:p>
        </p:txBody>
      </p:sp>
      <p:sp>
        <p:nvSpPr>
          <p:cNvPr id="15" name="Line 29"/>
          <p:cNvSpPr>
            <a:spLocks noChangeShapeType="1"/>
          </p:cNvSpPr>
          <p:nvPr/>
        </p:nvSpPr>
        <p:spPr bwMode="auto">
          <a:xfrm>
            <a:off x="4985128" y="5557837"/>
            <a:ext cx="2555875" cy="1681163"/>
          </a:xfrm>
          <a:prstGeom prst="line">
            <a:avLst/>
          </a:prstGeom>
          <a:noFill/>
          <a:ln w="152400" cap="rnd">
            <a:noFill/>
            <a:prstDash val="sysDot"/>
            <a:round/>
            <a:headEnd/>
            <a:tailEnd/>
          </a:ln>
        </p:spPr>
        <p:txBody>
          <a:bodyPr wrap="none" anchor="ctr"/>
          <a:lstStyle/>
          <a:p>
            <a:endParaRPr lang="en-US"/>
          </a:p>
        </p:txBody>
      </p:sp>
      <p:sp>
        <p:nvSpPr>
          <p:cNvPr id="17" name="Rectangle 30"/>
          <p:cNvSpPr>
            <a:spLocks noChangeArrowheads="1"/>
          </p:cNvSpPr>
          <p:nvPr/>
        </p:nvSpPr>
        <p:spPr bwMode="auto">
          <a:xfrm>
            <a:off x="733425" y="1736725"/>
            <a:ext cx="8077200" cy="777875"/>
          </a:xfrm>
          <a:prstGeom prst="rect">
            <a:avLst/>
          </a:prstGeom>
          <a:noFill/>
          <a:ln w="9525" algn="ctr">
            <a:noFill/>
            <a:miter lim="800000"/>
            <a:headEnd/>
            <a:tailEnd/>
          </a:ln>
        </p:spPr>
        <p:txBody>
          <a:bodyPr/>
          <a:lstStyle/>
          <a:p>
            <a:pPr marL="2192338" lvl="2" indent="-311150" eaLnBrk="0" hangingPunct="0">
              <a:spcBef>
                <a:spcPct val="40000"/>
              </a:spcBef>
              <a:buFontTx/>
              <a:buAutoNum type="alphaLcParenR"/>
              <a:tabLst>
                <a:tab pos="2859088" algn="l"/>
              </a:tabLst>
            </a:pPr>
            <a:endParaRPr lang="en-US" sz="2100" dirty="0">
              <a:solidFill>
                <a:schemeClr val="bg1"/>
              </a:solidFill>
            </a:endParaRPr>
          </a:p>
        </p:txBody>
      </p:sp>
      <p:sp>
        <p:nvSpPr>
          <p:cNvPr id="18" name="Rectangle 53"/>
          <p:cNvSpPr>
            <a:spLocks noChangeArrowheads="1"/>
          </p:cNvSpPr>
          <p:nvPr/>
        </p:nvSpPr>
        <p:spPr bwMode="auto">
          <a:xfrm>
            <a:off x="362590" y="1828800"/>
            <a:ext cx="8476610" cy="4538246"/>
          </a:xfrm>
          <a:prstGeom prst="rect">
            <a:avLst/>
          </a:prstGeom>
          <a:noFill/>
          <a:ln w="38100" algn="ctr">
            <a:noFill/>
            <a:miter lim="800000"/>
            <a:headEnd/>
            <a:tailEnd/>
          </a:ln>
        </p:spPr>
        <p:txBody>
          <a:bodyPr lIns="0" rIns="0"/>
          <a:lstStyle/>
          <a:p>
            <a:pPr marL="174625">
              <a:spcBef>
                <a:spcPct val="55000"/>
              </a:spcBef>
              <a:defRPr/>
            </a:pPr>
            <a:endParaRPr lang="en-US" sz="2200" dirty="0">
              <a:solidFill>
                <a:srgbClr val="0000FF"/>
              </a:solidFill>
            </a:endParaRPr>
          </a:p>
        </p:txBody>
      </p:sp>
      <p:sp>
        <p:nvSpPr>
          <p:cNvPr id="11" name="Rectangle 10">
            <a:extLst>
              <a:ext uri="{FF2B5EF4-FFF2-40B4-BE49-F238E27FC236}">
                <a16:creationId xmlns:a16="http://schemas.microsoft.com/office/drawing/2014/main" xmlns="" id="{68578D10-C573-4863-BD39-C85D6EDA81E6}"/>
              </a:ext>
            </a:extLst>
          </p:cNvPr>
          <p:cNvSpPr/>
          <p:nvPr/>
        </p:nvSpPr>
        <p:spPr>
          <a:xfrm>
            <a:off x="304800" y="1752600"/>
            <a:ext cx="8582025" cy="5032147"/>
          </a:xfrm>
          <a:prstGeom prst="rect">
            <a:avLst/>
          </a:prstGeom>
        </p:spPr>
        <p:txBody>
          <a:bodyPr wrap="square">
            <a:spAutoFit/>
          </a:bodyPr>
          <a:lstStyle/>
          <a:p>
            <a:pPr marL="0" lvl="1">
              <a:spcAft>
                <a:spcPts val="600"/>
              </a:spcAft>
            </a:pPr>
            <a:r>
              <a:rPr lang="en-US" sz="2200" dirty="0">
                <a:solidFill>
                  <a:srgbClr val="0000FF"/>
                </a:solidFill>
              </a:rPr>
              <a:t>Racial disparities can be detected:</a:t>
            </a:r>
            <a:endParaRPr lang="en-US" dirty="0">
              <a:solidFill>
                <a:srgbClr val="006600"/>
              </a:solidFill>
            </a:endParaRPr>
          </a:p>
          <a:p>
            <a:pPr marL="0" lvl="1"/>
            <a:r>
              <a:rPr lang="en-US" sz="2200" b="1" dirty="0">
                <a:solidFill>
                  <a:srgbClr val="0000FF"/>
                </a:solidFill>
              </a:rPr>
              <a:t>Directly </a:t>
            </a:r>
            <a:r>
              <a:rPr lang="en-US" sz="2200" dirty="0">
                <a:solidFill>
                  <a:srgbClr val="0000FF"/>
                </a:solidFill>
              </a:rPr>
              <a:t>— race has a direct relationship with the outcome </a:t>
            </a:r>
          </a:p>
          <a:p>
            <a:pPr marL="0" lvl="1">
              <a:spcAft>
                <a:spcPts val="600"/>
              </a:spcAft>
            </a:pPr>
            <a:r>
              <a:rPr lang="en-US" sz="2200" dirty="0">
                <a:solidFill>
                  <a:srgbClr val="0000FF"/>
                </a:solidFill>
              </a:rPr>
              <a:t>                   (e.g., detained prior to trial; conviction; length of sentence)</a:t>
            </a:r>
          </a:p>
          <a:p>
            <a:pPr marL="0" lvl="1"/>
            <a:r>
              <a:rPr lang="en-US" sz="2200" b="1" dirty="0">
                <a:solidFill>
                  <a:srgbClr val="0000FF"/>
                </a:solidFill>
              </a:rPr>
              <a:t>Indirectly</a:t>
            </a:r>
            <a:r>
              <a:rPr lang="en-US" sz="2200" dirty="0">
                <a:solidFill>
                  <a:srgbClr val="0000FF"/>
                </a:solidFill>
              </a:rPr>
              <a:t>— not through race, but through another variable </a:t>
            </a:r>
          </a:p>
          <a:p>
            <a:pPr marL="0" lvl="1">
              <a:spcAft>
                <a:spcPts val="600"/>
              </a:spcAft>
            </a:pPr>
            <a:r>
              <a:rPr lang="en-US" sz="2200" dirty="0">
                <a:solidFill>
                  <a:srgbClr val="0000FF"/>
                </a:solidFill>
              </a:rPr>
              <a:t>                      (e.g., pretrial detention)</a:t>
            </a:r>
          </a:p>
          <a:p>
            <a:pPr lvl="2" indent="-457200">
              <a:buFont typeface="Courier New" panose="02070309020205020404" pitchFamily="49" charset="0"/>
              <a:buChar char="o"/>
            </a:pPr>
            <a:endParaRPr lang="en-US" sz="2200" b="1" dirty="0">
              <a:solidFill>
                <a:srgbClr val="0000FF"/>
              </a:solidFill>
            </a:endParaRPr>
          </a:p>
          <a:p>
            <a:pPr lvl="2" indent="-457200">
              <a:buFont typeface="Courier New" panose="02070309020205020404" pitchFamily="49" charset="0"/>
              <a:buChar char="o"/>
            </a:pPr>
            <a:endParaRPr lang="en-US" sz="2200" b="1" dirty="0">
              <a:solidFill>
                <a:srgbClr val="0000FF"/>
              </a:solidFill>
            </a:endParaRPr>
          </a:p>
          <a:p>
            <a:pPr lvl="2" indent="-457200">
              <a:buFont typeface="Courier New" panose="02070309020205020404" pitchFamily="49" charset="0"/>
              <a:buChar char="o"/>
            </a:pPr>
            <a:endParaRPr lang="en-US" sz="2200" b="1" dirty="0">
              <a:solidFill>
                <a:srgbClr val="0000FF"/>
              </a:solidFill>
            </a:endParaRPr>
          </a:p>
          <a:p>
            <a:pPr lvl="2" indent="-457200">
              <a:buFont typeface="Courier New" panose="02070309020205020404" pitchFamily="49" charset="0"/>
              <a:buChar char="o"/>
            </a:pPr>
            <a:endParaRPr lang="en-US" sz="2200" b="1" dirty="0">
              <a:solidFill>
                <a:srgbClr val="0000FF"/>
              </a:solidFill>
            </a:endParaRPr>
          </a:p>
          <a:p>
            <a:pPr marL="0" lvl="1">
              <a:spcAft>
                <a:spcPts val="600"/>
              </a:spcAft>
            </a:pPr>
            <a:endParaRPr lang="en-US" sz="2200" dirty="0">
              <a:solidFill>
                <a:srgbClr val="0000FF"/>
              </a:solidFill>
            </a:endParaRPr>
          </a:p>
          <a:p>
            <a:pPr marL="0" lvl="1">
              <a:spcAft>
                <a:spcPts val="600"/>
              </a:spcAft>
            </a:pPr>
            <a:endParaRPr lang="en-US" sz="2200" dirty="0">
              <a:solidFill>
                <a:srgbClr val="0000FF"/>
              </a:solidFill>
            </a:endParaRPr>
          </a:p>
          <a:p>
            <a:pPr marL="0" lvl="1">
              <a:spcAft>
                <a:spcPts val="600"/>
              </a:spcAft>
            </a:pPr>
            <a:endParaRPr lang="en-US" sz="2200" dirty="0">
              <a:solidFill>
                <a:srgbClr val="0000FF"/>
              </a:solidFill>
            </a:endParaRPr>
          </a:p>
          <a:p>
            <a:pPr marL="342900" lvl="1" indent="-342900">
              <a:buFont typeface="Arial" panose="020B0604020202020204" pitchFamily="34" charset="0"/>
              <a:buChar char="•"/>
            </a:pPr>
            <a:endParaRPr lang="en-US" sz="2200" dirty="0">
              <a:solidFill>
                <a:srgbClr val="0000FF"/>
              </a:solidFill>
            </a:endParaRPr>
          </a:p>
        </p:txBody>
      </p:sp>
      <p:sp>
        <p:nvSpPr>
          <p:cNvPr id="35" name="Oval 34">
            <a:extLst>
              <a:ext uri="{FF2B5EF4-FFF2-40B4-BE49-F238E27FC236}">
                <a16:creationId xmlns:a16="http://schemas.microsoft.com/office/drawing/2014/main" xmlns="" id="{736497C3-4AD6-435E-9B0E-F208B2799263}"/>
              </a:ext>
            </a:extLst>
          </p:cNvPr>
          <p:cNvSpPr/>
          <p:nvPr/>
        </p:nvSpPr>
        <p:spPr>
          <a:xfrm>
            <a:off x="4449340" y="5736772"/>
            <a:ext cx="1676400" cy="816428"/>
          </a:xfrm>
          <a:prstGeom prst="ellipse">
            <a:avLst/>
          </a:prstGeom>
          <a:solidFill>
            <a:schemeClr val="bg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00FF"/>
                </a:solidFill>
              </a:rPr>
              <a:t>Harsher sentence </a:t>
            </a:r>
          </a:p>
        </p:txBody>
      </p:sp>
      <p:cxnSp>
        <p:nvCxnSpPr>
          <p:cNvPr id="36" name="Straight Arrow Connector 35">
            <a:extLst>
              <a:ext uri="{FF2B5EF4-FFF2-40B4-BE49-F238E27FC236}">
                <a16:creationId xmlns:a16="http://schemas.microsoft.com/office/drawing/2014/main" xmlns="" id="{671AB29A-D8D0-48D8-8DE9-75BAA5E176FB}"/>
              </a:ext>
            </a:extLst>
          </p:cNvPr>
          <p:cNvCxnSpPr>
            <a:cxnSpLocks/>
            <a:endCxn id="35" idx="2"/>
          </p:cNvCxnSpPr>
          <p:nvPr/>
        </p:nvCxnSpPr>
        <p:spPr>
          <a:xfrm>
            <a:off x="2204319" y="6127005"/>
            <a:ext cx="2245021" cy="17981"/>
          </a:xfrm>
          <a:prstGeom prst="straightConnector1">
            <a:avLst/>
          </a:prstGeom>
          <a:ln w="66675">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xmlns="" id="{BDBCBD68-9143-409D-A5B8-4221C8B0FEF0}"/>
              </a:ext>
            </a:extLst>
          </p:cNvPr>
          <p:cNvSpPr txBox="1"/>
          <p:nvPr/>
        </p:nvSpPr>
        <p:spPr>
          <a:xfrm>
            <a:off x="2286000" y="5765626"/>
            <a:ext cx="1831763" cy="400110"/>
          </a:xfrm>
          <a:prstGeom prst="rect">
            <a:avLst/>
          </a:prstGeom>
          <a:noFill/>
        </p:spPr>
        <p:txBody>
          <a:bodyPr wrap="square" rtlCol="0">
            <a:spAutoFit/>
          </a:bodyPr>
          <a:lstStyle/>
          <a:p>
            <a:r>
              <a:rPr lang="en-US" sz="2000" dirty="0">
                <a:solidFill>
                  <a:srgbClr val="0000FF"/>
                </a:solidFill>
              </a:rPr>
              <a:t>direct disparity</a:t>
            </a:r>
          </a:p>
        </p:txBody>
      </p:sp>
      <p:grpSp>
        <p:nvGrpSpPr>
          <p:cNvPr id="40" name="Group 39">
            <a:extLst>
              <a:ext uri="{FF2B5EF4-FFF2-40B4-BE49-F238E27FC236}">
                <a16:creationId xmlns:a16="http://schemas.microsoft.com/office/drawing/2014/main" xmlns="" id="{9AA6A19A-647B-4F4D-9041-34CA4D19D290}"/>
              </a:ext>
            </a:extLst>
          </p:cNvPr>
          <p:cNvGrpSpPr/>
          <p:nvPr/>
        </p:nvGrpSpPr>
        <p:grpSpPr>
          <a:xfrm>
            <a:off x="2204319" y="3861387"/>
            <a:ext cx="3885262" cy="777874"/>
            <a:chOff x="2373674" y="5206326"/>
            <a:chExt cx="2783523" cy="1404707"/>
          </a:xfrm>
        </p:grpSpPr>
        <p:grpSp>
          <p:nvGrpSpPr>
            <p:cNvPr id="41" name="Group 40">
              <a:extLst>
                <a:ext uri="{FF2B5EF4-FFF2-40B4-BE49-F238E27FC236}">
                  <a16:creationId xmlns:a16="http://schemas.microsoft.com/office/drawing/2014/main" xmlns="" id="{1813F07F-C165-467E-9C6F-54E08A8C67FC}"/>
                </a:ext>
              </a:extLst>
            </p:cNvPr>
            <p:cNvGrpSpPr/>
            <p:nvPr/>
          </p:nvGrpSpPr>
          <p:grpSpPr>
            <a:xfrm>
              <a:off x="2373674" y="5206326"/>
              <a:ext cx="2783523" cy="1404707"/>
              <a:chOff x="2373674" y="5206326"/>
              <a:chExt cx="2783523" cy="1404707"/>
            </a:xfrm>
          </p:grpSpPr>
          <p:sp>
            <p:nvSpPr>
              <p:cNvPr id="43" name="Oval 42">
                <a:extLst>
                  <a:ext uri="{FF2B5EF4-FFF2-40B4-BE49-F238E27FC236}">
                    <a16:creationId xmlns:a16="http://schemas.microsoft.com/office/drawing/2014/main" xmlns="" id="{26F04D3A-2072-46F3-95D9-27D261A07073}"/>
                  </a:ext>
                </a:extLst>
              </p:cNvPr>
              <p:cNvSpPr/>
              <p:nvPr/>
            </p:nvSpPr>
            <p:spPr>
              <a:xfrm>
                <a:off x="4005199" y="5206326"/>
                <a:ext cx="1151998" cy="1404707"/>
              </a:xfrm>
              <a:prstGeom prst="ellipse">
                <a:avLst/>
              </a:prstGeom>
              <a:solidFill>
                <a:schemeClr val="bg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00FF"/>
                    </a:solidFill>
                  </a:rPr>
                  <a:t>Pretrial</a:t>
                </a:r>
              </a:p>
              <a:p>
                <a:pPr algn="ctr"/>
                <a:r>
                  <a:rPr lang="en-US" dirty="0">
                    <a:solidFill>
                      <a:srgbClr val="0000FF"/>
                    </a:solidFill>
                  </a:rPr>
                  <a:t>Detention</a:t>
                </a:r>
              </a:p>
            </p:txBody>
          </p:sp>
          <p:cxnSp>
            <p:nvCxnSpPr>
              <p:cNvPr id="44" name="Straight Arrow Connector 43">
                <a:extLst>
                  <a:ext uri="{FF2B5EF4-FFF2-40B4-BE49-F238E27FC236}">
                    <a16:creationId xmlns:a16="http://schemas.microsoft.com/office/drawing/2014/main" xmlns="" id="{A76F2277-C89E-47AA-81E1-8BCB0BC5C1A0}"/>
                  </a:ext>
                </a:extLst>
              </p:cNvPr>
              <p:cNvCxnSpPr>
                <a:cxnSpLocks/>
                <a:endCxn id="43" idx="2"/>
              </p:cNvCxnSpPr>
              <p:nvPr/>
            </p:nvCxnSpPr>
            <p:spPr>
              <a:xfrm>
                <a:off x="2373674" y="5908680"/>
                <a:ext cx="1631525" cy="0"/>
              </a:xfrm>
              <a:prstGeom prst="straightConnector1">
                <a:avLst/>
              </a:prstGeom>
              <a:ln w="66675">
                <a:solidFill>
                  <a:srgbClr val="0000FF"/>
                </a:solidFill>
                <a:tailEnd type="triangle"/>
              </a:ln>
            </p:spPr>
            <p:style>
              <a:lnRef idx="1">
                <a:schemeClr val="accent1"/>
              </a:lnRef>
              <a:fillRef idx="0">
                <a:schemeClr val="accent1"/>
              </a:fillRef>
              <a:effectRef idx="0">
                <a:schemeClr val="accent1"/>
              </a:effectRef>
              <a:fontRef idx="minor">
                <a:schemeClr val="tx1"/>
              </a:fontRef>
            </p:style>
          </p:cxnSp>
        </p:grpSp>
        <p:sp>
          <p:nvSpPr>
            <p:cNvPr id="42" name="TextBox 41">
              <a:extLst>
                <a:ext uri="{FF2B5EF4-FFF2-40B4-BE49-F238E27FC236}">
                  <a16:creationId xmlns:a16="http://schemas.microsoft.com/office/drawing/2014/main" xmlns="" id="{33F23F85-DD9E-42D4-8441-5D5E0B677C61}"/>
                </a:ext>
              </a:extLst>
            </p:cNvPr>
            <p:cNvSpPr txBox="1"/>
            <p:nvPr/>
          </p:nvSpPr>
          <p:spPr>
            <a:xfrm>
              <a:off x="2432193" y="5266177"/>
              <a:ext cx="1312332" cy="722530"/>
            </a:xfrm>
            <a:prstGeom prst="rect">
              <a:avLst/>
            </a:prstGeom>
            <a:noFill/>
          </p:spPr>
          <p:txBody>
            <a:bodyPr wrap="square" rtlCol="0">
              <a:spAutoFit/>
            </a:bodyPr>
            <a:lstStyle/>
            <a:p>
              <a:r>
                <a:rPr lang="en-US" sz="2000" dirty="0">
                  <a:solidFill>
                    <a:srgbClr val="0000FF"/>
                  </a:solidFill>
                </a:rPr>
                <a:t>direct disparity</a:t>
              </a:r>
            </a:p>
          </p:txBody>
        </p:sp>
      </p:grpSp>
      <p:sp>
        <p:nvSpPr>
          <p:cNvPr id="25" name="Text Box 30">
            <a:extLst>
              <a:ext uri="{FF2B5EF4-FFF2-40B4-BE49-F238E27FC236}">
                <a16:creationId xmlns:a16="http://schemas.microsoft.com/office/drawing/2014/main" xmlns="" id="{9626E145-F075-467E-9155-2E5F4935DB78}"/>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15</a:t>
            </a:fld>
            <a:r>
              <a:rPr lang="en-US" sz="1600" dirty="0">
                <a:solidFill>
                  <a:srgbClr val="0000FF"/>
                </a:solidFill>
              </a:rPr>
              <a:t> of 22</a:t>
            </a:r>
          </a:p>
        </p:txBody>
      </p:sp>
      <p:sp>
        <p:nvSpPr>
          <p:cNvPr id="63" name="Rectangle 36">
            <a:extLst>
              <a:ext uri="{FF2B5EF4-FFF2-40B4-BE49-F238E27FC236}">
                <a16:creationId xmlns:a16="http://schemas.microsoft.com/office/drawing/2014/main" xmlns="" id="{BECA686C-D761-4865-8BA8-87124452A7FF}"/>
              </a:ext>
            </a:extLst>
          </p:cNvPr>
          <p:cNvSpPr>
            <a:spLocks noChangeArrowheads="1"/>
          </p:cNvSpPr>
          <p:nvPr/>
        </p:nvSpPr>
        <p:spPr bwMode="auto">
          <a:xfrm>
            <a:off x="228600" y="609600"/>
            <a:ext cx="8686800" cy="1066800"/>
          </a:xfrm>
          <a:prstGeom prst="rect">
            <a:avLst/>
          </a:prstGeom>
          <a:noFill/>
          <a:ln w="9525">
            <a:noFill/>
            <a:miter lim="800000"/>
            <a:headEnd/>
            <a:tailEnd/>
          </a:ln>
        </p:spPr>
        <p:txBody>
          <a:bodyPr anchor="ctr"/>
          <a:lstStyle/>
          <a:p>
            <a:pPr algn="ctr" eaLnBrk="0" hangingPunct="0"/>
            <a:r>
              <a:rPr lang="en-US" sz="2600" b="1" i="1" dirty="0">
                <a:solidFill>
                  <a:srgbClr val="FF0000"/>
                </a:solidFill>
              </a:rPr>
              <a:t># 4: Address Racial Disparities in the Criminal Justice System</a:t>
            </a:r>
          </a:p>
          <a:p>
            <a:pPr algn="ctr" eaLnBrk="0" hangingPunct="0"/>
            <a:r>
              <a:rPr lang="en-US" sz="2400" b="1" i="1" dirty="0">
                <a:solidFill>
                  <a:srgbClr val="006600"/>
                </a:solidFill>
              </a:rPr>
              <a:t>Emerging evidence on “cumulative disadvantage”</a:t>
            </a:r>
          </a:p>
        </p:txBody>
      </p:sp>
      <p:sp>
        <p:nvSpPr>
          <p:cNvPr id="64" name="Rectangle 153">
            <a:extLst>
              <a:ext uri="{FF2B5EF4-FFF2-40B4-BE49-F238E27FC236}">
                <a16:creationId xmlns:a16="http://schemas.microsoft.com/office/drawing/2014/main" xmlns="" id="{A3DAE58C-FD9C-4398-98FF-C01B04047808}"/>
              </a:ext>
            </a:extLst>
          </p:cNvPr>
          <p:cNvSpPr>
            <a:spLocks noChangeArrowheads="1"/>
          </p:cNvSpPr>
          <p:nvPr/>
        </p:nvSpPr>
        <p:spPr bwMode="auto">
          <a:xfrm>
            <a:off x="4536620" y="505482"/>
            <a:ext cx="555625"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grpSp>
        <p:nvGrpSpPr>
          <p:cNvPr id="19" name="Group 18">
            <a:extLst>
              <a:ext uri="{FF2B5EF4-FFF2-40B4-BE49-F238E27FC236}">
                <a16:creationId xmlns:a16="http://schemas.microsoft.com/office/drawing/2014/main" xmlns="" id="{E28D1B5F-B774-4D6A-A797-DE8602DF6547}"/>
              </a:ext>
            </a:extLst>
          </p:cNvPr>
          <p:cNvGrpSpPr/>
          <p:nvPr/>
        </p:nvGrpSpPr>
        <p:grpSpPr>
          <a:xfrm>
            <a:off x="609600" y="3753002"/>
            <a:ext cx="1553740" cy="2571599"/>
            <a:chOff x="6667500" y="4319319"/>
            <a:chExt cx="1292466" cy="1833612"/>
          </a:xfrm>
        </p:grpSpPr>
        <p:sp>
          <p:nvSpPr>
            <p:cNvPr id="16" name="Rectangle 15">
              <a:extLst>
                <a:ext uri="{FF2B5EF4-FFF2-40B4-BE49-F238E27FC236}">
                  <a16:creationId xmlns:a16="http://schemas.microsoft.com/office/drawing/2014/main" xmlns="" id="{EBE969EA-F7A1-4B4A-87BF-ADCFDC5E9D8F}"/>
                </a:ext>
              </a:extLst>
            </p:cNvPr>
            <p:cNvSpPr/>
            <p:nvPr/>
          </p:nvSpPr>
          <p:spPr>
            <a:xfrm>
              <a:off x="6667500" y="4332368"/>
              <a:ext cx="1292466" cy="182056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Image result for human cutout figure clip art">
              <a:extLst>
                <a:ext uri="{FF2B5EF4-FFF2-40B4-BE49-F238E27FC236}">
                  <a16:creationId xmlns:a16="http://schemas.microsoft.com/office/drawing/2014/main" xmlns="" id="{F464B0A1-1C91-4155-8C5C-58D2273F331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859" t="4251" r="18769" b="10420"/>
            <a:stretch/>
          </p:blipFill>
          <p:spPr bwMode="auto">
            <a:xfrm>
              <a:off x="6973512" y="4904022"/>
              <a:ext cx="680442" cy="1224375"/>
            </a:xfrm>
            <a:prstGeom prst="rect">
              <a:avLst/>
            </a:prstGeom>
            <a:solidFill>
              <a:srgbClr val="FFFFDC"/>
            </a:solidFill>
            <a:effectLst/>
          </p:spPr>
        </p:pic>
        <p:sp>
          <p:nvSpPr>
            <p:cNvPr id="14" name="TextBox 13">
              <a:extLst>
                <a:ext uri="{FF2B5EF4-FFF2-40B4-BE49-F238E27FC236}">
                  <a16:creationId xmlns:a16="http://schemas.microsoft.com/office/drawing/2014/main" xmlns="" id="{F0175612-D810-4668-B794-9103C92570B2}"/>
                </a:ext>
              </a:extLst>
            </p:cNvPr>
            <p:cNvSpPr txBox="1"/>
            <p:nvPr/>
          </p:nvSpPr>
          <p:spPr>
            <a:xfrm>
              <a:off x="6717112" y="4319319"/>
              <a:ext cx="1150956" cy="923330"/>
            </a:xfrm>
            <a:prstGeom prst="rect">
              <a:avLst/>
            </a:prstGeom>
            <a:noFill/>
          </p:spPr>
          <p:txBody>
            <a:bodyPr wrap="none" rtlCol="0">
              <a:spAutoFit/>
            </a:bodyPr>
            <a:lstStyle/>
            <a:p>
              <a:pPr algn="ctr"/>
              <a:r>
                <a:rPr lang="en-US" dirty="0">
                  <a:solidFill>
                    <a:srgbClr val="0000FF"/>
                  </a:solidFill>
                </a:rPr>
                <a:t>Black </a:t>
              </a:r>
            </a:p>
            <a:p>
              <a:pPr algn="ctr"/>
              <a:r>
                <a:rPr lang="en-US" dirty="0">
                  <a:solidFill>
                    <a:srgbClr val="0000FF"/>
                  </a:solidFill>
                </a:rPr>
                <a:t>defendant</a:t>
              </a:r>
            </a:p>
            <a:p>
              <a:endParaRPr lang="en-US" dirty="0"/>
            </a:p>
          </p:txBody>
        </p:sp>
      </p:grpSp>
      <p:grpSp>
        <p:nvGrpSpPr>
          <p:cNvPr id="37" name="Group 36">
            <a:extLst>
              <a:ext uri="{FF2B5EF4-FFF2-40B4-BE49-F238E27FC236}">
                <a16:creationId xmlns:a16="http://schemas.microsoft.com/office/drawing/2014/main" xmlns="" id="{97E1E3B9-716F-49C7-B136-D82DF83B0313}"/>
              </a:ext>
            </a:extLst>
          </p:cNvPr>
          <p:cNvGrpSpPr/>
          <p:nvPr/>
        </p:nvGrpSpPr>
        <p:grpSpPr>
          <a:xfrm>
            <a:off x="3304413" y="4638900"/>
            <a:ext cx="2943987" cy="1097872"/>
            <a:chOff x="-53589934" y="1830140"/>
            <a:chExt cx="13950824" cy="2023206"/>
          </a:xfrm>
        </p:grpSpPr>
        <p:cxnSp>
          <p:nvCxnSpPr>
            <p:cNvPr id="38" name="Straight Arrow Connector 37">
              <a:extLst>
                <a:ext uri="{FF2B5EF4-FFF2-40B4-BE49-F238E27FC236}">
                  <a16:creationId xmlns:a16="http://schemas.microsoft.com/office/drawing/2014/main" xmlns="" id="{F3E347D6-88CB-440F-9930-0543867C7848}"/>
                </a:ext>
              </a:extLst>
            </p:cNvPr>
            <p:cNvCxnSpPr>
              <a:cxnSpLocks/>
            </p:cNvCxnSpPr>
            <p:nvPr/>
          </p:nvCxnSpPr>
          <p:spPr>
            <a:xfrm>
              <a:off x="-44344749" y="1830805"/>
              <a:ext cx="11430" cy="2022541"/>
            </a:xfrm>
            <a:prstGeom prst="straightConnector1">
              <a:avLst/>
            </a:prstGeom>
            <a:ln w="66675">
              <a:solidFill>
                <a:srgbClr val="0000FF"/>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xmlns="" id="{4941BC7A-4C2C-4569-B8D7-D83E822C6DBE}"/>
                </a:ext>
              </a:extLst>
            </p:cNvPr>
            <p:cNvSpPr txBox="1"/>
            <p:nvPr/>
          </p:nvSpPr>
          <p:spPr>
            <a:xfrm>
              <a:off x="-53589934" y="1830140"/>
              <a:ext cx="13950824" cy="1871708"/>
            </a:xfrm>
            <a:prstGeom prst="rect">
              <a:avLst/>
            </a:prstGeom>
            <a:noFill/>
          </p:spPr>
          <p:txBody>
            <a:bodyPr wrap="square" rtlCol="0">
              <a:spAutoFit/>
            </a:bodyPr>
            <a:lstStyle/>
            <a:p>
              <a:r>
                <a:rPr lang="en-US" sz="2000" dirty="0">
                  <a:solidFill>
                    <a:srgbClr val="0000FF"/>
                  </a:solidFill>
                </a:rPr>
                <a:t>indirect disparity (cumulative </a:t>
              </a:r>
            </a:p>
            <a:p>
              <a:r>
                <a:rPr lang="en-US" sz="2000" dirty="0">
                  <a:solidFill>
                    <a:srgbClr val="0000FF"/>
                  </a:solidFill>
                </a:rPr>
                <a:t>disadvantage)</a:t>
              </a:r>
            </a:p>
          </p:txBody>
        </p:sp>
      </p:grpSp>
      <p:sp>
        <p:nvSpPr>
          <p:cNvPr id="2059" name="Speech Bubble: Rectangle 2058">
            <a:extLst>
              <a:ext uri="{FF2B5EF4-FFF2-40B4-BE49-F238E27FC236}">
                <a16:creationId xmlns:a16="http://schemas.microsoft.com/office/drawing/2014/main" xmlns="" id="{EA7D1AA8-2E4F-43C4-B502-2A3782AC8D30}"/>
              </a:ext>
            </a:extLst>
          </p:cNvPr>
          <p:cNvSpPr/>
          <p:nvPr/>
        </p:nvSpPr>
        <p:spPr>
          <a:xfrm>
            <a:off x="6434003" y="3754437"/>
            <a:ext cx="2253541" cy="2570163"/>
          </a:xfrm>
          <a:prstGeom prst="wedgeRectCallout">
            <a:avLst>
              <a:gd name="adj1" fmla="val -92952"/>
              <a:gd name="adj2" fmla="val 10250"/>
            </a:avLst>
          </a:prstGeom>
          <a:solidFill>
            <a:schemeClr val="tx1"/>
          </a:solidFill>
          <a:ln w="19050">
            <a:solidFill>
              <a:schemeClr val="accent1">
                <a:shade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spcAft>
                <a:spcPts val="600"/>
              </a:spcAft>
            </a:pPr>
            <a:r>
              <a:rPr lang="en-US" b="1" u="sng" dirty="0">
                <a:solidFill>
                  <a:srgbClr val="0000FF"/>
                </a:solidFill>
              </a:rPr>
              <a:t>Findings</a:t>
            </a:r>
            <a:r>
              <a:rPr lang="en-US" dirty="0">
                <a:solidFill>
                  <a:srgbClr val="0000FF"/>
                </a:solidFill>
              </a:rPr>
              <a:t>: Only 6 studies, which all  detect cumulative disadvantage despite detecting no direct effects. </a:t>
            </a:r>
          </a:p>
          <a:p>
            <a:pPr marL="0" lvl="1"/>
            <a:r>
              <a:rPr lang="en-US" dirty="0">
                <a:solidFill>
                  <a:srgbClr val="0000FF"/>
                </a:solidFill>
              </a:rPr>
              <a:t>Young black men disadvantaged the most at pretrial stage.</a:t>
            </a:r>
          </a:p>
        </p:txBody>
      </p:sp>
    </p:spTree>
    <p:extLst>
      <p:ext uri="{BB962C8B-B14F-4D97-AF65-F5344CB8AC3E}">
        <p14:creationId xmlns:p14="http://schemas.microsoft.com/office/powerpoint/2010/main" val="40678765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dissolve">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dissolve">
                                      <p:cBhvr>
                                        <p:cTn id="12" dur="500"/>
                                        <p:tgtEl>
                                          <p:spTgt spid="11">
                                            <p:txEl>
                                              <p:pRg st="0" end="0"/>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dissolve">
                                      <p:cBhvr>
                                        <p:cTn id="15" dur="500"/>
                                        <p:tgtEl>
                                          <p:spTgt spid="11">
                                            <p:txEl>
                                              <p:pRg st="1" end="1"/>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1">
                                            <p:txEl>
                                              <p:pRg st="2" end="2"/>
                                            </p:txEl>
                                          </p:spTgt>
                                        </p:tgtEl>
                                        <p:attrNameLst>
                                          <p:attrName>style.visibility</p:attrName>
                                        </p:attrNameLst>
                                      </p:cBhvr>
                                      <p:to>
                                        <p:strVal val="visible"/>
                                      </p:to>
                                    </p:set>
                                    <p:animEffect transition="in" filter="dissolve">
                                      <p:cBhvr>
                                        <p:cTn id="18" dur="500"/>
                                        <p:tgtEl>
                                          <p:spTgt spid="11">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11">
                                            <p:txEl>
                                              <p:pRg st="3" end="3"/>
                                            </p:txEl>
                                          </p:spTgt>
                                        </p:tgtEl>
                                        <p:attrNameLst>
                                          <p:attrName>style.visibility</p:attrName>
                                        </p:attrNameLst>
                                      </p:cBhvr>
                                      <p:to>
                                        <p:strVal val="visible"/>
                                      </p:to>
                                    </p:set>
                                    <p:animEffect transition="in" filter="dissolve">
                                      <p:cBhvr>
                                        <p:cTn id="21" dur="500"/>
                                        <p:tgtEl>
                                          <p:spTgt spid="11">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11">
                                            <p:txEl>
                                              <p:pRg st="4" end="4"/>
                                            </p:txEl>
                                          </p:spTgt>
                                        </p:tgtEl>
                                        <p:attrNameLst>
                                          <p:attrName>style.visibility</p:attrName>
                                        </p:attrNameLst>
                                      </p:cBhvr>
                                      <p:to>
                                        <p:strVal val="visible"/>
                                      </p:to>
                                    </p:set>
                                    <p:animEffect transition="in" filter="dissolve">
                                      <p:cBhvr>
                                        <p:cTn id="24" dur="500"/>
                                        <p:tgtEl>
                                          <p:spTgt spid="11">
                                            <p:txEl>
                                              <p:pRg st="4" end="4"/>
                                            </p:txEl>
                                          </p:spTgt>
                                        </p:tgtEl>
                                      </p:cBhvr>
                                    </p:animEffect>
                                  </p:childTnLst>
                                </p:cTn>
                              </p:par>
                              <p:par>
                                <p:cTn id="25" presetID="22" presetClass="entr" presetSubtype="8"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par>
                                <p:cTn id="28" presetID="22" presetClass="entr" presetSubtype="8"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8" fill="hold"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left)">
                                      <p:cBhvr>
                                        <p:cTn id="39" dur="500"/>
                                        <p:tgtEl>
                                          <p:spTgt spid="35"/>
                                        </p:tgtEl>
                                      </p:cBhvr>
                                    </p:animEffect>
                                  </p:childTnLst>
                                </p:cTn>
                              </p:par>
                            </p:childTnLst>
                          </p:cTn>
                        </p:par>
                      </p:childTnLst>
                    </p:cTn>
                  </p:par>
                  <p:par>
                    <p:cTn id="40" fill="hold">
                      <p:stCondLst>
                        <p:cond delay="indefinite"/>
                      </p:stCondLst>
                      <p:childTnLst>
                        <p:par>
                          <p:cTn id="41" fill="hold">
                            <p:stCondLst>
                              <p:cond delay="0"/>
                            </p:stCondLst>
                            <p:childTnLst>
                              <p:par>
                                <p:cTn id="42" presetID="25" presetClass="entr" presetSubtype="0" fill="hold" nodeType="click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p:cTn id="44" dur="25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45" dur="25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46" dur="250" accel="50000" fill="hold">
                                          <p:stCondLst>
                                            <p:cond delay="250"/>
                                          </p:stCondLst>
                                        </p:cTn>
                                        <p:tgtEl>
                                          <p:spTgt spid="37"/>
                                        </p:tgtEl>
                                        <p:attrNameLst>
                                          <p:attrName>ppt_w</p:attrName>
                                        </p:attrNameLst>
                                      </p:cBhvr>
                                      <p:tavLst>
                                        <p:tav tm="0">
                                          <p:val>
                                            <p:strVal val="#ppt_w*.05"/>
                                          </p:val>
                                        </p:tav>
                                        <p:tav tm="100000">
                                          <p:val>
                                            <p:strVal val="#ppt_w"/>
                                          </p:val>
                                        </p:tav>
                                      </p:tavLst>
                                    </p:anim>
                                    <p:anim calcmode="lin" valueType="num">
                                      <p:cBhvr>
                                        <p:cTn id="47" dur="500" fill="hold"/>
                                        <p:tgtEl>
                                          <p:spTgt spid="37"/>
                                        </p:tgtEl>
                                        <p:attrNameLst>
                                          <p:attrName>ppt_h</p:attrName>
                                        </p:attrNameLst>
                                      </p:cBhvr>
                                      <p:tavLst>
                                        <p:tav tm="0">
                                          <p:val>
                                            <p:strVal val="#ppt_h"/>
                                          </p:val>
                                        </p:tav>
                                        <p:tav tm="100000">
                                          <p:val>
                                            <p:strVal val="#ppt_h"/>
                                          </p:val>
                                        </p:tav>
                                      </p:tavLst>
                                    </p:anim>
                                    <p:anim calcmode="lin" valueType="num">
                                      <p:cBhvr>
                                        <p:cTn id="48" dur="25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49" dur="25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50" dur="250" accel="50000" fill="hold">
                                          <p:stCondLst>
                                            <p:cond delay="250"/>
                                          </p:stCondLst>
                                        </p:cTn>
                                        <p:tgtEl>
                                          <p:spTgt spid="37"/>
                                        </p:tgtEl>
                                        <p:attrNameLst>
                                          <p:attrName>ppt_y</p:attrName>
                                        </p:attrNameLst>
                                      </p:cBhvr>
                                      <p:tavLst>
                                        <p:tav tm="0">
                                          <p:val>
                                            <p:strVal val="#ppt_y+.1"/>
                                          </p:val>
                                        </p:tav>
                                        <p:tav tm="100000">
                                          <p:val>
                                            <p:strVal val="#ppt_y"/>
                                          </p:val>
                                        </p:tav>
                                      </p:tavLst>
                                    </p:anim>
                                    <p:animEffect transition="in" filter="fade">
                                      <p:cBhvr>
                                        <p:cTn id="51" dur="500" decel="50000">
                                          <p:stCondLst>
                                            <p:cond delay="0"/>
                                          </p:stCondLst>
                                        </p:cTn>
                                        <p:tgtEl>
                                          <p:spTgt spid="3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059"/>
                                        </p:tgtEl>
                                        <p:attrNameLst>
                                          <p:attrName>style.visibility</p:attrName>
                                        </p:attrNameLst>
                                      </p:cBhvr>
                                      <p:to>
                                        <p:strVal val="visible"/>
                                      </p:to>
                                    </p:set>
                                    <p:animEffect transition="in" filter="wipe(left)">
                                      <p:cBhvr>
                                        <p:cTn id="54" dur="5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4" grpId="0"/>
      <p:bldP spid="63" grpId="0"/>
      <p:bldP spid="205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Group 83">
            <a:extLst>
              <a:ext uri="{FF2B5EF4-FFF2-40B4-BE49-F238E27FC236}">
                <a16:creationId xmlns:a16="http://schemas.microsoft.com/office/drawing/2014/main" xmlns="" id="{F964C5F0-FC91-4CAB-AE14-4413A7D80FC9}"/>
              </a:ext>
            </a:extLst>
          </p:cNvPr>
          <p:cNvGrpSpPr/>
          <p:nvPr/>
        </p:nvGrpSpPr>
        <p:grpSpPr>
          <a:xfrm>
            <a:off x="918368" y="152399"/>
            <a:ext cx="7006432" cy="574364"/>
            <a:chOff x="918368" y="50799"/>
            <a:chExt cx="7006432" cy="574364"/>
          </a:xfrm>
        </p:grpSpPr>
        <p:grpSp>
          <p:nvGrpSpPr>
            <p:cNvPr id="85" name="Group 84">
              <a:extLst>
                <a:ext uri="{FF2B5EF4-FFF2-40B4-BE49-F238E27FC236}">
                  <a16:creationId xmlns:a16="http://schemas.microsoft.com/office/drawing/2014/main" xmlns="" id="{D4313050-A992-4295-8A0A-57E125B2020E}"/>
                </a:ext>
              </a:extLst>
            </p:cNvPr>
            <p:cNvGrpSpPr/>
            <p:nvPr/>
          </p:nvGrpSpPr>
          <p:grpSpPr>
            <a:xfrm>
              <a:off x="2907918" y="50799"/>
              <a:ext cx="5016882" cy="574364"/>
              <a:chOff x="11556619" y="203199"/>
              <a:chExt cx="5016882" cy="574364"/>
            </a:xfrm>
          </p:grpSpPr>
          <p:sp>
            <p:nvSpPr>
              <p:cNvPr id="87" name="Rounded Rectangle 44">
                <a:extLst>
                  <a:ext uri="{FF2B5EF4-FFF2-40B4-BE49-F238E27FC236}">
                    <a16:creationId xmlns:a16="http://schemas.microsoft.com/office/drawing/2014/main" xmlns="" id="{A6C9D585-80D8-40CF-B408-B433BD3B839A}"/>
                  </a:ext>
                </a:extLst>
              </p:cNvPr>
              <p:cNvSpPr/>
              <p:nvPr/>
            </p:nvSpPr>
            <p:spPr>
              <a:xfrm>
                <a:off x="126492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#3</a:t>
                </a:r>
              </a:p>
            </p:txBody>
          </p:sp>
          <p:sp>
            <p:nvSpPr>
              <p:cNvPr id="88" name="Rounded Rectangle 44">
                <a:extLst>
                  <a:ext uri="{FF2B5EF4-FFF2-40B4-BE49-F238E27FC236}">
                    <a16:creationId xmlns:a16="http://schemas.microsoft.com/office/drawing/2014/main" xmlns="" id="{2DB330B4-93B1-4E68-A7DF-70DA55EBFF82}"/>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89" name="Rounded Rectangle 44">
                <a:extLst>
                  <a:ext uri="{FF2B5EF4-FFF2-40B4-BE49-F238E27FC236}">
                    <a16:creationId xmlns:a16="http://schemas.microsoft.com/office/drawing/2014/main" xmlns="" id="{74A6C413-C64F-4E56-8BF0-47B078CAFA43}"/>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90" name="Rounded Rectangle 44">
                <a:extLst>
                  <a:ext uri="{FF2B5EF4-FFF2-40B4-BE49-F238E27FC236}">
                    <a16:creationId xmlns:a16="http://schemas.microsoft.com/office/drawing/2014/main" xmlns="" id="{2FDB793A-8673-4FB8-874A-69F0E82CDF71}"/>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91" name="Rounded Rectangle 44">
                <a:extLst>
                  <a:ext uri="{FF2B5EF4-FFF2-40B4-BE49-F238E27FC236}">
                    <a16:creationId xmlns:a16="http://schemas.microsoft.com/office/drawing/2014/main" xmlns="" id="{E3520B34-6219-4C71-A202-357124E7BD30}"/>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92" name="Rounded Rectangle 44">
                <a:extLst>
                  <a:ext uri="{FF2B5EF4-FFF2-40B4-BE49-F238E27FC236}">
                    <a16:creationId xmlns:a16="http://schemas.microsoft.com/office/drawing/2014/main" xmlns="" id="{FE097FA6-AB8F-4C9C-9102-9C6D7823C7B7}"/>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93" name="Rounded Rectangle 44">
                <a:extLst>
                  <a:ext uri="{FF2B5EF4-FFF2-40B4-BE49-F238E27FC236}">
                    <a16:creationId xmlns:a16="http://schemas.microsoft.com/office/drawing/2014/main" xmlns="" id="{E7607010-70FA-4409-8663-6C7B4C257ADB}"/>
                  </a:ext>
                </a:extLst>
              </p:cNvPr>
              <p:cNvSpPr/>
              <p:nvPr/>
            </p:nvSpPr>
            <p:spPr>
              <a:xfrm>
                <a:off x="13182600" y="203199"/>
                <a:ext cx="563563" cy="568175"/>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#4</a:t>
                </a:r>
              </a:p>
            </p:txBody>
          </p:sp>
          <p:sp>
            <p:nvSpPr>
              <p:cNvPr id="94" name="Rounded Rectangle 44">
                <a:extLst>
                  <a:ext uri="{FF2B5EF4-FFF2-40B4-BE49-F238E27FC236}">
                    <a16:creationId xmlns:a16="http://schemas.microsoft.com/office/drawing/2014/main" xmlns="" id="{54C37EF2-639E-49E6-ACC2-CD1544E4BCBC}"/>
                  </a:ext>
                </a:extLst>
              </p:cNvPr>
              <p:cNvSpPr/>
              <p:nvPr/>
            </p:nvSpPr>
            <p:spPr>
              <a:xfrm>
                <a:off x="11556619" y="310044"/>
                <a:ext cx="563563" cy="467519"/>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grpSp>
        <p:sp>
          <p:nvSpPr>
            <p:cNvPr id="86" name="Rounded Rectangle 44">
              <a:extLst>
                <a:ext uri="{FF2B5EF4-FFF2-40B4-BE49-F238E27FC236}">
                  <a16:creationId xmlns:a16="http://schemas.microsoft.com/office/drawing/2014/main" xmlns="" id="{D4499611-5796-44A6-9886-8330D81CE91D}"/>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3504"/>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47" name="Line 29"/>
          <p:cNvSpPr>
            <a:spLocks noChangeShapeType="1"/>
          </p:cNvSpPr>
          <p:nvPr/>
        </p:nvSpPr>
        <p:spPr bwMode="auto">
          <a:xfrm>
            <a:off x="7562891" y="4872037"/>
            <a:ext cx="2555875" cy="1681163"/>
          </a:xfrm>
          <a:prstGeom prst="line">
            <a:avLst/>
          </a:prstGeom>
          <a:noFill/>
          <a:ln w="152400" cap="rnd">
            <a:noFill/>
            <a:prstDash val="sysDot"/>
            <a:round/>
            <a:headEnd/>
            <a:tailEnd/>
          </a:ln>
        </p:spPr>
        <p:txBody>
          <a:bodyPr wrap="none" anchor="ctr"/>
          <a:lstStyle/>
          <a:p>
            <a:endParaRPr lang="en-US"/>
          </a:p>
        </p:txBody>
      </p:sp>
      <p:sp>
        <p:nvSpPr>
          <p:cNvPr id="12" name="Line 29"/>
          <p:cNvSpPr>
            <a:spLocks noChangeShapeType="1"/>
          </p:cNvSpPr>
          <p:nvPr/>
        </p:nvSpPr>
        <p:spPr bwMode="auto">
          <a:xfrm>
            <a:off x="7562891" y="4902200"/>
            <a:ext cx="2555875" cy="1681163"/>
          </a:xfrm>
          <a:prstGeom prst="line">
            <a:avLst/>
          </a:prstGeom>
          <a:noFill/>
          <a:ln w="152400" cap="rnd">
            <a:noFill/>
            <a:prstDash val="sysDot"/>
            <a:round/>
            <a:headEnd/>
            <a:tailEnd/>
          </a:ln>
        </p:spPr>
        <p:txBody>
          <a:bodyPr wrap="none" anchor="ctr"/>
          <a:lstStyle/>
          <a:p>
            <a:endParaRPr lang="en-US"/>
          </a:p>
        </p:txBody>
      </p:sp>
      <p:sp>
        <p:nvSpPr>
          <p:cNvPr id="15" name="Line 29"/>
          <p:cNvSpPr>
            <a:spLocks noChangeShapeType="1"/>
          </p:cNvSpPr>
          <p:nvPr/>
        </p:nvSpPr>
        <p:spPr bwMode="auto">
          <a:xfrm>
            <a:off x="7562891" y="4872037"/>
            <a:ext cx="2555875" cy="1681163"/>
          </a:xfrm>
          <a:prstGeom prst="line">
            <a:avLst/>
          </a:prstGeom>
          <a:noFill/>
          <a:ln w="152400" cap="rnd">
            <a:noFill/>
            <a:prstDash val="sysDot"/>
            <a:round/>
            <a:headEnd/>
            <a:tailEnd/>
          </a:ln>
        </p:spPr>
        <p:txBody>
          <a:bodyPr wrap="none" anchor="ctr"/>
          <a:lstStyle/>
          <a:p>
            <a:endParaRPr lang="en-US"/>
          </a:p>
        </p:txBody>
      </p:sp>
      <p:sp>
        <p:nvSpPr>
          <p:cNvPr id="17" name="Rectangle 30"/>
          <p:cNvSpPr>
            <a:spLocks noChangeArrowheads="1"/>
          </p:cNvSpPr>
          <p:nvPr/>
        </p:nvSpPr>
        <p:spPr bwMode="auto">
          <a:xfrm>
            <a:off x="733425" y="1050925"/>
            <a:ext cx="8077200" cy="777875"/>
          </a:xfrm>
          <a:prstGeom prst="rect">
            <a:avLst/>
          </a:prstGeom>
          <a:noFill/>
          <a:ln w="9525" algn="ctr">
            <a:noFill/>
            <a:miter lim="800000"/>
            <a:headEnd/>
            <a:tailEnd/>
          </a:ln>
        </p:spPr>
        <p:txBody>
          <a:bodyPr/>
          <a:lstStyle/>
          <a:p>
            <a:pPr marL="2192338" lvl="2" indent="-311150" eaLnBrk="0" hangingPunct="0">
              <a:spcBef>
                <a:spcPct val="40000"/>
              </a:spcBef>
              <a:buFontTx/>
              <a:buAutoNum type="alphaLcParenR"/>
              <a:tabLst>
                <a:tab pos="2859088" algn="l"/>
              </a:tabLst>
            </a:pPr>
            <a:endParaRPr lang="en-US" sz="2100" dirty="0">
              <a:solidFill>
                <a:schemeClr val="bg1"/>
              </a:solidFill>
            </a:endParaRPr>
          </a:p>
        </p:txBody>
      </p:sp>
      <p:sp>
        <p:nvSpPr>
          <p:cNvPr id="18" name="Rectangle 53"/>
          <p:cNvSpPr>
            <a:spLocks noChangeArrowheads="1"/>
          </p:cNvSpPr>
          <p:nvPr/>
        </p:nvSpPr>
        <p:spPr bwMode="auto">
          <a:xfrm>
            <a:off x="362590" y="1295400"/>
            <a:ext cx="8476610" cy="4538246"/>
          </a:xfrm>
          <a:prstGeom prst="rect">
            <a:avLst/>
          </a:prstGeom>
          <a:noFill/>
          <a:ln w="38100" algn="ctr">
            <a:noFill/>
            <a:miter lim="800000"/>
            <a:headEnd/>
            <a:tailEnd/>
          </a:ln>
        </p:spPr>
        <p:txBody>
          <a:bodyPr lIns="0" rIns="0"/>
          <a:lstStyle/>
          <a:p>
            <a:pPr marL="174625">
              <a:spcBef>
                <a:spcPct val="55000"/>
              </a:spcBef>
              <a:defRPr/>
            </a:pPr>
            <a:endParaRPr lang="en-US" sz="2200" dirty="0">
              <a:solidFill>
                <a:srgbClr val="0000FF"/>
              </a:solidFill>
            </a:endParaRPr>
          </a:p>
        </p:txBody>
      </p:sp>
      <p:sp>
        <p:nvSpPr>
          <p:cNvPr id="9" name="Rectangle 8">
            <a:extLst>
              <a:ext uri="{FF2B5EF4-FFF2-40B4-BE49-F238E27FC236}">
                <a16:creationId xmlns:a16="http://schemas.microsoft.com/office/drawing/2014/main" xmlns="" id="{CF2D6852-8692-473F-9A9B-B278A140531E}"/>
              </a:ext>
            </a:extLst>
          </p:cNvPr>
          <p:cNvSpPr/>
          <p:nvPr/>
        </p:nvSpPr>
        <p:spPr>
          <a:xfrm>
            <a:off x="-21771" y="762000"/>
            <a:ext cx="9144000" cy="892552"/>
          </a:xfrm>
          <a:prstGeom prst="rect">
            <a:avLst/>
          </a:prstGeom>
        </p:spPr>
        <p:txBody>
          <a:bodyPr wrap="square">
            <a:spAutoFit/>
          </a:bodyPr>
          <a:lstStyle/>
          <a:p>
            <a:pPr algn="ctr" eaLnBrk="0" hangingPunct="0"/>
            <a:r>
              <a:rPr lang="en-US" sz="2600" b="1" i="1" dirty="0">
                <a:solidFill>
                  <a:srgbClr val="FF0000"/>
                </a:solidFill>
              </a:rPr>
              <a:t># 4: Address Racial Disparities in the Criminal Justice System</a:t>
            </a:r>
          </a:p>
          <a:p>
            <a:pPr marL="0" lvl="1" algn="ctr"/>
            <a:r>
              <a:rPr lang="en-US" sz="2400" b="1" i="1" dirty="0">
                <a:solidFill>
                  <a:srgbClr val="006600"/>
                </a:solidFill>
              </a:rPr>
              <a:t>My dissertation research</a:t>
            </a:r>
          </a:p>
        </p:txBody>
      </p:sp>
      <p:grpSp>
        <p:nvGrpSpPr>
          <p:cNvPr id="16" name="Group 15">
            <a:extLst>
              <a:ext uri="{FF2B5EF4-FFF2-40B4-BE49-F238E27FC236}">
                <a16:creationId xmlns:a16="http://schemas.microsoft.com/office/drawing/2014/main" xmlns="" id="{2DF22F12-B26B-4059-B66F-19EA94F8DF01}"/>
              </a:ext>
            </a:extLst>
          </p:cNvPr>
          <p:cNvGrpSpPr/>
          <p:nvPr/>
        </p:nvGrpSpPr>
        <p:grpSpPr>
          <a:xfrm>
            <a:off x="253837" y="1650867"/>
            <a:ext cx="8585363" cy="3784734"/>
            <a:chOff x="253837" y="1733490"/>
            <a:chExt cx="8585363" cy="3784734"/>
          </a:xfrm>
        </p:grpSpPr>
        <p:grpSp>
          <p:nvGrpSpPr>
            <p:cNvPr id="19" name="Group 18">
              <a:extLst>
                <a:ext uri="{FF2B5EF4-FFF2-40B4-BE49-F238E27FC236}">
                  <a16:creationId xmlns:a16="http://schemas.microsoft.com/office/drawing/2014/main" xmlns="" id="{D4566480-7639-40B7-8292-78F0B94F8FD0}"/>
                </a:ext>
              </a:extLst>
            </p:cNvPr>
            <p:cNvGrpSpPr/>
            <p:nvPr/>
          </p:nvGrpSpPr>
          <p:grpSpPr>
            <a:xfrm>
              <a:off x="7864434" y="3025847"/>
              <a:ext cx="914400" cy="2479937"/>
              <a:chOff x="7848600" y="2334521"/>
              <a:chExt cx="914400" cy="2899470"/>
            </a:xfrm>
          </p:grpSpPr>
          <p:sp>
            <p:nvSpPr>
              <p:cNvPr id="29" name="Rectangle 28">
                <a:extLst>
                  <a:ext uri="{FF2B5EF4-FFF2-40B4-BE49-F238E27FC236}">
                    <a16:creationId xmlns:a16="http://schemas.microsoft.com/office/drawing/2014/main" xmlns="" id="{3D7ED475-939D-4571-986F-F434C8715D1D}"/>
                  </a:ext>
                </a:extLst>
              </p:cNvPr>
              <p:cNvSpPr/>
              <p:nvPr/>
            </p:nvSpPr>
            <p:spPr>
              <a:xfrm>
                <a:off x="7848600" y="2334521"/>
                <a:ext cx="914400" cy="2899470"/>
              </a:xfrm>
              <a:prstGeom prst="rect">
                <a:avLst/>
              </a:prstGeom>
              <a:solidFill>
                <a:schemeClr val="tx1">
                  <a:lumMod val="9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xmlns="" id="{46592675-8028-41B0-8D11-724943C733F4}"/>
                  </a:ext>
                </a:extLst>
              </p:cNvPr>
              <p:cNvSpPr txBox="1"/>
              <p:nvPr/>
            </p:nvSpPr>
            <p:spPr>
              <a:xfrm rot="16200000">
                <a:off x="6883750" y="3647585"/>
                <a:ext cx="2795591" cy="377220"/>
              </a:xfrm>
              <a:prstGeom prst="rect">
                <a:avLst/>
              </a:prstGeom>
              <a:noFill/>
            </p:spPr>
            <p:txBody>
              <a:bodyPr wrap="square" rtlCol="0">
                <a:spAutoFit/>
              </a:bodyPr>
              <a:lstStyle/>
              <a:p>
                <a:pPr algn="ctr"/>
                <a:r>
                  <a:rPr lang="en-US" dirty="0">
                    <a:solidFill>
                      <a:srgbClr val="000000"/>
                    </a:solidFill>
                  </a:rPr>
                  <a:t>DOC population</a:t>
                </a:r>
              </a:p>
            </p:txBody>
          </p:sp>
        </p:grpSp>
        <p:grpSp>
          <p:nvGrpSpPr>
            <p:cNvPr id="20" name="Group 19">
              <a:extLst>
                <a:ext uri="{FF2B5EF4-FFF2-40B4-BE49-F238E27FC236}">
                  <a16:creationId xmlns:a16="http://schemas.microsoft.com/office/drawing/2014/main" xmlns="" id="{76FDBD96-E58D-4ACD-9ABF-41F963A7A1C2}"/>
                </a:ext>
              </a:extLst>
            </p:cNvPr>
            <p:cNvGrpSpPr/>
            <p:nvPr/>
          </p:nvGrpSpPr>
          <p:grpSpPr>
            <a:xfrm>
              <a:off x="311626" y="2978224"/>
              <a:ext cx="926455" cy="2540000"/>
              <a:chOff x="295792" y="2284812"/>
              <a:chExt cx="926455" cy="2967702"/>
            </a:xfrm>
          </p:grpSpPr>
          <p:sp>
            <p:nvSpPr>
              <p:cNvPr id="27" name="Rectangle 26">
                <a:extLst>
                  <a:ext uri="{FF2B5EF4-FFF2-40B4-BE49-F238E27FC236}">
                    <a16:creationId xmlns:a16="http://schemas.microsoft.com/office/drawing/2014/main" xmlns="" id="{1285C4CF-E5CB-4B44-93EA-4CE7A01EC155}"/>
                  </a:ext>
                </a:extLst>
              </p:cNvPr>
              <p:cNvSpPr/>
              <p:nvPr/>
            </p:nvSpPr>
            <p:spPr>
              <a:xfrm>
                <a:off x="295792" y="2284812"/>
                <a:ext cx="926455" cy="2967702"/>
              </a:xfrm>
              <a:prstGeom prst="rect">
                <a:avLst/>
              </a:prstGeom>
              <a:solidFill>
                <a:schemeClr val="tx1">
                  <a:lumMod val="9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xmlns="" id="{9D26FB05-36B0-4BF6-9654-E80FBC113223}"/>
                  </a:ext>
                </a:extLst>
              </p:cNvPr>
              <p:cNvSpPr txBox="1"/>
              <p:nvPr/>
            </p:nvSpPr>
            <p:spPr>
              <a:xfrm rot="16200000">
                <a:off x="-714090" y="3615425"/>
                <a:ext cx="2875782" cy="369332"/>
              </a:xfrm>
              <a:prstGeom prst="rect">
                <a:avLst/>
              </a:prstGeom>
              <a:noFill/>
            </p:spPr>
            <p:txBody>
              <a:bodyPr wrap="square" rtlCol="0">
                <a:spAutoFit/>
              </a:bodyPr>
              <a:lstStyle/>
              <a:p>
                <a:pPr algn="ctr"/>
                <a:r>
                  <a:rPr lang="en-US" dirty="0">
                    <a:solidFill>
                      <a:srgbClr val="000000"/>
                    </a:solidFill>
                  </a:rPr>
                  <a:t>Police: arrest</a:t>
                </a:r>
              </a:p>
            </p:txBody>
          </p:sp>
        </p:grpSp>
        <p:grpSp>
          <p:nvGrpSpPr>
            <p:cNvPr id="21" name="Group 20">
              <a:extLst>
                <a:ext uri="{FF2B5EF4-FFF2-40B4-BE49-F238E27FC236}">
                  <a16:creationId xmlns:a16="http://schemas.microsoft.com/office/drawing/2014/main" xmlns="" id="{63B8DDA5-BC04-4693-BA67-DB5EA8929DA1}"/>
                </a:ext>
              </a:extLst>
            </p:cNvPr>
            <p:cNvGrpSpPr/>
            <p:nvPr/>
          </p:nvGrpSpPr>
          <p:grpSpPr>
            <a:xfrm>
              <a:off x="253837" y="1733490"/>
              <a:ext cx="8585363" cy="857310"/>
              <a:chOff x="253837" y="1524000"/>
              <a:chExt cx="8585363" cy="857310"/>
            </a:xfrm>
          </p:grpSpPr>
          <p:sp>
            <p:nvSpPr>
              <p:cNvPr id="22" name="Rectangle 21">
                <a:extLst>
                  <a:ext uri="{FF2B5EF4-FFF2-40B4-BE49-F238E27FC236}">
                    <a16:creationId xmlns:a16="http://schemas.microsoft.com/office/drawing/2014/main" xmlns="" id="{BFEB9F27-3013-43E3-809D-DF01331916A8}"/>
                  </a:ext>
                </a:extLst>
              </p:cNvPr>
              <p:cNvSpPr/>
              <p:nvPr/>
            </p:nvSpPr>
            <p:spPr>
              <a:xfrm>
                <a:off x="320634" y="1563847"/>
                <a:ext cx="8458200" cy="817463"/>
              </a:xfrm>
              <a:prstGeom prst="rect">
                <a:avLst/>
              </a:prstGeom>
              <a:solidFill>
                <a:schemeClr val="tx1">
                  <a:lumMod val="9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xmlns="" id="{361EEAFB-9346-420C-8387-4BE68B398C2B}"/>
                  </a:ext>
                </a:extLst>
              </p:cNvPr>
              <p:cNvSpPr txBox="1"/>
              <p:nvPr/>
            </p:nvSpPr>
            <p:spPr>
              <a:xfrm>
                <a:off x="253837" y="1981200"/>
                <a:ext cx="1066800" cy="400110"/>
              </a:xfrm>
              <a:prstGeom prst="rect">
                <a:avLst/>
              </a:prstGeom>
              <a:noFill/>
            </p:spPr>
            <p:txBody>
              <a:bodyPr wrap="square" rtlCol="0">
                <a:spAutoFit/>
              </a:bodyPr>
              <a:lstStyle/>
              <a:p>
                <a:r>
                  <a:rPr lang="en-US" sz="2000" dirty="0">
                    <a:solidFill>
                      <a:srgbClr val="000000"/>
                    </a:solidFill>
                  </a:rPr>
                  <a:t>Police</a:t>
                </a:r>
              </a:p>
            </p:txBody>
          </p:sp>
          <p:sp>
            <p:nvSpPr>
              <p:cNvPr id="24" name="TextBox 23">
                <a:extLst>
                  <a:ext uri="{FF2B5EF4-FFF2-40B4-BE49-F238E27FC236}">
                    <a16:creationId xmlns:a16="http://schemas.microsoft.com/office/drawing/2014/main" xmlns="" id="{B3F90E67-B3E5-4E99-9F91-7C81C02AC9D3}"/>
                  </a:ext>
                </a:extLst>
              </p:cNvPr>
              <p:cNvSpPr txBox="1"/>
              <p:nvPr/>
            </p:nvSpPr>
            <p:spPr>
              <a:xfrm>
                <a:off x="2844637" y="1981200"/>
                <a:ext cx="3186431" cy="400110"/>
              </a:xfrm>
              <a:prstGeom prst="rect">
                <a:avLst/>
              </a:prstGeom>
              <a:noFill/>
            </p:spPr>
            <p:txBody>
              <a:bodyPr wrap="square" rtlCol="0">
                <a:spAutoFit/>
              </a:bodyPr>
              <a:lstStyle/>
              <a:p>
                <a:pPr algn="ctr"/>
                <a:r>
                  <a:rPr lang="en-US" sz="2000" dirty="0">
                    <a:solidFill>
                      <a:srgbClr val="0000FF"/>
                    </a:solidFill>
                  </a:rPr>
                  <a:t>Prosecutors &amp; Judges</a:t>
                </a:r>
              </a:p>
            </p:txBody>
          </p:sp>
          <p:sp>
            <p:nvSpPr>
              <p:cNvPr id="25" name="TextBox 24">
                <a:extLst>
                  <a:ext uri="{FF2B5EF4-FFF2-40B4-BE49-F238E27FC236}">
                    <a16:creationId xmlns:a16="http://schemas.microsoft.com/office/drawing/2014/main" xmlns="" id="{488E57DF-79F7-449E-B89E-0907920B3EEF}"/>
                  </a:ext>
                </a:extLst>
              </p:cNvPr>
              <p:cNvSpPr txBox="1"/>
              <p:nvPr/>
            </p:nvSpPr>
            <p:spPr>
              <a:xfrm>
                <a:off x="7435334" y="1981200"/>
                <a:ext cx="1403866" cy="400110"/>
              </a:xfrm>
              <a:prstGeom prst="rect">
                <a:avLst/>
              </a:prstGeom>
              <a:noFill/>
            </p:spPr>
            <p:txBody>
              <a:bodyPr wrap="square" rtlCol="0">
                <a:spAutoFit/>
              </a:bodyPr>
              <a:lstStyle/>
              <a:p>
                <a:r>
                  <a:rPr lang="en-US" sz="2000" dirty="0">
                    <a:solidFill>
                      <a:srgbClr val="000000"/>
                    </a:solidFill>
                  </a:rPr>
                  <a:t>Corrections</a:t>
                </a:r>
              </a:p>
            </p:txBody>
          </p:sp>
          <p:sp>
            <p:nvSpPr>
              <p:cNvPr id="26" name="TextBox 25">
                <a:extLst>
                  <a:ext uri="{FF2B5EF4-FFF2-40B4-BE49-F238E27FC236}">
                    <a16:creationId xmlns:a16="http://schemas.microsoft.com/office/drawing/2014/main" xmlns="" id="{389061DF-7F2C-45F3-B7AF-C0A176F9ABFB}"/>
                  </a:ext>
                </a:extLst>
              </p:cNvPr>
              <p:cNvSpPr txBox="1"/>
              <p:nvPr/>
            </p:nvSpPr>
            <p:spPr>
              <a:xfrm>
                <a:off x="253837" y="1524000"/>
                <a:ext cx="7010400" cy="400110"/>
              </a:xfrm>
              <a:prstGeom prst="rect">
                <a:avLst/>
              </a:prstGeom>
              <a:noFill/>
            </p:spPr>
            <p:txBody>
              <a:bodyPr wrap="square" rtlCol="0">
                <a:spAutoFit/>
              </a:bodyPr>
              <a:lstStyle/>
              <a:p>
                <a:r>
                  <a:rPr lang="en-US" sz="2000" dirty="0">
                    <a:solidFill>
                      <a:srgbClr val="000000"/>
                    </a:solidFill>
                  </a:rPr>
                  <a:t>Decision making/</a:t>
                </a:r>
                <a:r>
                  <a:rPr lang="en-US" sz="2000" dirty="0" err="1">
                    <a:solidFill>
                      <a:srgbClr val="000000"/>
                    </a:solidFill>
                  </a:rPr>
                  <a:t>ers</a:t>
                </a:r>
                <a:r>
                  <a:rPr lang="en-US" sz="2000" dirty="0">
                    <a:solidFill>
                      <a:srgbClr val="000000"/>
                    </a:solidFill>
                  </a:rPr>
                  <a:t> along the criminal justice continuum…</a:t>
                </a:r>
              </a:p>
            </p:txBody>
          </p:sp>
        </p:grpSp>
      </p:grpSp>
      <p:sp>
        <p:nvSpPr>
          <p:cNvPr id="33" name="Rectangle 53">
            <a:extLst>
              <a:ext uri="{FF2B5EF4-FFF2-40B4-BE49-F238E27FC236}">
                <a16:creationId xmlns:a16="http://schemas.microsoft.com/office/drawing/2014/main" xmlns="" id="{0D757B2F-E20E-4666-A0CB-B5D90786568A}"/>
              </a:ext>
            </a:extLst>
          </p:cNvPr>
          <p:cNvSpPr>
            <a:spLocks noChangeArrowheads="1"/>
          </p:cNvSpPr>
          <p:nvPr/>
        </p:nvSpPr>
        <p:spPr bwMode="auto">
          <a:xfrm>
            <a:off x="378424" y="1633954"/>
            <a:ext cx="8476610" cy="4538246"/>
          </a:xfrm>
          <a:prstGeom prst="rect">
            <a:avLst/>
          </a:prstGeom>
          <a:noFill/>
          <a:ln w="38100" algn="ctr">
            <a:noFill/>
            <a:miter lim="800000"/>
            <a:headEnd/>
            <a:tailEnd/>
          </a:ln>
        </p:spPr>
        <p:txBody>
          <a:bodyPr lIns="0" rIns="0"/>
          <a:lstStyle/>
          <a:p>
            <a:pPr marL="174625">
              <a:spcBef>
                <a:spcPct val="55000"/>
              </a:spcBef>
              <a:defRPr/>
            </a:pPr>
            <a:endParaRPr lang="en-US" sz="2200" dirty="0">
              <a:solidFill>
                <a:srgbClr val="0000FF"/>
              </a:solidFill>
            </a:endParaRPr>
          </a:p>
        </p:txBody>
      </p:sp>
      <p:sp>
        <p:nvSpPr>
          <p:cNvPr id="34" name="Rectangle 33">
            <a:extLst>
              <a:ext uri="{FF2B5EF4-FFF2-40B4-BE49-F238E27FC236}">
                <a16:creationId xmlns:a16="http://schemas.microsoft.com/office/drawing/2014/main" xmlns="" id="{60D0156D-A0AB-4674-A26F-46E270776B98}"/>
              </a:ext>
            </a:extLst>
          </p:cNvPr>
          <p:cNvSpPr/>
          <p:nvPr/>
        </p:nvSpPr>
        <p:spPr>
          <a:xfrm>
            <a:off x="304800" y="2508177"/>
            <a:ext cx="8476609" cy="463084"/>
          </a:xfrm>
          <a:prstGeom prst="rect">
            <a:avLst/>
          </a:prstGeom>
          <a:solidFill>
            <a:schemeClr val="tx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rgbClr val="0000FF"/>
                </a:solidFill>
              </a:rPr>
              <a:t>Criminal justice continuum… (outcomes to be examined)</a:t>
            </a:r>
            <a:endParaRPr lang="en-US" b="1" dirty="0">
              <a:solidFill>
                <a:srgbClr val="000000"/>
              </a:solidFill>
            </a:endParaRPr>
          </a:p>
        </p:txBody>
      </p:sp>
      <p:grpSp>
        <p:nvGrpSpPr>
          <p:cNvPr id="35" name="Group 34">
            <a:extLst>
              <a:ext uri="{FF2B5EF4-FFF2-40B4-BE49-F238E27FC236}">
                <a16:creationId xmlns:a16="http://schemas.microsoft.com/office/drawing/2014/main" xmlns="" id="{A722378B-40BB-4B6D-A2A3-54B8D77F3733}"/>
              </a:ext>
            </a:extLst>
          </p:cNvPr>
          <p:cNvGrpSpPr/>
          <p:nvPr/>
        </p:nvGrpSpPr>
        <p:grpSpPr>
          <a:xfrm>
            <a:off x="1226028" y="2949217"/>
            <a:ext cx="6635831" cy="2491463"/>
            <a:chOff x="1226028" y="3085705"/>
            <a:chExt cx="6635831" cy="2795744"/>
          </a:xfrm>
        </p:grpSpPr>
        <p:grpSp>
          <p:nvGrpSpPr>
            <p:cNvPr id="36" name="Group 35">
              <a:extLst>
                <a:ext uri="{FF2B5EF4-FFF2-40B4-BE49-F238E27FC236}">
                  <a16:creationId xmlns:a16="http://schemas.microsoft.com/office/drawing/2014/main" xmlns="" id="{D71E09B3-851C-438A-8977-5845020CFCC6}"/>
                </a:ext>
              </a:extLst>
            </p:cNvPr>
            <p:cNvGrpSpPr/>
            <p:nvPr/>
          </p:nvGrpSpPr>
          <p:grpSpPr>
            <a:xfrm>
              <a:off x="1226028" y="3085705"/>
              <a:ext cx="6409806" cy="2795744"/>
              <a:chOff x="1226028" y="3085705"/>
              <a:chExt cx="6409806" cy="2795744"/>
            </a:xfrm>
          </p:grpSpPr>
          <p:grpSp>
            <p:nvGrpSpPr>
              <p:cNvPr id="38" name="Group 37">
                <a:extLst>
                  <a:ext uri="{FF2B5EF4-FFF2-40B4-BE49-F238E27FC236}">
                    <a16:creationId xmlns:a16="http://schemas.microsoft.com/office/drawing/2014/main" xmlns="" id="{ADC8DA09-0C5A-445A-8E6A-54F92DAE2C60}"/>
                  </a:ext>
                </a:extLst>
              </p:cNvPr>
              <p:cNvGrpSpPr/>
              <p:nvPr/>
            </p:nvGrpSpPr>
            <p:grpSpPr>
              <a:xfrm>
                <a:off x="1463634" y="3096405"/>
                <a:ext cx="1965366" cy="2770994"/>
                <a:chOff x="1463634" y="3096405"/>
                <a:chExt cx="1965366" cy="2770994"/>
              </a:xfrm>
            </p:grpSpPr>
            <p:sp>
              <p:nvSpPr>
                <p:cNvPr id="50" name="Rectangle 49">
                  <a:extLst>
                    <a:ext uri="{FF2B5EF4-FFF2-40B4-BE49-F238E27FC236}">
                      <a16:creationId xmlns:a16="http://schemas.microsoft.com/office/drawing/2014/main" xmlns="" id="{D9497DDC-A240-4056-ACBA-84CF15430957}"/>
                    </a:ext>
                  </a:extLst>
                </p:cNvPr>
                <p:cNvSpPr/>
                <p:nvPr/>
              </p:nvSpPr>
              <p:spPr>
                <a:xfrm>
                  <a:off x="1463634" y="3096405"/>
                  <a:ext cx="1905000" cy="2770994"/>
                </a:xfrm>
                <a:prstGeom prst="rect">
                  <a:avLst/>
                </a:prstGeom>
                <a:solidFill>
                  <a:schemeClr val="bg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xmlns="" id="{66022DF5-1D7B-4E30-8F53-4B6D8C06792F}"/>
                    </a:ext>
                  </a:extLst>
                </p:cNvPr>
                <p:cNvSpPr txBox="1"/>
                <p:nvPr/>
              </p:nvSpPr>
              <p:spPr>
                <a:xfrm>
                  <a:off x="1524001" y="3124198"/>
                  <a:ext cx="1904999" cy="1446550"/>
                </a:xfrm>
                <a:prstGeom prst="rect">
                  <a:avLst/>
                </a:prstGeom>
                <a:noFill/>
              </p:spPr>
              <p:txBody>
                <a:bodyPr wrap="square" rtlCol="0">
                  <a:spAutoFit/>
                </a:bodyPr>
                <a:lstStyle/>
                <a:p>
                  <a:pPr marL="0" lvl="1"/>
                  <a:r>
                    <a:rPr lang="en-US" sz="2200" b="1" dirty="0">
                      <a:solidFill>
                        <a:srgbClr val="0000FF"/>
                      </a:solidFill>
                    </a:rPr>
                    <a:t>1) Pretrial</a:t>
                  </a:r>
                  <a:r>
                    <a:rPr lang="en-US" sz="2200" dirty="0">
                      <a:solidFill>
                        <a:srgbClr val="0000FF"/>
                      </a:solidFill>
                    </a:rPr>
                    <a:t> </a:t>
                  </a:r>
                </a:p>
                <a:p>
                  <a:pPr marL="0" lvl="1"/>
                  <a:endParaRPr lang="en-US" sz="2200" dirty="0">
                    <a:solidFill>
                      <a:srgbClr val="0000FF"/>
                    </a:solidFill>
                  </a:endParaRPr>
                </a:p>
                <a:p>
                  <a:pPr marL="169863" lvl="2" indent="-169863">
                    <a:buFont typeface="Arial" panose="020B0604020202020204" pitchFamily="34" charset="0"/>
                    <a:buChar char="•"/>
                  </a:pPr>
                  <a:r>
                    <a:rPr lang="en-US" sz="2200" dirty="0">
                      <a:solidFill>
                        <a:srgbClr val="0000FF"/>
                      </a:solidFill>
                    </a:rPr>
                    <a:t>Bail amount</a:t>
                  </a:r>
                  <a:endParaRPr lang="en-US" sz="2200" i="1" dirty="0">
                    <a:solidFill>
                      <a:srgbClr val="0000FF"/>
                    </a:solidFill>
                  </a:endParaRPr>
                </a:p>
                <a:p>
                  <a:pPr marL="169863" lvl="2" indent="-169863">
                    <a:buFont typeface="Arial" panose="020B0604020202020204" pitchFamily="34" charset="0"/>
                    <a:buChar char="•"/>
                  </a:pPr>
                  <a:r>
                    <a:rPr lang="en-US" sz="2200" dirty="0">
                      <a:solidFill>
                        <a:srgbClr val="0000FF"/>
                      </a:solidFill>
                    </a:rPr>
                    <a:t>Detention</a:t>
                  </a:r>
                  <a:endParaRPr lang="en-US" sz="2200" i="1" dirty="0">
                    <a:solidFill>
                      <a:srgbClr val="0000FF"/>
                    </a:solidFill>
                  </a:endParaRPr>
                </a:p>
              </p:txBody>
            </p:sp>
          </p:grpSp>
          <p:grpSp>
            <p:nvGrpSpPr>
              <p:cNvPr id="39" name="Group 38">
                <a:extLst>
                  <a:ext uri="{FF2B5EF4-FFF2-40B4-BE49-F238E27FC236}">
                    <a16:creationId xmlns:a16="http://schemas.microsoft.com/office/drawing/2014/main" xmlns="" id="{7E8CE3B6-8E89-45E8-9609-060F4A6858D4}"/>
                  </a:ext>
                </a:extLst>
              </p:cNvPr>
              <p:cNvGrpSpPr/>
              <p:nvPr/>
            </p:nvGrpSpPr>
            <p:grpSpPr>
              <a:xfrm>
                <a:off x="3600282" y="3096405"/>
                <a:ext cx="2038518" cy="2770994"/>
                <a:chOff x="3600282" y="3096405"/>
                <a:chExt cx="2038518" cy="2770994"/>
              </a:xfrm>
            </p:grpSpPr>
            <p:sp>
              <p:nvSpPr>
                <p:cNvPr id="48" name="Rectangle 47">
                  <a:extLst>
                    <a:ext uri="{FF2B5EF4-FFF2-40B4-BE49-F238E27FC236}">
                      <a16:creationId xmlns:a16="http://schemas.microsoft.com/office/drawing/2014/main" xmlns="" id="{7DE56FC4-D5AA-442A-8D62-F6C3EF8B720B}"/>
                    </a:ext>
                  </a:extLst>
                </p:cNvPr>
                <p:cNvSpPr/>
                <p:nvPr/>
              </p:nvSpPr>
              <p:spPr>
                <a:xfrm>
                  <a:off x="3600282" y="3096405"/>
                  <a:ext cx="1901952" cy="2770994"/>
                </a:xfrm>
                <a:prstGeom prst="rect">
                  <a:avLst/>
                </a:prstGeom>
                <a:solidFill>
                  <a:schemeClr val="bg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xmlns="" id="{5297D7E5-8E7E-4F53-9F46-0FB6013FD855}"/>
                    </a:ext>
                  </a:extLst>
                </p:cNvPr>
                <p:cNvSpPr/>
                <p:nvPr/>
              </p:nvSpPr>
              <p:spPr>
                <a:xfrm>
                  <a:off x="3683124" y="3124198"/>
                  <a:ext cx="1955676" cy="2123658"/>
                </a:xfrm>
                <a:prstGeom prst="rect">
                  <a:avLst/>
                </a:prstGeom>
              </p:spPr>
              <p:txBody>
                <a:bodyPr wrap="square">
                  <a:spAutoFit/>
                </a:bodyPr>
                <a:lstStyle/>
                <a:p>
                  <a:pPr marL="0" lvl="1"/>
                  <a:r>
                    <a:rPr lang="en-US" sz="2200" b="1" dirty="0">
                      <a:solidFill>
                        <a:srgbClr val="0000FF"/>
                      </a:solidFill>
                    </a:rPr>
                    <a:t>2) Charging</a:t>
                  </a:r>
                  <a:r>
                    <a:rPr lang="en-US" sz="2200" dirty="0">
                      <a:solidFill>
                        <a:srgbClr val="0000FF"/>
                      </a:solidFill>
                    </a:rPr>
                    <a:t> </a:t>
                  </a:r>
                </a:p>
                <a:p>
                  <a:pPr marL="0" lvl="2"/>
                  <a:endParaRPr lang="en-US" sz="2200" dirty="0">
                    <a:solidFill>
                      <a:srgbClr val="0000FF"/>
                    </a:solidFill>
                  </a:endParaRPr>
                </a:p>
                <a:p>
                  <a:pPr marL="169863" lvl="2" indent="-169863">
                    <a:buFont typeface="Arial" panose="020B0604020202020204" pitchFamily="34" charset="0"/>
                    <a:buChar char="•"/>
                  </a:pPr>
                  <a:r>
                    <a:rPr lang="en-US" sz="2200" dirty="0">
                      <a:solidFill>
                        <a:srgbClr val="0000FF"/>
                      </a:solidFill>
                    </a:rPr>
                    <a:t>Filed (y/n)</a:t>
                  </a:r>
                  <a:endParaRPr lang="en-US" sz="2200" i="1" dirty="0">
                    <a:solidFill>
                      <a:srgbClr val="0000FF"/>
                    </a:solidFill>
                  </a:endParaRPr>
                </a:p>
                <a:p>
                  <a:pPr marL="169863" lvl="2" indent="-169863">
                    <a:buFont typeface="Arial" panose="020B0604020202020204" pitchFamily="34" charset="0"/>
                    <a:buChar char="•"/>
                  </a:pPr>
                  <a:r>
                    <a:rPr lang="en-US" sz="2200" dirty="0">
                      <a:solidFill>
                        <a:srgbClr val="0000FF"/>
                      </a:solidFill>
                    </a:rPr>
                    <a:t># of charges</a:t>
                  </a:r>
                  <a:endParaRPr lang="en-US" sz="2200" i="1" dirty="0">
                    <a:solidFill>
                      <a:srgbClr val="0000FF"/>
                    </a:solidFill>
                  </a:endParaRPr>
                </a:p>
                <a:p>
                  <a:pPr marL="169863" lvl="2" indent="-169863">
                    <a:buFont typeface="Arial" panose="020B0604020202020204" pitchFamily="34" charset="0"/>
                    <a:buChar char="•"/>
                  </a:pPr>
                  <a:r>
                    <a:rPr lang="en-US" sz="2200" dirty="0">
                      <a:solidFill>
                        <a:srgbClr val="0000FF"/>
                      </a:solidFill>
                    </a:rPr>
                    <a:t>Severity</a:t>
                  </a:r>
                  <a:endParaRPr lang="en-US" sz="2200" i="1" dirty="0">
                    <a:solidFill>
                      <a:srgbClr val="0000FF"/>
                    </a:solidFill>
                  </a:endParaRPr>
                </a:p>
                <a:p>
                  <a:pPr marL="169863" lvl="2" indent="-169863">
                    <a:buFont typeface="Arial" panose="020B0604020202020204" pitchFamily="34" charset="0"/>
                    <a:buChar char="•"/>
                  </a:pPr>
                  <a:r>
                    <a:rPr lang="en-US" sz="2200" dirty="0">
                      <a:solidFill>
                        <a:srgbClr val="0000FF"/>
                      </a:solidFill>
                    </a:rPr>
                    <a:t>Dismissed</a:t>
                  </a:r>
                  <a:endParaRPr lang="en-US" sz="2200" i="1" dirty="0">
                    <a:solidFill>
                      <a:srgbClr val="0000FF"/>
                    </a:solidFill>
                  </a:endParaRPr>
                </a:p>
              </p:txBody>
            </p:sp>
          </p:grpSp>
          <p:grpSp>
            <p:nvGrpSpPr>
              <p:cNvPr id="40" name="Group 39">
                <a:extLst>
                  <a:ext uri="{FF2B5EF4-FFF2-40B4-BE49-F238E27FC236}">
                    <a16:creationId xmlns:a16="http://schemas.microsoft.com/office/drawing/2014/main" xmlns="" id="{71A4FA0D-DED9-40EB-A4AD-B28347FCEDD2}"/>
                  </a:ext>
                </a:extLst>
              </p:cNvPr>
              <p:cNvGrpSpPr/>
              <p:nvPr/>
            </p:nvGrpSpPr>
            <p:grpSpPr>
              <a:xfrm>
                <a:off x="5733882" y="3111046"/>
                <a:ext cx="1901952" cy="2770403"/>
                <a:chOff x="5733882" y="3111046"/>
                <a:chExt cx="1901952" cy="2770403"/>
              </a:xfrm>
            </p:grpSpPr>
            <p:sp>
              <p:nvSpPr>
                <p:cNvPr id="45" name="Rectangle 44">
                  <a:extLst>
                    <a:ext uri="{FF2B5EF4-FFF2-40B4-BE49-F238E27FC236}">
                      <a16:creationId xmlns:a16="http://schemas.microsoft.com/office/drawing/2014/main" xmlns="" id="{A75FD961-9B18-4F03-AF1B-8EA3DC348DAE}"/>
                    </a:ext>
                  </a:extLst>
                </p:cNvPr>
                <p:cNvSpPr/>
                <p:nvPr/>
              </p:nvSpPr>
              <p:spPr>
                <a:xfrm>
                  <a:off x="5733882" y="3111046"/>
                  <a:ext cx="1901952" cy="2770403"/>
                </a:xfrm>
                <a:prstGeom prst="rect">
                  <a:avLst/>
                </a:prstGeom>
                <a:solidFill>
                  <a:schemeClr val="bg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xmlns="" id="{9CC60DD1-9AEA-4896-BEB6-84F5FBE38546}"/>
                    </a:ext>
                  </a:extLst>
                </p:cNvPr>
                <p:cNvSpPr/>
                <p:nvPr/>
              </p:nvSpPr>
              <p:spPr>
                <a:xfrm>
                  <a:off x="5791200" y="3124198"/>
                  <a:ext cx="1758434" cy="2123658"/>
                </a:xfrm>
                <a:prstGeom prst="rect">
                  <a:avLst/>
                </a:prstGeom>
              </p:spPr>
              <p:txBody>
                <a:bodyPr wrap="square">
                  <a:spAutoFit/>
                </a:bodyPr>
                <a:lstStyle/>
                <a:p>
                  <a:pPr marL="0" lvl="1"/>
                  <a:r>
                    <a:rPr lang="en-US" sz="2200" b="1" dirty="0">
                      <a:solidFill>
                        <a:srgbClr val="0000FF"/>
                      </a:solidFill>
                    </a:rPr>
                    <a:t>3) Sentencing</a:t>
                  </a:r>
                </a:p>
                <a:p>
                  <a:pPr marL="0" lvl="1"/>
                  <a:r>
                    <a:rPr lang="en-US" sz="2200" dirty="0">
                      <a:solidFill>
                        <a:srgbClr val="0000FF"/>
                      </a:solidFill>
                    </a:rPr>
                    <a:t> </a:t>
                  </a:r>
                </a:p>
                <a:p>
                  <a:pPr marL="169863" lvl="2" indent="-169863">
                    <a:buFont typeface="Arial" panose="020B0604020202020204" pitchFamily="34" charset="0"/>
                    <a:buChar char="•"/>
                  </a:pPr>
                  <a:r>
                    <a:rPr lang="en-US" sz="2200" dirty="0">
                      <a:solidFill>
                        <a:srgbClr val="0000FF"/>
                      </a:solidFill>
                    </a:rPr>
                    <a:t>Type </a:t>
                  </a:r>
                  <a:r>
                    <a:rPr lang="en-US" sz="1200" dirty="0">
                      <a:solidFill>
                        <a:srgbClr val="0000FF"/>
                      </a:solidFill>
                    </a:rPr>
                    <a:t>(prison/sup.)</a:t>
                  </a:r>
                  <a:endParaRPr lang="en-US" sz="2200" i="1" dirty="0">
                    <a:solidFill>
                      <a:srgbClr val="0000FF"/>
                    </a:solidFill>
                  </a:endParaRPr>
                </a:p>
                <a:p>
                  <a:pPr marL="169863" lvl="2" indent="-169863">
                    <a:buFont typeface="Arial" panose="020B0604020202020204" pitchFamily="34" charset="0"/>
                    <a:buChar char="•"/>
                  </a:pPr>
                  <a:r>
                    <a:rPr lang="en-US" sz="2200" dirty="0">
                      <a:solidFill>
                        <a:srgbClr val="0000FF"/>
                      </a:solidFill>
                    </a:rPr>
                    <a:t>Length</a:t>
                  </a:r>
                  <a:endParaRPr lang="en-US" sz="2200" i="1" dirty="0">
                    <a:solidFill>
                      <a:srgbClr val="0000FF"/>
                    </a:solidFill>
                  </a:endParaRPr>
                </a:p>
                <a:p>
                  <a:pPr marL="169863" lvl="2" indent="-169863">
                    <a:buFont typeface="Arial" panose="020B0604020202020204" pitchFamily="34" charset="0"/>
                    <a:buChar char="•"/>
                  </a:pPr>
                  <a:r>
                    <a:rPr lang="en-US" sz="2200" dirty="0">
                      <a:solidFill>
                        <a:srgbClr val="0000FF"/>
                      </a:solidFill>
                    </a:rPr>
                    <a:t>Departure up/down </a:t>
                  </a:r>
                </a:p>
              </p:txBody>
            </p:sp>
          </p:grpSp>
          <p:sp>
            <p:nvSpPr>
              <p:cNvPr id="41" name="Rectangle 40">
                <a:extLst>
                  <a:ext uri="{FF2B5EF4-FFF2-40B4-BE49-F238E27FC236}">
                    <a16:creationId xmlns:a16="http://schemas.microsoft.com/office/drawing/2014/main" xmlns="" id="{4F1369FC-1F55-4827-973F-8BB09F4CB267}"/>
                  </a:ext>
                </a:extLst>
              </p:cNvPr>
              <p:cNvSpPr/>
              <p:nvPr/>
            </p:nvSpPr>
            <p:spPr>
              <a:xfrm>
                <a:off x="1226028" y="3096405"/>
                <a:ext cx="211773" cy="2782011"/>
              </a:xfrm>
              <a:prstGeom prst="rect">
                <a:avLst/>
              </a:prstGeom>
              <a:solidFill>
                <a:srgbClr val="00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xmlns="" id="{0028D225-A073-49E1-8676-B25C9E361463}"/>
                  </a:ext>
                </a:extLst>
              </p:cNvPr>
              <p:cNvSpPr/>
              <p:nvPr/>
            </p:nvSpPr>
            <p:spPr>
              <a:xfrm>
                <a:off x="3352801" y="3096405"/>
                <a:ext cx="266204" cy="2779343"/>
              </a:xfrm>
              <a:prstGeom prst="rect">
                <a:avLst/>
              </a:prstGeom>
              <a:solidFill>
                <a:srgbClr val="00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xmlns="" id="{E626DF4F-DBD5-4CC4-A180-F582E6AE040A}"/>
                  </a:ext>
                </a:extLst>
              </p:cNvPr>
              <p:cNvSpPr/>
              <p:nvPr/>
            </p:nvSpPr>
            <p:spPr>
              <a:xfrm>
                <a:off x="5498356" y="3085705"/>
                <a:ext cx="222269" cy="2782012"/>
              </a:xfrm>
              <a:prstGeom prst="rect">
                <a:avLst/>
              </a:prstGeom>
              <a:solidFill>
                <a:srgbClr val="00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Rectangle 36">
              <a:extLst>
                <a:ext uri="{FF2B5EF4-FFF2-40B4-BE49-F238E27FC236}">
                  <a16:creationId xmlns:a16="http://schemas.microsoft.com/office/drawing/2014/main" xmlns="" id="{C8F4A6F3-3291-49CF-8299-73C75B0B8BB3}"/>
                </a:ext>
              </a:extLst>
            </p:cNvPr>
            <p:cNvSpPr/>
            <p:nvPr/>
          </p:nvSpPr>
          <p:spPr>
            <a:xfrm>
              <a:off x="7635835" y="3111045"/>
              <a:ext cx="226024" cy="2745250"/>
            </a:xfrm>
            <a:prstGeom prst="rect">
              <a:avLst/>
            </a:prstGeom>
            <a:solidFill>
              <a:schemeClr val="tx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a:extLst>
              <a:ext uri="{FF2B5EF4-FFF2-40B4-BE49-F238E27FC236}">
                <a16:creationId xmlns:a16="http://schemas.microsoft.com/office/drawing/2014/main" xmlns="" id="{B1B66AA5-398E-4221-90C8-2D22DD864D73}"/>
              </a:ext>
            </a:extLst>
          </p:cNvPr>
          <p:cNvGrpSpPr/>
          <p:nvPr/>
        </p:nvGrpSpPr>
        <p:grpSpPr>
          <a:xfrm>
            <a:off x="304800" y="4987926"/>
            <a:ext cx="8481172" cy="837985"/>
            <a:chOff x="284540" y="5214131"/>
            <a:chExt cx="8481172" cy="724376"/>
          </a:xfrm>
        </p:grpSpPr>
        <p:sp>
          <p:nvSpPr>
            <p:cNvPr id="53" name="Rectangle 52">
              <a:extLst>
                <a:ext uri="{FF2B5EF4-FFF2-40B4-BE49-F238E27FC236}">
                  <a16:creationId xmlns:a16="http://schemas.microsoft.com/office/drawing/2014/main" xmlns="" id="{105BF373-EB4E-47B1-BF65-FE66D99E3A0F}"/>
                </a:ext>
              </a:extLst>
            </p:cNvPr>
            <p:cNvSpPr/>
            <p:nvPr/>
          </p:nvSpPr>
          <p:spPr>
            <a:xfrm>
              <a:off x="284540" y="5579158"/>
              <a:ext cx="8481172" cy="359349"/>
            </a:xfrm>
            <a:prstGeom prst="rect">
              <a:avLst/>
            </a:prstGeom>
            <a:solidFill>
              <a:schemeClr val="tx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rgbClr val="0000FF"/>
                  </a:solidFill>
                </a:rPr>
                <a:t>4) Examine cumulative disadvantage from arrest through sentencing.</a:t>
              </a:r>
            </a:p>
          </p:txBody>
        </p:sp>
        <p:sp>
          <p:nvSpPr>
            <p:cNvPr id="54" name="Arrow: Right 53">
              <a:extLst>
                <a:ext uri="{FF2B5EF4-FFF2-40B4-BE49-F238E27FC236}">
                  <a16:creationId xmlns:a16="http://schemas.microsoft.com/office/drawing/2014/main" xmlns="" id="{4FB92636-4F6D-4284-8BB5-13DDF7E07A2A}"/>
                </a:ext>
              </a:extLst>
            </p:cNvPr>
            <p:cNvSpPr/>
            <p:nvPr/>
          </p:nvSpPr>
          <p:spPr>
            <a:xfrm>
              <a:off x="1440137" y="5214131"/>
              <a:ext cx="685800" cy="422274"/>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rrow: Right 54">
              <a:extLst>
                <a:ext uri="{FF2B5EF4-FFF2-40B4-BE49-F238E27FC236}">
                  <a16:creationId xmlns:a16="http://schemas.microsoft.com/office/drawing/2014/main" xmlns="" id="{0C7FDBE2-9258-4449-B99B-F78763DB1485}"/>
                </a:ext>
              </a:extLst>
            </p:cNvPr>
            <p:cNvSpPr/>
            <p:nvPr/>
          </p:nvSpPr>
          <p:spPr>
            <a:xfrm>
              <a:off x="3550331" y="5233976"/>
              <a:ext cx="685800" cy="422274"/>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Arrow: Right 55">
              <a:extLst>
                <a:ext uri="{FF2B5EF4-FFF2-40B4-BE49-F238E27FC236}">
                  <a16:creationId xmlns:a16="http://schemas.microsoft.com/office/drawing/2014/main" xmlns="" id="{DD8B59D4-A1EB-4480-AFB6-0F1C7F06DE48}"/>
                </a:ext>
              </a:extLst>
            </p:cNvPr>
            <p:cNvSpPr/>
            <p:nvPr/>
          </p:nvSpPr>
          <p:spPr>
            <a:xfrm>
              <a:off x="5681482" y="5214131"/>
              <a:ext cx="685800" cy="422274"/>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Oval 56">
            <a:extLst>
              <a:ext uri="{FF2B5EF4-FFF2-40B4-BE49-F238E27FC236}">
                <a16:creationId xmlns:a16="http://schemas.microsoft.com/office/drawing/2014/main" xmlns="" id="{B818E396-9FE5-41DA-BB04-377C0BDD5492}"/>
              </a:ext>
            </a:extLst>
          </p:cNvPr>
          <p:cNvSpPr/>
          <p:nvPr/>
        </p:nvSpPr>
        <p:spPr>
          <a:xfrm>
            <a:off x="-1828800" y="2613780"/>
            <a:ext cx="1078469" cy="3304032"/>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Straight Connector 57">
            <a:extLst>
              <a:ext uri="{FF2B5EF4-FFF2-40B4-BE49-F238E27FC236}">
                <a16:creationId xmlns:a16="http://schemas.microsoft.com/office/drawing/2014/main" xmlns="" id="{0DB61DB7-EAB3-4E76-AFBD-4CF336920AAB}"/>
              </a:ext>
            </a:extLst>
          </p:cNvPr>
          <p:cNvCxnSpPr>
            <a:cxnSpLocks/>
          </p:cNvCxnSpPr>
          <p:nvPr/>
        </p:nvCxnSpPr>
        <p:spPr>
          <a:xfrm>
            <a:off x="1600200" y="5181600"/>
            <a:ext cx="4203199" cy="0"/>
          </a:xfrm>
          <a:prstGeom prst="line">
            <a:avLst/>
          </a:prstGeom>
          <a:ln w="31750">
            <a:solidFill>
              <a:srgbClr val="0000FF"/>
            </a:solidFill>
            <a:prstDash val="sysDash"/>
          </a:ln>
        </p:spPr>
        <p:style>
          <a:lnRef idx="1">
            <a:schemeClr val="accent1"/>
          </a:lnRef>
          <a:fillRef idx="0">
            <a:schemeClr val="accent1"/>
          </a:fillRef>
          <a:effectRef idx="0">
            <a:schemeClr val="accent1"/>
          </a:effectRef>
          <a:fontRef idx="minor">
            <a:schemeClr val="tx1"/>
          </a:fontRef>
        </p:style>
      </p:cxnSp>
      <p:sp>
        <p:nvSpPr>
          <p:cNvPr id="60" name="Text Box 30">
            <a:extLst>
              <a:ext uri="{FF2B5EF4-FFF2-40B4-BE49-F238E27FC236}">
                <a16:creationId xmlns:a16="http://schemas.microsoft.com/office/drawing/2014/main" xmlns="" id="{AD9A8DB5-1188-47E9-BA9A-F44FF5E101D7}"/>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16</a:t>
            </a:fld>
            <a:r>
              <a:rPr lang="en-US" sz="1600" dirty="0">
                <a:solidFill>
                  <a:srgbClr val="0000FF"/>
                </a:solidFill>
              </a:rPr>
              <a:t> of 22</a:t>
            </a:r>
          </a:p>
        </p:txBody>
      </p:sp>
      <p:sp>
        <p:nvSpPr>
          <p:cNvPr id="95" name="Rectangle 153">
            <a:extLst>
              <a:ext uri="{FF2B5EF4-FFF2-40B4-BE49-F238E27FC236}">
                <a16:creationId xmlns:a16="http://schemas.microsoft.com/office/drawing/2014/main" xmlns="" id="{FF159216-3B30-4D87-B1AB-5061CD1B8B21}"/>
              </a:ext>
            </a:extLst>
          </p:cNvPr>
          <p:cNvSpPr>
            <a:spLocks noChangeArrowheads="1"/>
          </p:cNvSpPr>
          <p:nvPr/>
        </p:nvSpPr>
        <p:spPr bwMode="auto">
          <a:xfrm>
            <a:off x="4536620" y="505482"/>
            <a:ext cx="555625"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11" name="Rectangle 10">
            <a:extLst>
              <a:ext uri="{FF2B5EF4-FFF2-40B4-BE49-F238E27FC236}">
                <a16:creationId xmlns:a16="http://schemas.microsoft.com/office/drawing/2014/main" xmlns="" id="{68578D10-C573-4863-BD39-C85D6EDA81E6}"/>
              </a:ext>
            </a:extLst>
          </p:cNvPr>
          <p:cNvSpPr/>
          <p:nvPr/>
        </p:nvSpPr>
        <p:spPr>
          <a:xfrm>
            <a:off x="362590" y="5885187"/>
            <a:ext cx="8582025" cy="769441"/>
          </a:xfrm>
          <a:prstGeom prst="rect">
            <a:avLst/>
          </a:prstGeom>
        </p:spPr>
        <p:txBody>
          <a:bodyPr wrap="square">
            <a:spAutoFit/>
          </a:bodyPr>
          <a:lstStyle/>
          <a:p>
            <a:r>
              <a:rPr lang="en-US" sz="2200" b="1" dirty="0">
                <a:solidFill>
                  <a:srgbClr val="0000FF"/>
                </a:solidFill>
              </a:rPr>
              <a:t>Policy implication: </a:t>
            </a:r>
            <a:r>
              <a:rPr lang="en-US" sz="2200" dirty="0">
                <a:solidFill>
                  <a:srgbClr val="0000FF"/>
                </a:solidFill>
              </a:rPr>
              <a:t>If cumulative disadvantage is detected, bias is incorporated into criminal history records used in risk assessment.</a:t>
            </a:r>
          </a:p>
        </p:txBody>
      </p:sp>
      <p:sp>
        <p:nvSpPr>
          <p:cNvPr id="14" name="Rectangle 13">
            <a:extLst>
              <a:ext uri="{FF2B5EF4-FFF2-40B4-BE49-F238E27FC236}">
                <a16:creationId xmlns:a16="http://schemas.microsoft.com/office/drawing/2014/main" xmlns="" id="{C1CA1610-D0BD-4463-90D3-78D96CA2B4AA}"/>
              </a:ext>
            </a:extLst>
          </p:cNvPr>
          <p:cNvSpPr/>
          <p:nvPr/>
        </p:nvSpPr>
        <p:spPr>
          <a:xfrm>
            <a:off x="-6019800" y="-2843754"/>
            <a:ext cx="6172292" cy="2462754"/>
          </a:xfrm>
          <a:prstGeom prst="rect">
            <a:avLst/>
          </a:prstGeom>
          <a:solidFill>
            <a:schemeClr val="tx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rgbClr val="0000FF"/>
              </a:solidFill>
            </a:endParaRPr>
          </a:p>
          <a:p>
            <a:r>
              <a:rPr lang="en-US" sz="2200" dirty="0">
                <a:solidFill>
                  <a:srgbClr val="006600"/>
                </a:solidFill>
              </a:rPr>
              <a:t>“Blacks…face greater cumulative disadvantages at the pretrial stage.” This finding “highlights the importance of considering the more “subtle” processes contributing to the disproportionate over-representation of Blacks in U.S. prisons”</a:t>
            </a:r>
          </a:p>
          <a:p>
            <a:r>
              <a:rPr lang="en-US" sz="2200" dirty="0">
                <a:solidFill>
                  <a:srgbClr val="006600"/>
                </a:solidFill>
              </a:rPr>
              <a:t>(</a:t>
            </a:r>
            <a:r>
              <a:rPr lang="en-US" sz="2200" dirty="0" err="1">
                <a:solidFill>
                  <a:srgbClr val="006600"/>
                </a:solidFill>
              </a:rPr>
              <a:t>Wooldredge</a:t>
            </a:r>
            <a:r>
              <a:rPr lang="en-US" sz="2200" dirty="0">
                <a:solidFill>
                  <a:srgbClr val="006600"/>
                </a:solidFill>
              </a:rPr>
              <a:t> et al., 2015).</a:t>
            </a:r>
          </a:p>
          <a:p>
            <a:pPr algn="ctr"/>
            <a:endParaRPr lang="en-US" dirty="0"/>
          </a:p>
        </p:txBody>
      </p:sp>
      <p:sp>
        <p:nvSpPr>
          <p:cNvPr id="64" name="Oval 63">
            <a:extLst>
              <a:ext uri="{FF2B5EF4-FFF2-40B4-BE49-F238E27FC236}">
                <a16:creationId xmlns:a16="http://schemas.microsoft.com/office/drawing/2014/main" xmlns="" id="{6BB8487A-75C6-4907-80CA-FAE6E978F09F}"/>
              </a:ext>
            </a:extLst>
          </p:cNvPr>
          <p:cNvSpPr/>
          <p:nvPr/>
        </p:nvSpPr>
        <p:spPr>
          <a:xfrm>
            <a:off x="9585602" y="2458976"/>
            <a:ext cx="1078469" cy="3304032"/>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xmlns="" id="{FDC5AC83-FEA7-46C1-83FA-9D1F9907370A}"/>
              </a:ext>
            </a:extLst>
          </p:cNvPr>
          <p:cNvSpPr/>
          <p:nvPr/>
        </p:nvSpPr>
        <p:spPr>
          <a:xfrm>
            <a:off x="1390599" y="-2946914"/>
            <a:ext cx="6172292" cy="2462754"/>
          </a:xfrm>
          <a:prstGeom prst="rect">
            <a:avLst/>
          </a:prstGeom>
          <a:solidFill>
            <a:schemeClr val="tx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279400">
              <a:buFont typeface="Arial" panose="020B0604020202020204" pitchFamily="34" charset="0"/>
              <a:buChar char="•"/>
            </a:pPr>
            <a:endParaRPr lang="en-US" sz="2200" dirty="0">
              <a:solidFill>
                <a:srgbClr val="0000FF"/>
              </a:solidFill>
            </a:endParaRPr>
          </a:p>
          <a:p>
            <a:pPr lvl="1" indent="-279400">
              <a:spcAft>
                <a:spcPts val="900"/>
              </a:spcAft>
              <a:buFont typeface="Arial" panose="020B0604020202020204" pitchFamily="34" charset="0"/>
              <a:buChar char="•"/>
            </a:pPr>
            <a:r>
              <a:rPr lang="en-US" sz="2400" dirty="0">
                <a:solidFill>
                  <a:srgbClr val="006600"/>
                </a:solidFill>
              </a:rPr>
              <a:t>Transparency is critical to avoid further disadvantage.</a:t>
            </a:r>
          </a:p>
          <a:p>
            <a:pPr lvl="1" indent="-279400">
              <a:spcAft>
                <a:spcPts val="900"/>
              </a:spcAft>
              <a:buFont typeface="Arial" panose="020B0604020202020204" pitchFamily="34" charset="0"/>
              <a:buChar char="•"/>
            </a:pPr>
            <a:r>
              <a:rPr lang="en-US" sz="2400" dirty="0">
                <a:solidFill>
                  <a:srgbClr val="006600"/>
                </a:solidFill>
              </a:rPr>
              <a:t>As risk assessment advances, follow the science on mitigating racial bias. </a:t>
            </a:r>
          </a:p>
          <a:p>
            <a:pPr marL="742950" lvl="1" indent="-285750">
              <a:buFont typeface="Arial" panose="020B0604020202020204" pitchFamily="34" charset="0"/>
              <a:buChar char="•"/>
            </a:pPr>
            <a:endParaRPr lang="en-US" sz="2200" dirty="0">
              <a:solidFill>
                <a:srgbClr val="0000FF"/>
              </a:solidFill>
            </a:endParaRPr>
          </a:p>
        </p:txBody>
      </p:sp>
    </p:spTree>
    <p:extLst>
      <p:ext uri="{BB962C8B-B14F-4D97-AF65-F5344CB8AC3E}">
        <p14:creationId xmlns:p14="http://schemas.microsoft.com/office/powerpoint/2010/main" val="204961825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left)">
                                      <p:cBhvr>
                                        <p:cTn id="10" dur="10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1000"/>
                                        <p:tgtEl>
                                          <p:spTgt spid="35"/>
                                        </p:tgtEl>
                                      </p:cBhvr>
                                    </p:animEffect>
                                  </p:childTnLst>
                                </p:cTn>
                              </p:par>
                              <p:par>
                                <p:cTn id="16" presetID="22" presetClass="entr" presetSubtype="8"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left)">
                                      <p:cBhvr>
                                        <p:cTn id="18" dur="1000"/>
                                        <p:tgtEl>
                                          <p:spTgt spid="52"/>
                                        </p:tgtEl>
                                      </p:cBhvr>
                                    </p:animEffect>
                                  </p:childTnLst>
                                </p:cTn>
                              </p:par>
                              <p:par>
                                <p:cTn id="19" presetID="22" presetClass="entr" presetSubtype="8" fill="hold"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wipe(left)">
                                      <p:cBhvr>
                                        <p:cTn id="21" dur="2000"/>
                                        <p:tgtEl>
                                          <p:spTgt spid="5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1" nodeType="clickEffect">
                                  <p:stCondLst>
                                    <p:cond delay="0"/>
                                  </p:stCondLst>
                                  <p:childTnLst>
                                    <p:set>
                                      <p:cBhvr>
                                        <p:cTn id="25" dur="1" fill="hold">
                                          <p:stCondLst>
                                            <p:cond delay="0"/>
                                          </p:stCondLst>
                                        </p:cTn>
                                        <p:tgtEl>
                                          <p:spTgt spid="57"/>
                                        </p:tgtEl>
                                        <p:attrNameLst>
                                          <p:attrName>style.visibility</p:attrName>
                                        </p:attrNameLst>
                                      </p:cBhvr>
                                      <p:to>
                                        <p:strVal val="hidden"/>
                                      </p:to>
                                    </p:set>
                                  </p:childTnLst>
                                </p:cTn>
                              </p:par>
                              <p:par>
                                <p:cTn id="26" presetID="9"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par>
                                <p:cTn id="29" presetID="63" presetClass="path" presetSubtype="0" accel="50000" decel="50000" fill="hold" grpId="0" nodeType="withEffect">
                                  <p:stCondLst>
                                    <p:cond delay="0"/>
                                  </p:stCondLst>
                                  <p:childTnLst>
                                    <p:animMotion origin="layout" path="M 0.06146 0.00162 L -0.23229 0.00578 " pathEditMode="relative" rAng="0" ptsTypes="AA">
                                      <p:cBhvr>
                                        <p:cTn id="30" dur="1000" fill="hold"/>
                                        <p:tgtEl>
                                          <p:spTgt spid="64"/>
                                        </p:tgtEl>
                                        <p:attrNameLst>
                                          <p:attrName>ppt_x</p:attrName>
                                          <p:attrName>ppt_y</p:attrName>
                                        </p:attrNameLst>
                                      </p:cBhvr>
                                      <p:rCtr x="-14687" y="208"/>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0" nodeType="clickEffect">
                                  <p:stCondLst>
                                    <p:cond delay="0"/>
                                  </p:stCondLst>
                                  <p:childTnLst>
                                    <p:animMotion origin="layout" path="M -0.00868 -0.83519 L 0.00712 0.86528 " pathEditMode="relative" rAng="0" ptsTypes="AA">
                                      <p:cBhvr>
                                        <p:cTn id="34" dur="1000" fill="hold"/>
                                        <p:tgtEl>
                                          <p:spTgt spid="65"/>
                                        </p:tgtEl>
                                        <p:attrNameLst>
                                          <p:attrName>ppt_x</p:attrName>
                                          <p:attrName>ppt_y</p:attrName>
                                        </p:attrNameLst>
                                      </p:cBhvr>
                                      <p:rCtr x="781" y="85023"/>
                                    </p:animMotion>
                                  </p:childTnLst>
                                </p:cTn>
                              </p:par>
                              <p:par>
                                <p:cTn id="35" presetID="1" presetClass="exit" presetSubtype="0" fill="hold" grpId="1" nodeType="withEffect">
                                  <p:stCondLst>
                                    <p:cond delay="0"/>
                                  </p:stCondLst>
                                  <p:childTnLst>
                                    <p:set>
                                      <p:cBhvr>
                                        <p:cTn id="36" dur="1" fill="hold">
                                          <p:stCondLst>
                                            <p:cond delay="0"/>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57" grpId="1" animBg="1"/>
      <p:bldP spid="11" grpId="0"/>
      <p:bldP spid="64" grpId="0" animBg="1"/>
      <p:bldP spid="64" grpId="1" animBg="1"/>
      <p:bldP spid="6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xmlns="" id="{9FF42A86-C67F-4D13-B4CB-D71198D6BED4}"/>
              </a:ext>
            </a:extLst>
          </p:cNvPr>
          <p:cNvGrpSpPr/>
          <p:nvPr/>
        </p:nvGrpSpPr>
        <p:grpSpPr>
          <a:xfrm>
            <a:off x="918368" y="102616"/>
            <a:ext cx="7006432" cy="574363"/>
            <a:chOff x="918368" y="50800"/>
            <a:chExt cx="7006432" cy="574363"/>
          </a:xfrm>
        </p:grpSpPr>
        <p:grpSp>
          <p:nvGrpSpPr>
            <p:cNvPr id="20" name="Group 19">
              <a:extLst>
                <a:ext uri="{FF2B5EF4-FFF2-40B4-BE49-F238E27FC236}">
                  <a16:creationId xmlns:a16="http://schemas.microsoft.com/office/drawing/2014/main" xmlns="" id="{34DF6C1E-EC75-4C55-A623-417E3C32D58B}"/>
                </a:ext>
              </a:extLst>
            </p:cNvPr>
            <p:cNvGrpSpPr/>
            <p:nvPr/>
          </p:nvGrpSpPr>
          <p:grpSpPr>
            <a:xfrm>
              <a:off x="2907918" y="50800"/>
              <a:ext cx="5016882" cy="574363"/>
              <a:chOff x="11556619" y="203200"/>
              <a:chExt cx="5016882" cy="574363"/>
            </a:xfrm>
          </p:grpSpPr>
          <p:sp>
            <p:nvSpPr>
              <p:cNvPr id="22" name="Rounded Rectangle 44">
                <a:extLst>
                  <a:ext uri="{FF2B5EF4-FFF2-40B4-BE49-F238E27FC236}">
                    <a16:creationId xmlns:a16="http://schemas.microsoft.com/office/drawing/2014/main" xmlns="" id="{237CB5B6-5F95-49C3-86CC-054BA5FE7EF7}"/>
                  </a:ext>
                </a:extLst>
              </p:cNvPr>
              <p:cNvSpPr/>
              <p:nvPr/>
            </p:nvSpPr>
            <p:spPr>
              <a:xfrm>
                <a:off x="131826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#4</a:t>
                </a:r>
              </a:p>
            </p:txBody>
          </p:sp>
          <p:sp>
            <p:nvSpPr>
              <p:cNvPr id="23" name="Rounded Rectangle 44">
                <a:extLst>
                  <a:ext uri="{FF2B5EF4-FFF2-40B4-BE49-F238E27FC236}">
                    <a16:creationId xmlns:a16="http://schemas.microsoft.com/office/drawing/2014/main" xmlns="" id="{5DA87184-361A-4019-B67A-B63FB1E72DA0}"/>
                  </a:ext>
                </a:extLst>
              </p:cNvPr>
              <p:cNvSpPr/>
              <p:nvPr/>
            </p:nvSpPr>
            <p:spPr>
              <a:xfrm>
                <a:off x="126492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#3</a:t>
                </a:r>
              </a:p>
            </p:txBody>
          </p:sp>
          <p:sp>
            <p:nvSpPr>
              <p:cNvPr id="24" name="Rounded Rectangle 44">
                <a:extLst>
                  <a:ext uri="{FF2B5EF4-FFF2-40B4-BE49-F238E27FC236}">
                    <a16:creationId xmlns:a16="http://schemas.microsoft.com/office/drawing/2014/main" xmlns="" id="{22586972-4A9A-4EE3-AEA0-87A9D1A9661D}"/>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25" name="Rounded Rectangle 44">
                <a:extLst>
                  <a:ext uri="{FF2B5EF4-FFF2-40B4-BE49-F238E27FC236}">
                    <a16:creationId xmlns:a16="http://schemas.microsoft.com/office/drawing/2014/main" xmlns="" id="{A9698CA3-CF73-4AAE-B84A-330B3174688B}"/>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26" name="Rounded Rectangle 44">
                <a:extLst>
                  <a:ext uri="{FF2B5EF4-FFF2-40B4-BE49-F238E27FC236}">
                    <a16:creationId xmlns:a16="http://schemas.microsoft.com/office/drawing/2014/main" xmlns="" id="{09765C5E-30A8-4E38-9440-C74E72FBA470}"/>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27" name="Rounded Rectangle 44">
                <a:extLst>
                  <a:ext uri="{FF2B5EF4-FFF2-40B4-BE49-F238E27FC236}">
                    <a16:creationId xmlns:a16="http://schemas.microsoft.com/office/drawing/2014/main" xmlns="" id="{18D94DE2-52E9-4330-B6BF-D666D6BFC6F5}"/>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28" name="Rounded Rectangle 44">
                <a:extLst>
                  <a:ext uri="{FF2B5EF4-FFF2-40B4-BE49-F238E27FC236}">
                    <a16:creationId xmlns:a16="http://schemas.microsoft.com/office/drawing/2014/main" xmlns="" id="{686F91C4-0970-4E79-8DCB-0EDEE999C92F}"/>
                  </a:ext>
                </a:extLst>
              </p:cNvPr>
              <p:cNvSpPr/>
              <p:nvPr/>
            </p:nvSpPr>
            <p:spPr>
              <a:xfrm>
                <a:off x="11556619" y="310044"/>
                <a:ext cx="563563" cy="467519"/>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sp>
            <p:nvSpPr>
              <p:cNvPr id="29" name="Rounded Rectangle 44">
                <a:extLst>
                  <a:ext uri="{FF2B5EF4-FFF2-40B4-BE49-F238E27FC236}">
                    <a16:creationId xmlns:a16="http://schemas.microsoft.com/office/drawing/2014/main" xmlns="" id="{A6C196B0-5E90-417C-9010-B0A65FE57BFB}"/>
                  </a:ext>
                </a:extLst>
              </p:cNvPr>
              <p:cNvSpPr/>
              <p:nvPr/>
            </p:nvSpPr>
            <p:spPr>
              <a:xfrm>
                <a:off x="13716000" y="203200"/>
                <a:ext cx="563563" cy="532352"/>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#5</a:t>
                </a:r>
              </a:p>
            </p:txBody>
          </p:sp>
        </p:grpSp>
        <p:sp>
          <p:nvSpPr>
            <p:cNvPr id="21" name="Rounded Rectangle 44">
              <a:extLst>
                <a:ext uri="{FF2B5EF4-FFF2-40B4-BE49-F238E27FC236}">
                  <a16:creationId xmlns:a16="http://schemas.microsoft.com/office/drawing/2014/main" xmlns="" id="{EBA38A93-883B-4EEE-AA27-5A91D3DC2CCB}"/>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48" name="Rectangle 18"/>
          <p:cNvSpPr>
            <a:spLocks noChangeArrowheads="1"/>
          </p:cNvSpPr>
          <p:nvPr/>
        </p:nvSpPr>
        <p:spPr bwMode="auto">
          <a:xfrm>
            <a:off x="228600" y="603504"/>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49" name="Rectangle 48"/>
          <p:cNvSpPr/>
          <p:nvPr/>
        </p:nvSpPr>
        <p:spPr>
          <a:xfrm>
            <a:off x="228600" y="685800"/>
            <a:ext cx="8688428" cy="861774"/>
          </a:xfrm>
          <a:prstGeom prst="rect">
            <a:avLst/>
          </a:prstGeom>
        </p:spPr>
        <p:txBody>
          <a:bodyPr wrap="square">
            <a:spAutoFit/>
          </a:bodyPr>
          <a:lstStyle/>
          <a:p>
            <a:pPr algn="ctr" eaLnBrk="0" hangingPunct="0"/>
            <a:r>
              <a:rPr lang="en-US" sz="2600" b="1" i="1" dirty="0">
                <a:solidFill>
                  <a:srgbClr val="FF0000"/>
                </a:solidFill>
              </a:rPr>
              <a:t>#5: Juvenile Justice Reform</a:t>
            </a:r>
          </a:p>
          <a:p>
            <a:pPr algn="ctr" eaLnBrk="0" hangingPunct="0"/>
            <a:r>
              <a:rPr lang="en-US" sz="2400" b="1" i="1" dirty="0">
                <a:solidFill>
                  <a:srgbClr val="006600"/>
                </a:solidFill>
              </a:rPr>
              <a:t>Examine sentencing practices and beyond</a:t>
            </a:r>
          </a:p>
        </p:txBody>
      </p:sp>
      <p:sp>
        <p:nvSpPr>
          <p:cNvPr id="2" name="TextBox 1">
            <a:extLst>
              <a:ext uri="{FF2B5EF4-FFF2-40B4-BE49-F238E27FC236}">
                <a16:creationId xmlns:a16="http://schemas.microsoft.com/office/drawing/2014/main" xmlns="" id="{17C2F809-57C2-4904-A958-76E1BE3F05A3}"/>
              </a:ext>
            </a:extLst>
          </p:cNvPr>
          <p:cNvSpPr txBox="1"/>
          <p:nvPr/>
        </p:nvSpPr>
        <p:spPr>
          <a:xfrm>
            <a:off x="381000" y="1752600"/>
            <a:ext cx="8382000" cy="4755148"/>
          </a:xfrm>
          <a:prstGeom prst="rect">
            <a:avLst/>
          </a:prstGeom>
          <a:noFill/>
        </p:spPr>
        <p:txBody>
          <a:bodyPr wrap="square" rtlCol="0">
            <a:spAutoFit/>
          </a:bodyPr>
          <a:lstStyle/>
          <a:p>
            <a:pPr>
              <a:spcAft>
                <a:spcPts val="300"/>
              </a:spcAft>
            </a:pPr>
            <a:r>
              <a:rPr lang="en-US" sz="2400" dirty="0">
                <a:solidFill>
                  <a:srgbClr val="0000FF"/>
                </a:solidFill>
              </a:rPr>
              <a:t>Evaluation of Washington’s law on automatically transferring youth (below age 18) to adult court.</a:t>
            </a:r>
          </a:p>
          <a:p>
            <a:pPr marL="339725"/>
            <a:r>
              <a:rPr lang="en-US" sz="2400" dirty="0">
                <a:solidFill>
                  <a:srgbClr val="006600"/>
                </a:solidFill>
              </a:rPr>
              <a:t>Automatically transferred youth had higher recidivism rates than the comparison youth (Drake, 2013).</a:t>
            </a:r>
          </a:p>
          <a:p>
            <a:endParaRPr lang="en-US" sz="2400" dirty="0">
              <a:solidFill>
                <a:srgbClr val="0000FF"/>
              </a:solidFill>
            </a:endParaRPr>
          </a:p>
          <a:p>
            <a:pPr>
              <a:spcAft>
                <a:spcPts val="300"/>
              </a:spcAft>
            </a:pPr>
            <a:r>
              <a:rPr lang="en-US" sz="2400" dirty="0">
                <a:solidFill>
                  <a:srgbClr val="0000FF"/>
                </a:solidFill>
              </a:rPr>
              <a:t>In 2018, law passed limiting automatic transfer and extending juvenile jurisdiction to age 25 (from 21) for individuals convicted of certain violent offenses.</a:t>
            </a:r>
          </a:p>
          <a:p>
            <a:pPr marL="457200">
              <a:spcAft>
                <a:spcPts val="1200"/>
              </a:spcAft>
            </a:pPr>
            <a:r>
              <a:rPr lang="en-US" sz="2400" dirty="0">
                <a:solidFill>
                  <a:srgbClr val="006600"/>
                </a:solidFill>
              </a:rPr>
              <a:t>Brain science research shows adolescence extends well into adulthood (mid-twenties).</a:t>
            </a:r>
          </a:p>
          <a:p>
            <a:r>
              <a:rPr lang="en-US" sz="2400" dirty="0">
                <a:solidFill>
                  <a:srgbClr val="0000FF"/>
                </a:solidFill>
              </a:rPr>
              <a:t>Policy discussions should incorporate this new science and include discussions of culpability.</a:t>
            </a:r>
          </a:p>
        </p:txBody>
      </p:sp>
      <p:sp>
        <p:nvSpPr>
          <p:cNvPr id="18" name="Text Box 30">
            <a:extLst>
              <a:ext uri="{FF2B5EF4-FFF2-40B4-BE49-F238E27FC236}">
                <a16:creationId xmlns:a16="http://schemas.microsoft.com/office/drawing/2014/main" xmlns="" id="{E55F571A-C4DC-46EC-9048-AE23D45E12B0}"/>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17</a:t>
            </a:fld>
            <a:r>
              <a:rPr lang="en-US" sz="1600" dirty="0">
                <a:solidFill>
                  <a:srgbClr val="0000FF"/>
                </a:solidFill>
              </a:rPr>
              <a:t> of 22</a:t>
            </a:r>
          </a:p>
        </p:txBody>
      </p:sp>
      <p:sp>
        <p:nvSpPr>
          <p:cNvPr id="30" name="Rectangle 153">
            <a:extLst>
              <a:ext uri="{FF2B5EF4-FFF2-40B4-BE49-F238E27FC236}">
                <a16:creationId xmlns:a16="http://schemas.microsoft.com/office/drawing/2014/main" xmlns="" id="{FC894C9F-F52C-4384-91E4-BB27CD4B9498}"/>
              </a:ext>
            </a:extLst>
          </p:cNvPr>
          <p:cNvSpPr>
            <a:spLocks noChangeArrowheads="1"/>
          </p:cNvSpPr>
          <p:nvPr/>
        </p:nvSpPr>
        <p:spPr bwMode="auto">
          <a:xfrm>
            <a:off x="5070855" y="460834"/>
            <a:ext cx="555625"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738857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dissolve">
                                      <p:cBhvr>
                                        <p:cTn id="12" dur="500"/>
                                        <p:tgtEl>
                                          <p:spTgt spid="2">
                                            <p:txEl>
                                              <p:pRg st="0" end="0"/>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dissolve">
                                      <p:cBhvr>
                                        <p:cTn id="15" dur="500"/>
                                        <p:tgtEl>
                                          <p:spTgt spid="2">
                                            <p:txEl>
                                              <p:pRg st="1" end="1"/>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dissolve">
                                      <p:cBhvr>
                                        <p:cTn id="18" dur="500"/>
                                        <p:tgtEl>
                                          <p:spTgt spid="2">
                                            <p:txEl>
                                              <p:pRg st="3" end="3"/>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dissolve">
                                      <p:cBhvr>
                                        <p:cTn id="21" dur="500"/>
                                        <p:tgtEl>
                                          <p:spTgt spid="2">
                                            <p:txEl>
                                              <p:pRg st="4" end="4"/>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dissolve">
                                      <p:cBhvr>
                                        <p:cTn id="24"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xmlns="" id="{8692026B-43D2-49FF-B831-39CB41E91C58}"/>
              </a:ext>
            </a:extLst>
          </p:cNvPr>
          <p:cNvGrpSpPr/>
          <p:nvPr/>
        </p:nvGrpSpPr>
        <p:grpSpPr>
          <a:xfrm>
            <a:off x="918368" y="152400"/>
            <a:ext cx="7006432" cy="584200"/>
            <a:chOff x="918368" y="50800"/>
            <a:chExt cx="7006432" cy="584200"/>
          </a:xfrm>
        </p:grpSpPr>
        <p:grpSp>
          <p:nvGrpSpPr>
            <p:cNvPr id="34" name="Group 33">
              <a:extLst>
                <a:ext uri="{FF2B5EF4-FFF2-40B4-BE49-F238E27FC236}">
                  <a16:creationId xmlns:a16="http://schemas.microsoft.com/office/drawing/2014/main" xmlns="" id="{AD7B3697-8453-4BD0-91B9-54490115FD56}"/>
                </a:ext>
              </a:extLst>
            </p:cNvPr>
            <p:cNvGrpSpPr/>
            <p:nvPr/>
          </p:nvGrpSpPr>
          <p:grpSpPr>
            <a:xfrm>
              <a:off x="2907918" y="50800"/>
              <a:ext cx="5016882" cy="584200"/>
              <a:chOff x="11556619" y="203200"/>
              <a:chExt cx="5016882" cy="584200"/>
            </a:xfrm>
          </p:grpSpPr>
          <p:sp>
            <p:nvSpPr>
              <p:cNvPr id="43" name="Rounded Rectangle 44">
                <a:extLst>
                  <a:ext uri="{FF2B5EF4-FFF2-40B4-BE49-F238E27FC236}">
                    <a16:creationId xmlns:a16="http://schemas.microsoft.com/office/drawing/2014/main" xmlns="" id="{42B34953-DDBB-46FA-BB13-D3AC74A8AFBE}"/>
                  </a:ext>
                </a:extLst>
              </p:cNvPr>
              <p:cNvSpPr/>
              <p:nvPr/>
            </p:nvSpPr>
            <p:spPr>
              <a:xfrm>
                <a:off x="137160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#5</a:t>
                </a:r>
              </a:p>
            </p:txBody>
          </p:sp>
          <p:sp>
            <p:nvSpPr>
              <p:cNvPr id="36" name="Rounded Rectangle 44">
                <a:extLst>
                  <a:ext uri="{FF2B5EF4-FFF2-40B4-BE49-F238E27FC236}">
                    <a16:creationId xmlns:a16="http://schemas.microsoft.com/office/drawing/2014/main" xmlns="" id="{32962543-CB66-4D50-975E-8AC181D577D9}"/>
                  </a:ext>
                </a:extLst>
              </p:cNvPr>
              <p:cNvSpPr/>
              <p:nvPr/>
            </p:nvSpPr>
            <p:spPr>
              <a:xfrm>
                <a:off x="131826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#4</a:t>
                </a:r>
              </a:p>
            </p:txBody>
          </p:sp>
          <p:sp>
            <p:nvSpPr>
              <p:cNvPr id="37" name="Rounded Rectangle 44">
                <a:extLst>
                  <a:ext uri="{FF2B5EF4-FFF2-40B4-BE49-F238E27FC236}">
                    <a16:creationId xmlns:a16="http://schemas.microsoft.com/office/drawing/2014/main" xmlns="" id="{7BB275B9-606B-4664-9E39-0B6AB3155527}"/>
                  </a:ext>
                </a:extLst>
              </p:cNvPr>
              <p:cNvSpPr/>
              <p:nvPr/>
            </p:nvSpPr>
            <p:spPr>
              <a:xfrm>
                <a:off x="126492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#3</a:t>
                </a:r>
              </a:p>
            </p:txBody>
          </p:sp>
          <p:sp>
            <p:nvSpPr>
              <p:cNvPr id="38" name="Rounded Rectangle 44">
                <a:extLst>
                  <a:ext uri="{FF2B5EF4-FFF2-40B4-BE49-F238E27FC236}">
                    <a16:creationId xmlns:a16="http://schemas.microsoft.com/office/drawing/2014/main" xmlns="" id="{5F159B78-1A34-4587-AE12-C05F8A876462}"/>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39" name="Rounded Rectangle 44">
                <a:extLst>
                  <a:ext uri="{FF2B5EF4-FFF2-40B4-BE49-F238E27FC236}">
                    <a16:creationId xmlns:a16="http://schemas.microsoft.com/office/drawing/2014/main" xmlns="" id="{D880EDF6-94C7-4B70-BB2F-DF13F9713EDE}"/>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40" name="Rounded Rectangle 44">
                <a:extLst>
                  <a:ext uri="{FF2B5EF4-FFF2-40B4-BE49-F238E27FC236}">
                    <a16:creationId xmlns:a16="http://schemas.microsoft.com/office/drawing/2014/main" xmlns="" id="{91AB1321-567A-4B88-A825-4B0C6DA51452}"/>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42" name="Rounded Rectangle 44">
                <a:extLst>
                  <a:ext uri="{FF2B5EF4-FFF2-40B4-BE49-F238E27FC236}">
                    <a16:creationId xmlns:a16="http://schemas.microsoft.com/office/drawing/2014/main" xmlns="" id="{4F731205-E032-4E86-93CA-643F124AC817}"/>
                  </a:ext>
                </a:extLst>
              </p:cNvPr>
              <p:cNvSpPr/>
              <p:nvPr/>
            </p:nvSpPr>
            <p:spPr>
              <a:xfrm>
                <a:off x="11556619" y="310044"/>
                <a:ext cx="563563" cy="467519"/>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sp>
            <p:nvSpPr>
              <p:cNvPr id="41" name="Rounded Rectangle 44">
                <a:extLst>
                  <a:ext uri="{FF2B5EF4-FFF2-40B4-BE49-F238E27FC236}">
                    <a16:creationId xmlns:a16="http://schemas.microsoft.com/office/drawing/2014/main" xmlns="" id="{20880907-D394-4F80-BCA7-4883AD845280}"/>
                  </a:ext>
                </a:extLst>
              </p:cNvPr>
              <p:cNvSpPr/>
              <p:nvPr/>
            </p:nvSpPr>
            <p:spPr>
              <a:xfrm>
                <a:off x="14249400" y="203200"/>
                <a:ext cx="563563" cy="584200"/>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#6</a:t>
                </a:r>
              </a:p>
            </p:txBody>
          </p:sp>
        </p:grpSp>
        <p:sp>
          <p:nvSpPr>
            <p:cNvPr id="35" name="Rounded Rectangle 44">
              <a:extLst>
                <a:ext uri="{FF2B5EF4-FFF2-40B4-BE49-F238E27FC236}">
                  <a16:creationId xmlns:a16="http://schemas.microsoft.com/office/drawing/2014/main" xmlns="" id="{ABB0A60D-21EF-4C83-A5B4-688728563919}"/>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3504"/>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r>
              <a:rPr lang="en-US" dirty="0"/>
              <a:t>66</a:t>
            </a:r>
          </a:p>
          <a:p>
            <a:endParaRPr lang="en-US" dirty="0"/>
          </a:p>
        </p:txBody>
      </p:sp>
      <p:sp>
        <p:nvSpPr>
          <p:cNvPr id="15" name="Line 29"/>
          <p:cNvSpPr>
            <a:spLocks noChangeShapeType="1"/>
          </p:cNvSpPr>
          <p:nvPr/>
        </p:nvSpPr>
        <p:spPr bwMode="auto">
          <a:xfrm>
            <a:off x="-2800309" y="2159000"/>
            <a:ext cx="2555875" cy="1681163"/>
          </a:xfrm>
          <a:prstGeom prst="line">
            <a:avLst/>
          </a:prstGeom>
          <a:noFill/>
          <a:ln w="152400" cap="rnd">
            <a:noFill/>
            <a:prstDash val="sysDot"/>
            <a:round/>
            <a:headEnd/>
            <a:tailEnd/>
          </a:ln>
        </p:spPr>
        <p:txBody>
          <a:bodyPr wrap="none" anchor="ctr"/>
          <a:lstStyle/>
          <a:p>
            <a:endParaRPr lang="en-US"/>
          </a:p>
        </p:txBody>
      </p:sp>
      <p:sp>
        <p:nvSpPr>
          <p:cNvPr id="17" name="Rectangle 16"/>
          <p:cNvSpPr>
            <a:spLocks noChangeArrowheads="1"/>
          </p:cNvSpPr>
          <p:nvPr/>
        </p:nvSpPr>
        <p:spPr bwMode="auto">
          <a:xfrm>
            <a:off x="0" y="688848"/>
            <a:ext cx="9144000" cy="835152"/>
          </a:xfrm>
          <a:prstGeom prst="rect">
            <a:avLst/>
          </a:prstGeom>
          <a:noFill/>
          <a:ln w="9525">
            <a:noFill/>
            <a:miter lim="800000"/>
            <a:headEnd/>
            <a:tailEnd/>
          </a:ln>
        </p:spPr>
        <p:txBody>
          <a:bodyPr anchor="ctr"/>
          <a:lstStyle>
            <a:defPPr>
              <a:defRPr lang="en-US"/>
            </a:defPPr>
            <a:lvl1pPr algn="ctr" rtl="0" eaLnBrk="0" fontAlgn="base" hangingPunct="0">
              <a:spcBef>
                <a:spcPct val="0"/>
              </a:spcBef>
              <a:spcAft>
                <a:spcPct val="0"/>
              </a:spcAft>
              <a:defRPr sz="2400" b="1"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a:lstStyle>
          <a:p>
            <a:pPr>
              <a:spcBef>
                <a:spcPts val="0"/>
              </a:spcBef>
            </a:pPr>
            <a:r>
              <a:rPr lang="en-US" sz="2600" i="1" dirty="0">
                <a:solidFill>
                  <a:srgbClr val="FF0000"/>
                </a:solidFill>
                <a:latin typeface="+mn-lt"/>
              </a:rPr>
              <a:t>#6: Effective use of Incarceration</a:t>
            </a:r>
          </a:p>
          <a:p>
            <a:pPr>
              <a:spcBef>
                <a:spcPts val="0"/>
              </a:spcBef>
            </a:pPr>
            <a:r>
              <a:rPr lang="en-US" i="1" dirty="0">
                <a:solidFill>
                  <a:srgbClr val="006600"/>
                </a:solidFill>
                <a:latin typeface="+mn-lt"/>
              </a:rPr>
              <a:t>Incarceration is evidence-based, but with a narrow focus</a:t>
            </a:r>
          </a:p>
        </p:txBody>
      </p:sp>
      <p:sp>
        <p:nvSpPr>
          <p:cNvPr id="20" name="TextBox 19">
            <a:extLst>
              <a:ext uri="{FF2B5EF4-FFF2-40B4-BE49-F238E27FC236}">
                <a16:creationId xmlns:a16="http://schemas.microsoft.com/office/drawing/2014/main" xmlns="" id="{54BB3CF4-3153-4B39-910B-A1250A13C2A3}"/>
              </a:ext>
            </a:extLst>
          </p:cNvPr>
          <p:cNvSpPr txBox="1"/>
          <p:nvPr/>
        </p:nvSpPr>
        <p:spPr>
          <a:xfrm>
            <a:off x="289718" y="1676400"/>
            <a:ext cx="8549482" cy="5024452"/>
          </a:xfrm>
          <a:prstGeom prst="rect">
            <a:avLst/>
          </a:prstGeom>
          <a:noFill/>
        </p:spPr>
        <p:txBody>
          <a:bodyPr wrap="square" rtlCol="0">
            <a:spAutoFit/>
          </a:bodyPr>
          <a:lstStyle/>
          <a:p>
            <a:pPr marL="168275" lvl="1" eaLnBrk="0" hangingPunct="0">
              <a:buClr>
                <a:srgbClr val="FF0000"/>
              </a:buClr>
              <a:tabLst>
                <a:tab pos="682625" algn="l"/>
                <a:tab pos="798513" algn="l"/>
              </a:tabLst>
              <a:defRPr/>
            </a:pPr>
            <a:r>
              <a:rPr lang="en-US" sz="2400" dirty="0">
                <a:solidFill>
                  <a:srgbClr val="0000FF"/>
                </a:solidFill>
              </a:rPr>
              <a:t>Incarceration rate &amp; crime rate (7 studies): Effective, but nuanced.</a:t>
            </a:r>
          </a:p>
          <a:p>
            <a:pPr marL="511175" lvl="1" indent="-342900" eaLnBrk="0" hangingPunct="0">
              <a:spcAft>
                <a:spcPts val="300"/>
              </a:spcAft>
              <a:buClr>
                <a:srgbClr val="006600"/>
              </a:buClr>
              <a:buFont typeface="Arial" panose="020B0604020202020204" pitchFamily="34" charset="0"/>
              <a:buChar char="•"/>
              <a:tabLst>
                <a:tab pos="682625" algn="l"/>
                <a:tab pos="798513" algn="l"/>
              </a:tabLst>
              <a:defRPr/>
            </a:pPr>
            <a:r>
              <a:rPr lang="en-US" sz="2400" dirty="0">
                <a:solidFill>
                  <a:srgbClr val="006600"/>
                </a:solidFill>
              </a:rPr>
              <a:t>Effectiveness depends on who is incarcerated. i.e., benefit-cost results vary by level of risk for re-offense.</a:t>
            </a:r>
          </a:p>
          <a:p>
            <a:pPr marL="511175" lvl="1" indent="-342900" eaLnBrk="0" hangingPunct="0">
              <a:spcAft>
                <a:spcPts val="300"/>
              </a:spcAft>
              <a:buClr>
                <a:srgbClr val="006600"/>
              </a:buClr>
              <a:buFont typeface="Arial" panose="020B0604020202020204" pitchFamily="34" charset="0"/>
              <a:buChar char="•"/>
              <a:tabLst>
                <a:tab pos="682625" algn="l"/>
                <a:tab pos="798513" algn="l"/>
              </a:tabLst>
              <a:defRPr/>
            </a:pPr>
            <a:r>
              <a:rPr lang="en-US" sz="2400" dirty="0">
                <a:solidFill>
                  <a:srgbClr val="006600"/>
                </a:solidFill>
              </a:rPr>
              <a:t>Punitive incarceration policies are ineffective (three-strikes)</a:t>
            </a:r>
          </a:p>
          <a:p>
            <a:pPr marL="511175" lvl="1" indent="-342900" eaLnBrk="0" hangingPunct="0">
              <a:spcAft>
                <a:spcPts val="900"/>
              </a:spcAft>
              <a:buClr>
                <a:srgbClr val="006600"/>
              </a:buClr>
              <a:buFont typeface="Arial" panose="020B0604020202020204" pitchFamily="34" charset="0"/>
              <a:buChar char="•"/>
              <a:tabLst>
                <a:tab pos="682625" algn="l"/>
                <a:tab pos="798513" algn="l"/>
              </a:tabLst>
              <a:defRPr/>
            </a:pPr>
            <a:r>
              <a:rPr lang="en-US" sz="2400" dirty="0">
                <a:solidFill>
                  <a:srgbClr val="006600"/>
                </a:solidFill>
              </a:rPr>
              <a:t>Does not measure other outcomes (i.e., family ties/employment) </a:t>
            </a:r>
          </a:p>
          <a:p>
            <a:pPr marL="168275" lvl="1" eaLnBrk="0" hangingPunct="0">
              <a:buClr>
                <a:srgbClr val="FF0000"/>
              </a:buClr>
              <a:tabLst>
                <a:tab pos="682625" algn="l"/>
                <a:tab pos="798513" algn="l"/>
              </a:tabLst>
              <a:defRPr/>
            </a:pPr>
            <a:r>
              <a:rPr lang="en-US" sz="2400" dirty="0">
                <a:solidFill>
                  <a:srgbClr val="0000FF"/>
                </a:solidFill>
              </a:rPr>
              <a:t>Length of stay &amp; recidivism (3 studies): Mixed or marginal, at best.</a:t>
            </a:r>
          </a:p>
          <a:p>
            <a:pPr marL="511175" lvl="1" indent="-342900" eaLnBrk="0" hangingPunct="0">
              <a:spcAft>
                <a:spcPts val="600"/>
              </a:spcAft>
              <a:buClr>
                <a:srgbClr val="006600"/>
              </a:buClr>
              <a:buFont typeface="Arial" panose="020B0604020202020204" pitchFamily="34" charset="0"/>
              <a:buChar char="•"/>
              <a:tabLst>
                <a:tab pos="682625" algn="l"/>
                <a:tab pos="798513" algn="l"/>
              </a:tabLst>
              <a:defRPr/>
            </a:pPr>
            <a:r>
              <a:rPr lang="en-US" sz="2400" dirty="0">
                <a:solidFill>
                  <a:srgbClr val="006600"/>
                </a:solidFill>
              </a:rPr>
              <a:t>Marginal reduction in crime for increased length of stay. </a:t>
            </a:r>
          </a:p>
          <a:p>
            <a:pPr marL="511175" lvl="1" indent="-342900" eaLnBrk="0" hangingPunct="0">
              <a:spcAft>
                <a:spcPts val="900"/>
              </a:spcAft>
              <a:buClr>
                <a:srgbClr val="006600"/>
              </a:buClr>
              <a:buFont typeface="Arial" panose="020B0604020202020204" pitchFamily="34" charset="0"/>
              <a:buChar char="•"/>
              <a:tabLst>
                <a:tab pos="682625" algn="l"/>
                <a:tab pos="798513" algn="l"/>
              </a:tabLst>
              <a:defRPr/>
            </a:pPr>
            <a:r>
              <a:rPr lang="en-US" sz="2400" dirty="0">
                <a:solidFill>
                  <a:srgbClr val="006600"/>
                </a:solidFill>
              </a:rPr>
              <a:t>Early release study shows that shorter LOS generates about $2 in net benefits per dollar of cost</a:t>
            </a:r>
          </a:p>
          <a:p>
            <a:pPr marL="171450" lvl="2" eaLnBrk="0" hangingPunct="0">
              <a:buClr>
                <a:srgbClr val="333399"/>
              </a:buClr>
              <a:tabLst>
                <a:tab pos="682625" algn="l"/>
                <a:tab pos="798513" algn="l"/>
              </a:tabLst>
              <a:defRPr/>
            </a:pPr>
            <a:r>
              <a:rPr lang="en-US" sz="2400" dirty="0">
                <a:solidFill>
                  <a:srgbClr val="0000FF"/>
                </a:solidFill>
              </a:rPr>
              <a:t>Confinement for a violation (2 studies): Increased recidivism.</a:t>
            </a:r>
          </a:p>
          <a:p>
            <a:pPr marL="514350" lvl="2" indent="-342900" eaLnBrk="0" hangingPunct="0">
              <a:buClr>
                <a:srgbClr val="006600"/>
              </a:buClr>
              <a:buFont typeface="Arial" panose="020B0604020202020204" pitchFamily="34" charset="0"/>
              <a:buChar char="•"/>
              <a:tabLst>
                <a:tab pos="682625" algn="l"/>
                <a:tab pos="798513" algn="l"/>
              </a:tabLst>
              <a:defRPr/>
            </a:pPr>
            <a:r>
              <a:rPr lang="en-US" sz="2400" dirty="0">
                <a:solidFill>
                  <a:srgbClr val="006600"/>
                </a:solidFill>
              </a:rPr>
              <a:t>Does not reduce recidivism and may have harmful effects</a:t>
            </a:r>
            <a:endParaRPr lang="en-US" sz="2400" dirty="0">
              <a:solidFill>
                <a:srgbClr val="0000FF"/>
              </a:solidFill>
            </a:endParaRPr>
          </a:p>
        </p:txBody>
      </p:sp>
      <p:sp>
        <p:nvSpPr>
          <p:cNvPr id="16" name="Text Box 30">
            <a:extLst>
              <a:ext uri="{FF2B5EF4-FFF2-40B4-BE49-F238E27FC236}">
                <a16:creationId xmlns:a16="http://schemas.microsoft.com/office/drawing/2014/main" xmlns="" id="{67EBB2D5-4799-4A09-86AC-18FBFDC29C64}"/>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18</a:t>
            </a:fld>
            <a:r>
              <a:rPr lang="en-US" sz="1600" dirty="0">
                <a:solidFill>
                  <a:srgbClr val="0000FF"/>
                </a:solidFill>
              </a:rPr>
              <a:t> of 22</a:t>
            </a:r>
          </a:p>
        </p:txBody>
      </p:sp>
      <p:sp>
        <p:nvSpPr>
          <p:cNvPr id="44" name="Rectangle 153">
            <a:extLst>
              <a:ext uri="{FF2B5EF4-FFF2-40B4-BE49-F238E27FC236}">
                <a16:creationId xmlns:a16="http://schemas.microsoft.com/office/drawing/2014/main" xmlns="" id="{7B36D406-9E48-4092-8F10-53C2662FEEB9}"/>
              </a:ext>
            </a:extLst>
          </p:cNvPr>
          <p:cNvSpPr>
            <a:spLocks noChangeArrowheads="1"/>
          </p:cNvSpPr>
          <p:nvPr/>
        </p:nvSpPr>
        <p:spPr bwMode="auto">
          <a:xfrm>
            <a:off x="5612341" y="537034"/>
            <a:ext cx="555625"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19" name="Rectangle 153">
            <a:extLst>
              <a:ext uri="{FF2B5EF4-FFF2-40B4-BE49-F238E27FC236}">
                <a16:creationId xmlns:a16="http://schemas.microsoft.com/office/drawing/2014/main" xmlns="" id="{4004C6C7-8933-44B7-9495-27E70847BF58}"/>
              </a:ext>
            </a:extLst>
          </p:cNvPr>
          <p:cNvSpPr>
            <a:spLocks noChangeArrowheads="1"/>
          </p:cNvSpPr>
          <p:nvPr/>
        </p:nvSpPr>
        <p:spPr bwMode="auto">
          <a:xfrm>
            <a:off x="5607578" y="537034"/>
            <a:ext cx="555625"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6757046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dissolve">
                                      <p:cBhvr>
                                        <p:cTn id="12" dur="500"/>
                                        <p:tgtEl>
                                          <p:spTgt spid="20">
                                            <p:txEl>
                                              <p:pRg st="0" end="0"/>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20">
                                            <p:txEl>
                                              <p:pRg st="1" end="1"/>
                                            </p:txEl>
                                          </p:spTgt>
                                        </p:tgtEl>
                                        <p:attrNameLst>
                                          <p:attrName>style.visibility</p:attrName>
                                        </p:attrNameLst>
                                      </p:cBhvr>
                                      <p:to>
                                        <p:strVal val="visible"/>
                                      </p:to>
                                    </p:set>
                                    <p:animEffect transition="in" filter="dissolve">
                                      <p:cBhvr>
                                        <p:cTn id="15" dur="500"/>
                                        <p:tgtEl>
                                          <p:spTgt spid="20">
                                            <p:txEl>
                                              <p:pRg st="1" end="1"/>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20">
                                            <p:txEl>
                                              <p:pRg st="3" end="3"/>
                                            </p:txEl>
                                          </p:spTgt>
                                        </p:tgtEl>
                                        <p:attrNameLst>
                                          <p:attrName>style.visibility</p:attrName>
                                        </p:attrNameLst>
                                      </p:cBhvr>
                                      <p:to>
                                        <p:strVal val="visible"/>
                                      </p:to>
                                    </p:set>
                                    <p:animEffect transition="in" filter="dissolve">
                                      <p:cBhvr>
                                        <p:cTn id="18" dur="500"/>
                                        <p:tgtEl>
                                          <p:spTgt spid="20">
                                            <p:txEl>
                                              <p:pRg st="3" end="3"/>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20">
                                            <p:txEl>
                                              <p:pRg st="2" end="2"/>
                                            </p:txEl>
                                          </p:spTgt>
                                        </p:tgtEl>
                                        <p:attrNameLst>
                                          <p:attrName>style.visibility</p:attrName>
                                        </p:attrNameLst>
                                      </p:cBhvr>
                                      <p:to>
                                        <p:strVal val="visible"/>
                                      </p:to>
                                    </p:set>
                                    <p:animEffect transition="in" filter="dissolve">
                                      <p:cBhvr>
                                        <p:cTn id="21" dur="500"/>
                                        <p:tgtEl>
                                          <p:spTgt spid="20">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20">
                                            <p:txEl>
                                              <p:pRg st="4" end="4"/>
                                            </p:txEl>
                                          </p:spTgt>
                                        </p:tgtEl>
                                        <p:attrNameLst>
                                          <p:attrName>style.visibility</p:attrName>
                                        </p:attrNameLst>
                                      </p:cBhvr>
                                      <p:to>
                                        <p:strVal val="visible"/>
                                      </p:to>
                                    </p:set>
                                    <p:animEffect transition="in" filter="dissolve">
                                      <p:cBhvr>
                                        <p:cTn id="26" dur="500"/>
                                        <p:tgtEl>
                                          <p:spTgt spid="20">
                                            <p:txEl>
                                              <p:pRg st="4" end="4"/>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20">
                                            <p:txEl>
                                              <p:pRg st="5" end="5"/>
                                            </p:txEl>
                                          </p:spTgt>
                                        </p:tgtEl>
                                        <p:attrNameLst>
                                          <p:attrName>style.visibility</p:attrName>
                                        </p:attrNameLst>
                                      </p:cBhvr>
                                      <p:to>
                                        <p:strVal val="visible"/>
                                      </p:to>
                                    </p:set>
                                    <p:animEffect transition="in" filter="dissolve">
                                      <p:cBhvr>
                                        <p:cTn id="29" dur="500"/>
                                        <p:tgtEl>
                                          <p:spTgt spid="20">
                                            <p:txEl>
                                              <p:pRg st="5" end="5"/>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20">
                                            <p:txEl>
                                              <p:pRg st="6" end="6"/>
                                            </p:txEl>
                                          </p:spTgt>
                                        </p:tgtEl>
                                        <p:attrNameLst>
                                          <p:attrName>style.visibility</p:attrName>
                                        </p:attrNameLst>
                                      </p:cBhvr>
                                      <p:to>
                                        <p:strVal val="visible"/>
                                      </p:to>
                                    </p:set>
                                    <p:animEffect transition="in" filter="dissolve">
                                      <p:cBhvr>
                                        <p:cTn id="32" dur="500"/>
                                        <p:tgtEl>
                                          <p:spTgt spid="2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20">
                                            <p:txEl>
                                              <p:pRg st="7" end="7"/>
                                            </p:txEl>
                                          </p:spTgt>
                                        </p:tgtEl>
                                        <p:attrNameLst>
                                          <p:attrName>style.visibility</p:attrName>
                                        </p:attrNameLst>
                                      </p:cBhvr>
                                      <p:to>
                                        <p:strVal val="visible"/>
                                      </p:to>
                                    </p:set>
                                    <p:animEffect transition="in" filter="dissolve">
                                      <p:cBhvr>
                                        <p:cTn id="37" dur="500"/>
                                        <p:tgtEl>
                                          <p:spTgt spid="20">
                                            <p:txEl>
                                              <p:pRg st="7" end="7"/>
                                            </p:txEl>
                                          </p:spTgt>
                                        </p:tgtEl>
                                      </p:cBhvr>
                                    </p:animEffect>
                                  </p:childTnLst>
                                </p:cTn>
                              </p:par>
                              <p:par>
                                <p:cTn id="38" presetID="9" presetClass="entr" presetSubtype="0" fill="hold" nodeType="withEffect">
                                  <p:stCondLst>
                                    <p:cond delay="0"/>
                                  </p:stCondLst>
                                  <p:childTnLst>
                                    <p:set>
                                      <p:cBhvr>
                                        <p:cTn id="39" dur="1" fill="hold">
                                          <p:stCondLst>
                                            <p:cond delay="0"/>
                                          </p:stCondLst>
                                        </p:cTn>
                                        <p:tgtEl>
                                          <p:spTgt spid="20">
                                            <p:txEl>
                                              <p:pRg st="8" end="8"/>
                                            </p:txEl>
                                          </p:spTgt>
                                        </p:tgtEl>
                                        <p:attrNameLst>
                                          <p:attrName>style.visibility</p:attrName>
                                        </p:attrNameLst>
                                      </p:cBhvr>
                                      <p:to>
                                        <p:strVal val="visible"/>
                                      </p:to>
                                    </p:set>
                                    <p:animEffect transition="in" filter="dissolve">
                                      <p:cBhvr>
                                        <p:cTn id="40" dur="500"/>
                                        <p:tgtEl>
                                          <p:spTgt spid="2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xmlns="" id="{B645F35E-33B3-47F0-90C8-43D180A1BA94}"/>
              </a:ext>
            </a:extLst>
          </p:cNvPr>
          <p:cNvGrpSpPr/>
          <p:nvPr/>
        </p:nvGrpSpPr>
        <p:grpSpPr>
          <a:xfrm>
            <a:off x="918368" y="152400"/>
            <a:ext cx="7006432" cy="585216"/>
            <a:chOff x="918368" y="50800"/>
            <a:chExt cx="7006432" cy="585216"/>
          </a:xfrm>
        </p:grpSpPr>
        <p:grpSp>
          <p:nvGrpSpPr>
            <p:cNvPr id="19" name="Group 18">
              <a:extLst>
                <a:ext uri="{FF2B5EF4-FFF2-40B4-BE49-F238E27FC236}">
                  <a16:creationId xmlns:a16="http://schemas.microsoft.com/office/drawing/2014/main" xmlns="" id="{A4D0E531-9F3A-4DC4-BC47-7A72DA92E3F7}"/>
                </a:ext>
              </a:extLst>
            </p:cNvPr>
            <p:cNvGrpSpPr/>
            <p:nvPr/>
          </p:nvGrpSpPr>
          <p:grpSpPr>
            <a:xfrm>
              <a:off x="2907918" y="50800"/>
              <a:ext cx="5016882" cy="585216"/>
              <a:chOff x="11556619" y="203200"/>
              <a:chExt cx="5016882" cy="585216"/>
            </a:xfrm>
          </p:grpSpPr>
          <p:sp>
            <p:nvSpPr>
              <p:cNvPr id="21" name="Rounded Rectangle 44">
                <a:extLst>
                  <a:ext uri="{FF2B5EF4-FFF2-40B4-BE49-F238E27FC236}">
                    <a16:creationId xmlns:a16="http://schemas.microsoft.com/office/drawing/2014/main" xmlns="" id="{37586FC2-0A5C-4BCB-9636-16EAA0DCD222}"/>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#6</a:t>
                </a:r>
              </a:p>
            </p:txBody>
          </p:sp>
          <p:sp>
            <p:nvSpPr>
              <p:cNvPr id="22" name="Rounded Rectangle 44">
                <a:extLst>
                  <a:ext uri="{FF2B5EF4-FFF2-40B4-BE49-F238E27FC236}">
                    <a16:creationId xmlns:a16="http://schemas.microsoft.com/office/drawing/2014/main" xmlns="" id="{7ABB0D46-3D5B-4790-B935-F2535A560FCA}"/>
                  </a:ext>
                </a:extLst>
              </p:cNvPr>
              <p:cNvSpPr/>
              <p:nvPr/>
            </p:nvSpPr>
            <p:spPr>
              <a:xfrm>
                <a:off x="137160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#5</a:t>
                </a:r>
              </a:p>
            </p:txBody>
          </p:sp>
          <p:sp>
            <p:nvSpPr>
              <p:cNvPr id="23" name="Rounded Rectangle 44">
                <a:extLst>
                  <a:ext uri="{FF2B5EF4-FFF2-40B4-BE49-F238E27FC236}">
                    <a16:creationId xmlns:a16="http://schemas.microsoft.com/office/drawing/2014/main" xmlns="" id="{7E332D08-DA4F-44C5-B087-FBB2739D327E}"/>
                  </a:ext>
                </a:extLst>
              </p:cNvPr>
              <p:cNvSpPr/>
              <p:nvPr/>
            </p:nvSpPr>
            <p:spPr>
              <a:xfrm>
                <a:off x="131826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#4</a:t>
                </a:r>
              </a:p>
            </p:txBody>
          </p:sp>
          <p:sp>
            <p:nvSpPr>
              <p:cNvPr id="24" name="Rounded Rectangle 44">
                <a:extLst>
                  <a:ext uri="{FF2B5EF4-FFF2-40B4-BE49-F238E27FC236}">
                    <a16:creationId xmlns:a16="http://schemas.microsoft.com/office/drawing/2014/main" xmlns="" id="{8CE470E7-D5D7-4A6A-96B8-1E1B9E456883}"/>
                  </a:ext>
                </a:extLst>
              </p:cNvPr>
              <p:cNvSpPr/>
              <p:nvPr/>
            </p:nvSpPr>
            <p:spPr>
              <a:xfrm>
                <a:off x="126492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#3</a:t>
                </a:r>
              </a:p>
            </p:txBody>
          </p:sp>
          <p:sp>
            <p:nvSpPr>
              <p:cNvPr id="25" name="Rounded Rectangle 44">
                <a:extLst>
                  <a:ext uri="{FF2B5EF4-FFF2-40B4-BE49-F238E27FC236}">
                    <a16:creationId xmlns:a16="http://schemas.microsoft.com/office/drawing/2014/main" xmlns="" id="{CA2B15F5-BE2D-42D4-B2E7-A7DAA5C67823}"/>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26" name="Rounded Rectangle 44">
                <a:extLst>
                  <a:ext uri="{FF2B5EF4-FFF2-40B4-BE49-F238E27FC236}">
                    <a16:creationId xmlns:a16="http://schemas.microsoft.com/office/drawing/2014/main" xmlns="" id="{88EE52B4-03A3-49BE-BA87-336855C9F484}"/>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27" name="Rounded Rectangle 44">
                <a:extLst>
                  <a:ext uri="{FF2B5EF4-FFF2-40B4-BE49-F238E27FC236}">
                    <a16:creationId xmlns:a16="http://schemas.microsoft.com/office/drawing/2014/main" xmlns="" id="{690FF434-86ED-444F-9F0B-06E1F927738D}"/>
                  </a:ext>
                </a:extLst>
              </p:cNvPr>
              <p:cNvSpPr/>
              <p:nvPr/>
            </p:nvSpPr>
            <p:spPr>
              <a:xfrm>
                <a:off x="14782800" y="203200"/>
                <a:ext cx="563563" cy="585216"/>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#7</a:t>
                </a:r>
              </a:p>
            </p:txBody>
          </p:sp>
          <p:sp>
            <p:nvSpPr>
              <p:cNvPr id="28" name="Rounded Rectangle 44">
                <a:extLst>
                  <a:ext uri="{FF2B5EF4-FFF2-40B4-BE49-F238E27FC236}">
                    <a16:creationId xmlns:a16="http://schemas.microsoft.com/office/drawing/2014/main" xmlns="" id="{E962994F-4F01-4D00-B517-086B7CFCA582}"/>
                  </a:ext>
                </a:extLst>
              </p:cNvPr>
              <p:cNvSpPr/>
              <p:nvPr/>
            </p:nvSpPr>
            <p:spPr>
              <a:xfrm>
                <a:off x="11556619" y="310044"/>
                <a:ext cx="563563" cy="467519"/>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grpSp>
        <p:sp>
          <p:nvSpPr>
            <p:cNvPr id="20" name="Rounded Rectangle 44">
              <a:extLst>
                <a:ext uri="{FF2B5EF4-FFF2-40B4-BE49-F238E27FC236}">
                  <a16:creationId xmlns:a16="http://schemas.microsoft.com/office/drawing/2014/main" xmlns="" id="{64714C59-ED36-4528-AA97-3C2A91791F18}"/>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3504"/>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pPr>
              <a:defRPr/>
            </a:pPr>
            <a:endParaRPr lang="en-US" dirty="0">
              <a:latin typeface="Arial" charset="0"/>
            </a:endParaRPr>
          </a:p>
        </p:txBody>
      </p:sp>
      <p:sp>
        <p:nvSpPr>
          <p:cNvPr id="10" name="Rectangle 27"/>
          <p:cNvSpPr>
            <a:spLocks noChangeArrowheads="1"/>
          </p:cNvSpPr>
          <p:nvPr/>
        </p:nvSpPr>
        <p:spPr bwMode="auto">
          <a:xfrm>
            <a:off x="0" y="762000"/>
            <a:ext cx="9143999" cy="769441"/>
          </a:xfrm>
          <a:prstGeom prst="rect">
            <a:avLst/>
          </a:prstGeom>
          <a:noFill/>
          <a:ln w="9525">
            <a:noFill/>
            <a:miter lim="800000"/>
            <a:headEnd/>
            <a:tailEnd/>
          </a:ln>
        </p:spPr>
        <p:txBody>
          <a:bodyPr wrap="square" lIns="0" tIns="0" rIns="0" bIns="0">
            <a:spAutoFit/>
          </a:bodyPr>
          <a:lstStyle/>
          <a:p>
            <a:pPr marL="63500" indent="-63500" algn="ctr">
              <a:tabLst>
                <a:tab pos="2292350" algn="l"/>
              </a:tabLst>
            </a:pPr>
            <a:r>
              <a:rPr lang="en-US" sz="2600" b="1" i="1" dirty="0">
                <a:solidFill>
                  <a:srgbClr val="FF0000"/>
                </a:solidFill>
              </a:rPr>
              <a:t>#7: Community Supervision &amp; Sentencing Alternatives </a:t>
            </a:r>
            <a:r>
              <a:rPr lang="en-US" sz="2200" b="1" dirty="0">
                <a:solidFill>
                  <a:srgbClr val="FF0000"/>
                </a:solidFill>
              </a:rPr>
              <a:t/>
            </a:r>
            <a:br>
              <a:rPr lang="en-US" sz="2200" b="1" dirty="0">
                <a:solidFill>
                  <a:srgbClr val="FF0000"/>
                </a:solidFill>
              </a:rPr>
            </a:br>
            <a:r>
              <a:rPr lang="en-US" sz="2400" b="1" i="1" dirty="0">
                <a:solidFill>
                  <a:srgbClr val="006600"/>
                </a:solidFill>
              </a:rPr>
              <a:t>Supervision is more effective than historically</a:t>
            </a:r>
          </a:p>
        </p:txBody>
      </p:sp>
      <p:sp>
        <p:nvSpPr>
          <p:cNvPr id="45" name="Text Box 30">
            <a:extLst>
              <a:ext uri="{FF2B5EF4-FFF2-40B4-BE49-F238E27FC236}">
                <a16:creationId xmlns:a16="http://schemas.microsoft.com/office/drawing/2014/main" xmlns="" id="{3A22B46F-5A77-491A-A609-807D3969F58D}"/>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19</a:t>
            </a:fld>
            <a:r>
              <a:rPr lang="en-US" sz="1600" dirty="0">
                <a:solidFill>
                  <a:srgbClr val="0000FF"/>
                </a:solidFill>
              </a:rPr>
              <a:t> of 22</a:t>
            </a:r>
          </a:p>
        </p:txBody>
      </p:sp>
      <p:sp>
        <p:nvSpPr>
          <p:cNvPr id="44" name="Rectangle 27">
            <a:extLst>
              <a:ext uri="{FF2B5EF4-FFF2-40B4-BE49-F238E27FC236}">
                <a16:creationId xmlns:a16="http://schemas.microsoft.com/office/drawing/2014/main" xmlns="" id="{DEBEF03F-6AB1-43B2-9D8E-67841934A650}"/>
              </a:ext>
            </a:extLst>
          </p:cNvPr>
          <p:cNvSpPr>
            <a:spLocks noChangeArrowheads="1"/>
          </p:cNvSpPr>
          <p:nvPr/>
        </p:nvSpPr>
        <p:spPr bwMode="auto">
          <a:xfrm>
            <a:off x="537325" y="3886200"/>
            <a:ext cx="8454230" cy="2739211"/>
          </a:xfrm>
          <a:prstGeom prst="rect">
            <a:avLst/>
          </a:prstGeom>
          <a:noFill/>
          <a:ln w="9525">
            <a:noFill/>
            <a:miter lim="800000"/>
            <a:headEnd/>
            <a:tailEnd/>
          </a:ln>
        </p:spPr>
        <p:txBody>
          <a:bodyPr wrap="square" lIns="0" tIns="0" rIns="0" bIns="0">
            <a:spAutoFit/>
          </a:bodyPr>
          <a:lstStyle/>
          <a:p>
            <a:r>
              <a:rPr lang="en-US" sz="2400" dirty="0">
                <a:solidFill>
                  <a:srgbClr val="0000FF"/>
                </a:solidFill>
              </a:rPr>
              <a:t>Intensive supervision</a:t>
            </a:r>
          </a:p>
          <a:p>
            <a:pPr marL="800100" lvl="1" indent="-342900">
              <a:spcAft>
                <a:spcPts val="600"/>
              </a:spcAft>
              <a:buFont typeface="Arial" panose="020B0604020202020204" pitchFamily="34" charset="0"/>
              <a:buChar char="•"/>
            </a:pPr>
            <a:r>
              <a:rPr lang="en-US" sz="2400" dirty="0">
                <a:solidFill>
                  <a:srgbClr val="006600"/>
                </a:solidFill>
              </a:rPr>
              <a:t>Must incorporate treatment!</a:t>
            </a:r>
          </a:p>
          <a:p>
            <a:r>
              <a:rPr lang="en-US" sz="2400" dirty="0">
                <a:solidFill>
                  <a:srgbClr val="0000FF"/>
                </a:solidFill>
              </a:rPr>
              <a:t>Swift, certain &amp; fair supervision (SCF) or Hawaii’s HOPE</a:t>
            </a:r>
          </a:p>
          <a:p>
            <a:pPr marL="800100" lvl="1" indent="-342900">
              <a:spcAft>
                <a:spcPts val="600"/>
              </a:spcAft>
              <a:buFont typeface="Arial" panose="020B0604020202020204" pitchFamily="34" charset="0"/>
              <a:buChar char="•"/>
            </a:pPr>
            <a:r>
              <a:rPr lang="en-US" sz="2400" dirty="0">
                <a:solidFill>
                  <a:srgbClr val="006600"/>
                </a:solidFill>
              </a:rPr>
              <a:t>Piloted, tested, statewide implementation, then evaluation (Hamilton et al., 2015).</a:t>
            </a:r>
          </a:p>
          <a:p>
            <a:r>
              <a:rPr lang="en-US" sz="2400" dirty="0">
                <a:solidFill>
                  <a:srgbClr val="0000FF"/>
                </a:solidFill>
              </a:rPr>
              <a:t>RNR supervision (e.g., EPICS, STARR)</a:t>
            </a:r>
          </a:p>
          <a:p>
            <a:pPr marL="800100" lvl="1" indent="-342900">
              <a:spcAft>
                <a:spcPts val="600"/>
              </a:spcAft>
              <a:buFont typeface="Arial" panose="020B0604020202020204" pitchFamily="34" charset="0"/>
              <a:buChar char="•"/>
            </a:pPr>
            <a:r>
              <a:rPr lang="en-US" sz="2400" dirty="0">
                <a:solidFill>
                  <a:srgbClr val="006600"/>
                </a:solidFill>
              </a:rPr>
              <a:t>Effective, but “treatment as usual” has changed.</a:t>
            </a:r>
          </a:p>
        </p:txBody>
      </p:sp>
      <p:sp>
        <p:nvSpPr>
          <p:cNvPr id="29" name="Rectangle 153">
            <a:extLst>
              <a:ext uri="{FF2B5EF4-FFF2-40B4-BE49-F238E27FC236}">
                <a16:creationId xmlns:a16="http://schemas.microsoft.com/office/drawing/2014/main" xmlns="" id="{AE36340A-E88E-4EBF-912E-C6C6CC07D878}"/>
              </a:ext>
            </a:extLst>
          </p:cNvPr>
          <p:cNvSpPr>
            <a:spLocks noChangeArrowheads="1"/>
          </p:cNvSpPr>
          <p:nvPr/>
        </p:nvSpPr>
        <p:spPr bwMode="auto">
          <a:xfrm>
            <a:off x="6149975" y="537034"/>
            <a:ext cx="547687"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30" name="Rectangle 153">
            <a:extLst>
              <a:ext uri="{FF2B5EF4-FFF2-40B4-BE49-F238E27FC236}">
                <a16:creationId xmlns:a16="http://schemas.microsoft.com/office/drawing/2014/main" xmlns="" id="{4D746221-C229-4C70-90FA-C2E12193A40E}"/>
              </a:ext>
            </a:extLst>
          </p:cNvPr>
          <p:cNvSpPr>
            <a:spLocks noChangeArrowheads="1"/>
          </p:cNvSpPr>
          <p:nvPr/>
        </p:nvSpPr>
        <p:spPr bwMode="auto">
          <a:xfrm>
            <a:off x="6137370" y="547289"/>
            <a:ext cx="557784"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31" name="Rectangle 67">
            <a:extLst>
              <a:ext uri="{FF2B5EF4-FFF2-40B4-BE49-F238E27FC236}">
                <a16:creationId xmlns:a16="http://schemas.microsoft.com/office/drawing/2014/main" xmlns="" id="{92771423-AF51-45D8-9CE2-CF5BFA641E9E}"/>
              </a:ext>
            </a:extLst>
          </p:cNvPr>
          <p:cNvSpPr>
            <a:spLocks noChangeArrowheads="1"/>
          </p:cNvSpPr>
          <p:nvPr/>
        </p:nvSpPr>
        <p:spPr bwMode="auto">
          <a:xfrm>
            <a:off x="2971800" y="1775480"/>
            <a:ext cx="2819400" cy="523220"/>
          </a:xfrm>
          <a:prstGeom prst="rect">
            <a:avLst/>
          </a:prstGeom>
          <a:noFill/>
          <a:ln w="9525">
            <a:noFill/>
            <a:miter lim="800000"/>
            <a:headEnd/>
            <a:tailEnd/>
          </a:ln>
        </p:spPr>
        <p:txBody>
          <a:bodyPr wrap="square" lIns="0" tIns="0" rIns="0" bIns="0">
            <a:spAutoFit/>
          </a:bodyPr>
          <a:lstStyle/>
          <a:p>
            <a:pPr algn="r" eaLnBrk="0" hangingPunct="0"/>
            <a:r>
              <a:rPr lang="en-US" sz="1800" dirty="0">
                <a:solidFill>
                  <a:srgbClr val="0000FF"/>
                </a:solidFill>
              </a:rPr>
              <a:t>% </a:t>
            </a:r>
            <a:r>
              <a:rPr lang="en-US" dirty="0">
                <a:solidFill>
                  <a:srgbClr val="0000FF"/>
                </a:solidFill>
              </a:rPr>
              <a:t>Point </a:t>
            </a:r>
            <a:r>
              <a:rPr lang="en-US" sz="1800" dirty="0">
                <a:solidFill>
                  <a:srgbClr val="0000FF"/>
                </a:solidFill>
              </a:rPr>
              <a:t>Change </a:t>
            </a:r>
            <a:r>
              <a:rPr lang="en-US" dirty="0">
                <a:solidFill>
                  <a:srgbClr val="0000FF"/>
                </a:solidFill>
              </a:rPr>
              <a:t>i</a:t>
            </a:r>
            <a:r>
              <a:rPr lang="en-US" sz="1800" dirty="0">
                <a:solidFill>
                  <a:srgbClr val="0000FF"/>
                </a:solidFill>
              </a:rPr>
              <a:t>n Crime</a:t>
            </a:r>
            <a:r>
              <a:rPr lang="en-US" dirty="0">
                <a:solidFill>
                  <a:srgbClr val="0000FF"/>
                </a:solidFill>
              </a:rPr>
              <a:t> </a:t>
            </a:r>
          </a:p>
          <a:p>
            <a:pPr algn="r" eaLnBrk="0" hangingPunct="0"/>
            <a:r>
              <a:rPr lang="en-US" sz="1600" b="0" u="sng" dirty="0">
                <a:solidFill>
                  <a:srgbClr val="0000FF"/>
                </a:solidFill>
              </a:rPr>
              <a:t>(# of Studies)</a:t>
            </a:r>
          </a:p>
        </p:txBody>
      </p:sp>
      <p:sp>
        <p:nvSpPr>
          <p:cNvPr id="32" name="Rectangle 68">
            <a:extLst>
              <a:ext uri="{FF2B5EF4-FFF2-40B4-BE49-F238E27FC236}">
                <a16:creationId xmlns:a16="http://schemas.microsoft.com/office/drawing/2014/main" xmlns="" id="{C70B9106-C74B-42D0-8D9F-2B85D42EA269}"/>
              </a:ext>
            </a:extLst>
          </p:cNvPr>
          <p:cNvSpPr>
            <a:spLocks noChangeArrowheads="1"/>
          </p:cNvSpPr>
          <p:nvPr/>
        </p:nvSpPr>
        <p:spPr bwMode="auto">
          <a:xfrm>
            <a:off x="6096000" y="1729443"/>
            <a:ext cx="2668628" cy="523220"/>
          </a:xfrm>
          <a:prstGeom prst="rect">
            <a:avLst/>
          </a:prstGeom>
          <a:noFill/>
          <a:ln w="9525">
            <a:noFill/>
            <a:miter lim="800000"/>
            <a:headEnd/>
            <a:tailEnd/>
          </a:ln>
        </p:spPr>
        <p:txBody>
          <a:bodyPr wrap="square" lIns="0" tIns="0" rIns="0" bIns="0">
            <a:spAutoFit/>
          </a:bodyPr>
          <a:lstStyle/>
          <a:p>
            <a:pPr algn="ctr" eaLnBrk="0" hangingPunct="0"/>
            <a:r>
              <a:rPr lang="en-US" sz="1800" dirty="0">
                <a:solidFill>
                  <a:srgbClr val="0000FF"/>
                </a:solidFill>
              </a:rPr>
              <a:t>Per Participant Net Benefits</a:t>
            </a:r>
          </a:p>
          <a:p>
            <a:pPr algn="ctr" eaLnBrk="0" hangingPunct="0"/>
            <a:r>
              <a:rPr lang="en-US" sz="1600" b="0" dirty="0">
                <a:solidFill>
                  <a:srgbClr val="0000FF"/>
                </a:solidFill>
              </a:rPr>
              <a:t>(</a:t>
            </a:r>
            <a:r>
              <a:rPr lang="en-US" sz="1600" b="0" u="sng" dirty="0">
                <a:solidFill>
                  <a:srgbClr val="0000FF"/>
                </a:solidFill>
              </a:rPr>
              <a:t>Chance WA won’t break even</a:t>
            </a:r>
            <a:r>
              <a:rPr lang="en-US" sz="1600" b="0" dirty="0">
                <a:solidFill>
                  <a:srgbClr val="0000FF"/>
                </a:solidFill>
              </a:rPr>
              <a:t>)</a:t>
            </a:r>
            <a:endParaRPr lang="en-US" sz="1600" b="0" u="sng" dirty="0">
              <a:solidFill>
                <a:srgbClr val="0000FF"/>
              </a:solidFill>
            </a:endParaRPr>
          </a:p>
        </p:txBody>
      </p:sp>
      <p:sp>
        <p:nvSpPr>
          <p:cNvPr id="33" name="Rectangle 69">
            <a:extLst>
              <a:ext uri="{FF2B5EF4-FFF2-40B4-BE49-F238E27FC236}">
                <a16:creationId xmlns:a16="http://schemas.microsoft.com/office/drawing/2014/main" xmlns="" id="{D2861AC5-6F65-4D7C-A88B-B5252DE50D2B}"/>
              </a:ext>
            </a:extLst>
          </p:cNvPr>
          <p:cNvSpPr>
            <a:spLocks noChangeArrowheads="1"/>
          </p:cNvSpPr>
          <p:nvPr/>
        </p:nvSpPr>
        <p:spPr bwMode="auto">
          <a:xfrm>
            <a:off x="525462" y="2938463"/>
            <a:ext cx="8161337" cy="338554"/>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261225" algn="l"/>
              </a:tabLst>
              <a:defRPr/>
            </a:pPr>
            <a:r>
              <a:rPr lang="en-US" sz="2200" dirty="0">
                <a:solidFill>
                  <a:srgbClr val="000099"/>
                </a:solidFill>
              </a:rPr>
              <a:t> Risk Need Responsivity</a:t>
            </a:r>
            <a:r>
              <a:rPr lang="en-US" sz="2200" dirty="0">
                <a:effectLst>
                  <a:outerShdw blurRad="38100" dist="38100" dir="2700000" algn="tl">
                    <a:srgbClr val="FFFFFF"/>
                  </a:outerShdw>
                </a:effectLst>
              </a:rPr>
              <a:t>	</a:t>
            </a:r>
            <a:r>
              <a:rPr lang="en-US" sz="2200" dirty="0">
                <a:solidFill>
                  <a:schemeClr val="bg1">
                    <a:lumMod val="75000"/>
                    <a:lumOff val="25000"/>
                  </a:schemeClr>
                </a:solidFill>
              </a:rPr>
              <a:t>-4% (14)</a:t>
            </a:r>
            <a:r>
              <a:rPr lang="en-US" sz="2200" dirty="0"/>
              <a:t>	</a:t>
            </a:r>
            <a:r>
              <a:rPr lang="en-US" sz="2200" dirty="0">
                <a:solidFill>
                  <a:srgbClr val="008000"/>
                </a:solidFill>
              </a:rPr>
              <a:t>$8,161  (2%)</a:t>
            </a:r>
            <a:endParaRPr lang="en-US" sz="2200" dirty="0"/>
          </a:p>
        </p:txBody>
      </p:sp>
      <p:sp>
        <p:nvSpPr>
          <p:cNvPr id="34" name="Rectangle 70">
            <a:extLst>
              <a:ext uri="{FF2B5EF4-FFF2-40B4-BE49-F238E27FC236}">
                <a16:creationId xmlns:a16="http://schemas.microsoft.com/office/drawing/2014/main" xmlns="" id="{22C8CB64-63FA-433A-944E-A3526160A50D}"/>
              </a:ext>
            </a:extLst>
          </p:cNvPr>
          <p:cNvSpPr>
            <a:spLocks noChangeArrowheads="1"/>
          </p:cNvSpPr>
          <p:nvPr/>
        </p:nvSpPr>
        <p:spPr bwMode="auto">
          <a:xfrm>
            <a:off x="524256" y="2633663"/>
            <a:ext cx="8162544" cy="338137"/>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258050" algn="l"/>
                <a:tab pos="7778750" algn="l"/>
              </a:tabLst>
              <a:defRPr/>
            </a:pPr>
            <a:r>
              <a:rPr lang="en-US" sz="2200" dirty="0">
                <a:solidFill>
                  <a:srgbClr val="000099"/>
                </a:solidFill>
              </a:rPr>
              <a:t> Swift, certain, fair</a:t>
            </a:r>
            <a:r>
              <a:rPr lang="en-US" sz="2200" dirty="0">
                <a:effectLst>
                  <a:outerShdw blurRad="38100" dist="38100" dir="2700000" algn="tl">
                    <a:srgbClr val="FFFFFF"/>
                  </a:outerShdw>
                </a:effectLst>
              </a:rPr>
              <a:t>	</a:t>
            </a:r>
            <a:r>
              <a:rPr lang="en-US" sz="2200" dirty="0">
                <a:solidFill>
                  <a:schemeClr val="bg1">
                    <a:lumMod val="75000"/>
                    <a:lumOff val="25000"/>
                  </a:schemeClr>
                </a:solidFill>
              </a:rPr>
              <a:t>-4% (11)</a:t>
            </a:r>
            <a:r>
              <a:rPr lang="en-US" sz="2200" dirty="0"/>
              <a:t>	</a:t>
            </a:r>
            <a:r>
              <a:rPr lang="en-US" sz="2200" dirty="0">
                <a:solidFill>
                  <a:srgbClr val="008000"/>
                </a:solidFill>
              </a:rPr>
              <a:t>$20,601  (13%)</a:t>
            </a:r>
            <a:endParaRPr lang="en-US" sz="2200" dirty="0"/>
          </a:p>
        </p:txBody>
      </p:sp>
      <p:sp>
        <p:nvSpPr>
          <p:cNvPr id="35" name="Rectangle 71">
            <a:extLst>
              <a:ext uri="{FF2B5EF4-FFF2-40B4-BE49-F238E27FC236}">
                <a16:creationId xmlns:a16="http://schemas.microsoft.com/office/drawing/2014/main" xmlns="" id="{A4EAB1DF-411B-4094-9D90-D65A464BA68F}"/>
              </a:ext>
            </a:extLst>
          </p:cNvPr>
          <p:cNvSpPr>
            <a:spLocks noChangeArrowheads="1"/>
          </p:cNvSpPr>
          <p:nvPr/>
        </p:nvSpPr>
        <p:spPr bwMode="auto">
          <a:xfrm>
            <a:off x="525462" y="2305249"/>
            <a:ext cx="8161337" cy="338137"/>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Intensive supervision (with </a:t>
            </a:r>
            <a:r>
              <a:rPr lang="en-US" sz="2200" dirty="0" err="1">
                <a:solidFill>
                  <a:srgbClr val="000099"/>
                </a:solidFill>
              </a:rPr>
              <a:t>tx</a:t>
            </a:r>
            <a:r>
              <a:rPr lang="en-US" sz="2200" dirty="0">
                <a:solidFill>
                  <a:srgbClr val="000099"/>
                </a:solidFill>
              </a:rPr>
              <a:t>)</a:t>
            </a:r>
            <a:r>
              <a:rPr lang="en-US" sz="2200" dirty="0">
                <a:effectLst>
                  <a:outerShdw blurRad="38100" dist="38100" dir="2700000" algn="tl">
                    <a:srgbClr val="FFFFFF"/>
                  </a:outerShdw>
                </a:effectLst>
              </a:rPr>
              <a:t>	</a:t>
            </a:r>
            <a:r>
              <a:rPr lang="en-US" sz="2200" dirty="0">
                <a:solidFill>
                  <a:schemeClr val="bg1">
                    <a:lumMod val="75000"/>
                    <a:lumOff val="25000"/>
                  </a:schemeClr>
                </a:solidFill>
              </a:rPr>
              <a:t>-6% (17)</a:t>
            </a:r>
            <a:r>
              <a:rPr lang="en-US" sz="2200" dirty="0"/>
              <a:t>	    </a:t>
            </a:r>
            <a:r>
              <a:rPr lang="en-US" sz="2200" dirty="0">
                <a:solidFill>
                  <a:srgbClr val="008000"/>
                </a:solidFill>
              </a:rPr>
              <a:t>$12,357  (&lt;1%)</a:t>
            </a:r>
            <a:endParaRPr lang="en-US" sz="2200" dirty="0"/>
          </a:p>
        </p:txBody>
      </p:sp>
      <p:sp>
        <p:nvSpPr>
          <p:cNvPr id="37" name="Rectangle 76">
            <a:extLst>
              <a:ext uri="{FF2B5EF4-FFF2-40B4-BE49-F238E27FC236}">
                <a16:creationId xmlns:a16="http://schemas.microsoft.com/office/drawing/2014/main" xmlns="" id="{74CB6A2D-386E-45FB-A376-3DB432138984}"/>
              </a:ext>
            </a:extLst>
          </p:cNvPr>
          <p:cNvSpPr>
            <a:spLocks noChangeArrowheads="1"/>
          </p:cNvSpPr>
          <p:nvPr/>
        </p:nvSpPr>
        <p:spPr bwMode="auto">
          <a:xfrm>
            <a:off x="514350" y="1927424"/>
            <a:ext cx="2743200" cy="338554"/>
          </a:xfrm>
          <a:prstGeom prst="rect">
            <a:avLst/>
          </a:prstGeom>
          <a:noFill/>
          <a:ln w="9525">
            <a:noFill/>
            <a:miter lim="800000"/>
            <a:headEnd/>
            <a:tailEnd/>
          </a:ln>
        </p:spPr>
        <p:txBody>
          <a:bodyPr lIns="0" tIns="0" rIns="0" bIns="0">
            <a:spAutoFit/>
          </a:bodyPr>
          <a:lstStyle/>
          <a:p>
            <a:pPr eaLnBrk="0" hangingPunct="0">
              <a:tabLst>
                <a:tab pos="4279900" algn="dec"/>
                <a:tab pos="6281738" algn="dec"/>
                <a:tab pos="7778750" algn="l"/>
              </a:tabLst>
            </a:pPr>
            <a:r>
              <a:rPr lang="en-US" sz="2200" i="1" u="sng" dirty="0">
                <a:solidFill>
                  <a:srgbClr val="FF0000"/>
                </a:solidFill>
              </a:rPr>
              <a:t>Supervision Type</a:t>
            </a:r>
          </a:p>
        </p:txBody>
      </p:sp>
      <p:sp>
        <p:nvSpPr>
          <p:cNvPr id="38" name="Rectangle 83">
            <a:extLst>
              <a:ext uri="{FF2B5EF4-FFF2-40B4-BE49-F238E27FC236}">
                <a16:creationId xmlns:a16="http://schemas.microsoft.com/office/drawing/2014/main" xmlns="" id="{3C101AD8-3F61-4F21-8F2D-F8F1F6BAC3BC}"/>
              </a:ext>
            </a:extLst>
          </p:cNvPr>
          <p:cNvSpPr>
            <a:spLocks noChangeArrowheads="1"/>
          </p:cNvSpPr>
          <p:nvPr/>
        </p:nvSpPr>
        <p:spPr bwMode="auto">
          <a:xfrm>
            <a:off x="525463" y="3243263"/>
            <a:ext cx="8161338" cy="338138"/>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Intensive supervision (only) </a:t>
            </a:r>
            <a:r>
              <a:rPr lang="en-US" sz="2200" dirty="0">
                <a:effectLst>
                  <a:outerShdw blurRad="38100" dist="38100" dir="2700000" algn="tl">
                    <a:srgbClr val="FFFFFF"/>
                  </a:outerShdw>
                </a:effectLst>
              </a:rPr>
              <a:t>	</a:t>
            </a:r>
            <a:r>
              <a:rPr lang="en-US" sz="2200" dirty="0">
                <a:solidFill>
                  <a:schemeClr val="bg1">
                    <a:lumMod val="75000"/>
                    <a:lumOff val="25000"/>
                  </a:schemeClr>
                </a:solidFill>
              </a:rPr>
              <a:t>0% (14)</a:t>
            </a:r>
            <a:r>
              <a:rPr lang="en-US" sz="2200" dirty="0">
                <a:solidFill>
                  <a:srgbClr val="008000"/>
                </a:solidFill>
              </a:rPr>
              <a:t>	 $287  (47%)</a:t>
            </a:r>
          </a:p>
        </p:txBody>
      </p:sp>
      <p:sp>
        <p:nvSpPr>
          <p:cNvPr id="2" name="Rectangle 1">
            <a:extLst>
              <a:ext uri="{FF2B5EF4-FFF2-40B4-BE49-F238E27FC236}">
                <a16:creationId xmlns:a16="http://schemas.microsoft.com/office/drawing/2014/main" xmlns="" id="{73B72775-18B8-41E7-8532-3C074BC4D7B8}"/>
              </a:ext>
            </a:extLst>
          </p:cNvPr>
          <p:cNvSpPr/>
          <p:nvPr/>
        </p:nvSpPr>
        <p:spPr>
          <a:xfrm>
            <a:off x="533400" y="3868138"/>
            <a:ext cx="8161337" cy="2761262"/>
          </a:xfrm>
          <a:prstGeom prst="rect">
            <a:avLst/>
          </a:prstGeom>
          <a:solidFill>
            <a:schemeClr val="tx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spcAft>
                <a:spcPts val="1200"/>
              </a:spcAft>
              <a:buFont typeface="Arial" panose="020B0604020202020204" pitchFamily="34" charset="0"/>
              <a:buChar char="•"/>
            </a:pPr>
            <a:r>
              <a:rPr lang="en-US" sz="2400" b="1" dirty="0">
                <a:solidFill>
                  <a:srgbClr val="0000FF"/>
                </a:solidFill>
              </a:rPr>
              <a:t>Hybrid model of supervision </a:t>
            </a:r>
            <a:r>
              <a:rPr lang="en-US" sz="2400" dirty="0">
                <a:solidFill>
                  <a:srgbClr val="0000FF"/>
                </a:solidFill>
              </a:rPr>
              <a:t>integrates and balances the competing demands of surveillance and treatment models, embracing both authority and social work principles.</a:t>
            </a:r>
          </a:p>
          <a:p>
            <a:pPr marL="285750" indent="-285750">
              <a:buFont typeface="Arial" panose="020B0604020202020204" pitchFamily="34" charset="0"/>
              <a:buChar char="•"/>
            </a:pPr>
            <a:r>
              <a:rPr lang="en-US" sz="2400" b="1" dirty="0">
                <a:solidFill>
                  <a:srgbClr val="0000FF"/>
                </a:solidFill>
              </a:rPr>
              <a:t>Officers are poised uniquely </a:t>
            </a:r>
            <a:r>
              <a:rPr lang="en-US" sz="2400" dirty="0">
                <a:solidFill>
                  <a:srgbClr val="0000FF"/>
                </a:solidFill>
              </a:rPr>
              <a:t>to engage with individuals (as the agent of change), an improvement compared with traditional case management (Lutze, 2014).</a:t>
            </a:r>
          </a:p>
        </p:txBody>
      </p:sp>
    </p:spTree>
    <p:extLst>
      <p:ext uri="{BB962C8B-B14F-4D97-AF65-F5344CB8AC3E}">
        <p14:creationId xmlns:p14="http://schemas.microsoft.com/office/powerpoint/2010/main" val="4588678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1000"/>
                                        <p:tgtEl>
                                          <p:spTgt spid="3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1000"/>
                                        <p:tgtEl>
                                          <p:spTgt spid="3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1000"/>
                                        <p:tgtEl>
                                          <p:spTgt spid="3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1000"/>
                                        <p:tgtEl>
                                          <p:spTgt spid="38"/>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dissolve">
                                      <p:cBhvr>
                                        <p:cTn id="33" dur="500"/>
                                        <p:tgtEl>
                                          <p:spTgt spid="44"/>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dissolve">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4" grpId="0"/>
      <p:bldP spid="31" grpId="0"/>
      <p:bldP spid="32" grpId="0"/>
      <p:bldP spid="33" grpId="0" animBg="1"/>
      <p:bldP spid="34" grpId="0" animBg="1"/>
      <p:bldP spid="35" grpId="0" animBg="1"/>
      <p:bldP spid="37" grpId="0"/>
      <p:bldP spid="38"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Line 29"/>
          <p:cNvSpPr>
            <a:spLocks noChangeShapeType="1"/>
          </p:cNvSpPr>
          <p:nvPr/>
        </p:nvSpPr>
        <p:spPr bwMode="auto">
          <a:xfrm>
            <a:off x="17865725" y="2159000"/>
            <a:ext cx="2555875" cy="1681163"/>
          </a:xfrm>
          <a:prstGeom prst="line">
            <a:avLst/>
          </a:prstGeom>
          <a:noFill/>
          <a:ln w="152400" cap="rnd">
            <a:noFill/>
            <a:prstDash val="sysDot"/>
            <a:round/>
            <a:headEnd/>
            <a:tailEnd/>
          </a:ln>
        </p:spPr>
        <p:txBody>
          <a:bodyPr wrap="none" anchor="ctr"/>
          <a:lstStyle/>
          <a:p>
            <a:endParaRPr lang="en-US" dirty="0"/>
          </a:p>
        </p:txBody>
      </p:sp>
      <p:sp>
        <p:nvSpPr>
          <p:cNvPr id="124" name="Text Box 30"/>
          <p:cNvSpPr txBox="1">
            <a:spLocks noChangeArrowheads="1"/>
          </p:cNvSpPr>
          <p:nvPr/>
        </p:nvSpPr>
        <p:spPr bwMode="auto">
          <a:xfrm>
            <a:off x="7696200" y="6443246"/>
            <a:ext cx="1239837" cy="338554"/>
          </a:xfrm>
          <a:prstGeom prst="rect">
            <a:avLst/>
          </a:prstGeom>
          <a:noFill/>
          <a:ln w="9525" algn="ctr">
            <a:noFill/>
            <a:miter lim="800000"/>
            <a:headEnd/>
            <a:tailEnd/>
          </a:ln>
        </p:spPr>
        <p:txBody>
          <a:bodyPr>
            <a:spAutoFit/>
          </a:bodyPr>
          <a:lstStyle/>
          <a:p>
            <a:pPr algn="r">
              <a:spcBef>
                <a:spcPct val="50000"/>
              </a:spcBef>
            </a:pPr>
            <a:r>
              <a:rPr lang="en-US" sz="1600" dirty="0">
                <a:solidFill>
                  <a:srgbClr val="0000FF"/>
                </a:solidFill>
              </a:rPr>
              <a:t>6 of 22</a:t>
            </a:r>
          </a:p>
        </p:txBody>
      </p:sp>
      <p:grpSp>
        <p:nvGrpSpPr>
          <p:cNvPr id="30" name="Group 29">
            <a:extLst>
              <a:ext uri="{FF2B5EF4-FFF2-40B4-BE49-F238E27FC236}">
                <a16:creationId xmlns:a16="http://schemas.microsoft.com/office/drawing/2014/main" xmlns="" id="{96FD5645-E39F-44F6-A741-F56F9070B320}"/>
              </a:ext>
            </a:extLst>
          </p:cNvPr>
          <p:cNvGrpSpPr/>
          <p:nvPr/>
        </p:nvGrpSpPr>
        <p:grpSpPr>
          <a:xfrm>
            <a:off x="876299" y="152400"/>
            <a:ext cx="7048501" cy="609600"/>
            <a:chOff x="9525000" y="228600"/>
            <a:chExt cx="7048501" cy="609600"/>
          </a:xfrm>
        </p:grpSpPr>
        <p:sp>
          <p:nvSpPr>
            <p:cNvPr id="71" name="Rounded Rectangle 44">
              <a:extLst>
                <a:ext uri="{FF2B5EF4-FFF2-40B4-BE49-F238E27FC236}">
                  <a16:creationId xmlns:a16="http://schemas.microsoft.com/office/drawing/2014/main" xmlns="" id="{8C187D4C-0906-4A00-AF69-502A5FB570CA}"/>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70" name="Rounded Rectangle 44">
              <a:extLst>
                <a:ext uri="{FF2B5EF4-FFF2-40B4-BE49-F238E27FC236}">
                  <a16:creationId xmlns:a16="http://schemas.microsoft.com/office/drawing/2014/main" xmlns="" id="{35A867B7-232A-4BA1-A28B-BFFE16EFC910}"/>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69" name="Rounded Rectangle 44">
              <a:extLst>
                <a:ext uri="{FF2B5EF4-FFF2-40B4-BE49-F238E27FC236}">
                  <a16:creationId xmlns:a16="http://schemas.microsoft.com/office/drawing/2014/main" xmlns="" id="{070EF84D-34A6-4AF5-9EC6-606873557F6D}"/>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68" name="Rounded Rectangle 44">
              <a:extLst>
                <a:ext uri="{FF2B5EF4-FFF2-40B4-BE49-F238E27FC236}">
                  <a16:creationId xmlns:a16="http://schemas.microsoft.com/office/drawing/2014/main" xmlns="" id="{2732FB73-9373-4619-82EC-14287FBEF3DD}"/>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67" name="Rounded Rectangle 44">
              <a:extLst>
                <a:ext uri="{FF2B5EF4-FFF2-40B4-BE49-F238E27FC236}">
                  <a16:creationId xmlns:a16="http://schemas.microsoft.com/office/drawing/2014/main" xmlns="" id="{88999E00-4DCE-4F02-B47F-F7F0C83B627B}"/>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66" name="Rounded Rectangle 44">
              <a:extLst>
                <a:ext uri="{FF2B5EF4-FFF2-40B4-BE49-F238E27FC236}">
                  <a16:creationId xmlns:a16="http://schemas.microsoft.com/office/drawing/2014/main" xmlns="" id="{6901A584-A0C4-4EB4-9382-A2B21177DE29}"/>
                </a:ext>
              </a:extLst>
            </p:cNvPr>
            <p:cNvSpPr/>
            <p:nvPr/>
          </p:nvSpPr>
          <p:spPr>
            <a:xfrm>
              <a:off x="126492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#3</a:t>
              </a:r>
            </a:p>
          </p:txBody>
        </p:sp>
        <p:sp>
          <p:nvSpPr>
            <p:cNvPr id="64" name="Rounded Rectangle 44">
              <a:extLst>
                <a:ext uri="{FF2B5EF4-FFF2-40B4-BE49-F238E27FC236}">
                  <a16:creationId xmlns:a16="http://schemas.microsoft.com/office/drawing/2014/main" xmlns="" id="{96BEB7CC-90AE-45C2-83F7-1D18DF5BF307}"/>
                </a:ext>
              </a:extLst>
            </p:cNvPr>
            <p:cNvSpPr/>
            <p:nvPr/>
          </p:nvSpPr>
          <p:spPr>
            <a:xfrm>
              <a:off x="12115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#2</a:t>
              </a:r>
            </a:p>
          </p:txBody>
        </p:sp>
        <p:sp>
          <p:nvSpPr>
            <p:cNvPr id="50" name="Rounded Rectangle 44">
              <a:extLst>
                <a:ext uri="{FF2B5EF4-FFF2-40B4-BE49-F238E27FC236}">
                  <a16:creationId xmlns:a16="http://schemas.microsoft.com/office/drawing/2014/main" xmlns="" id="{644B68D2-B7DC-47E3-A2B5-B81F38A3A738}"/>
                </a:ext>
              </a:extLst>
            </p:cNvPr>
            <p:cNvSpPr/>
            <p:nvPr/>
          </p:nvSpPr>
          <p:spPr>
            <a:xfrm>
              <a:off x="11552237"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#1</a:t>
              </a:r>
            </a:p>
          </p:txBody>
        </p:sp>
        <p:sp>
          <p:nvSpPr>
            <p:cNvPr id="51" name="Rounded Rectangle 45">
              <a:extLst>
                <a:ext uri="{FF2B5EF4-FFF2-40B4-BE49-F238E27FC236}">
                  <a16:creationId xmlns:a16="http://schemas.microsoft.com/office/drawing/2014/main" xmlns="" id="{94288CAB-F99A-4B88-864B-74B261D4378A}"/>
                </a:ext>
              </a:extLst>
            </p:cNvPr>
            <p:cNvSpPr/>
            <p:nvPr/>
          </p:nvSpPr>
          <p:spPr>
            <a:xfrm>
              <a:off x="9525000" y="228600"/>
              <a:ext cx="2011363" cy="609600"/>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ea typeface="Segoe UI" panose="020B0502040204020203" pitchFamily="34" charset="0"/>
                  <a:cs typeface="Segoe UI" panose="020B0502040204020203" pitchFamily="34" charset="0"/>
                </a:rPr>
                <a:t>Background</a:t>
              </a:r>
            </a:p>
          </p:txBody>
        </p:sp>
      </p:grpSp>
      <p:sp>
        <p:nvSpPr>
          <p:cNvPr id="106" name="Rectangle 18"/>
          <p:cNvSpPr>
            <a:spLocks noChangeArrowheads="1"/>
          </p:cNvSpPr>
          <p:nvPr/>
        </p:nvSpPr>
        <p:spPr bwMode="auto">
          <a:xfrm>
            <a:off x="228600" y="606552"/>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b="1" dirty="0"/>
          </a:p>
        </p:txBody>
      </p:sp>
      <p:sp>
        <p:nvSpPr>
          <p:cNvPr id="52" name="Rectangle 153">
            <a:extLst>
              <a:ext uri="{FF2B5EF4-FFF2-40B4-BE49-F238E27FC236}">
                <a16:creationId xmlns:a16="http://schemas.microsoft.com/office/drawing/2014/main" xmlns="" id="{C033FDAA-5D6A-4DA1-AEC1-8A64F4EAD619}"/>
              </a:ext>
            </a:extLst>
          </p:cNvPr>
          <p:cNvSpPr>
            <a:spLocks noChangeArrowheads="1"/>
          </p:cNvSpPr>
          <p:nvPr/>
        </p:nvSpPr>
        <p:spPr bwMode="auto">
          <a:xfrm>
            <a:off x="895896" y="557784"/>
            <a:ext cx="1987003" cy="152400"/>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74" name="Rectangle 73">
            <a:extLst>
              <a:ext uri="{FF2B5EF4-FFF2-40B4-BE49-F238E27FC236}">
                <a16:creationId xmlns:a16="http://schemas.microsoft.com/office/drawing/2014/main" xmlns="" id="{37D2B027-7DED-43BF-9DC7-37278A66864B}"/>
              </a:ext>
            </a:extLst>
          </p:cNvPr>
          <p:cNvSpPr/>
          <p:nvPr/>
        </p:nvSpPr>
        <p:spPr>
          <a:xfrm>
            <a:off x="-21771" y="685800"/>
            <a:ext cx="9144000" cy="861774"/>
          </a:xfrm>
          <a:prstGeom prst="rect">
            <a:avLst/>
          </a:prstGeom>
        </p:spPr>
        <p:txBody>
          <a:bodyPr wrap="square">
            <a:spAutoFit/>
          </a:bodyPr>
          <a:lstStyle/>
          <a:p>
            <a:pPr marL="0" lvl="1" algn="ctr"/>
            <a:r>
              <a:rPr lang="en-US" sz="2600" b="1" i="1" dirty="0">
                <a:solidFill>
                  <a:srgbClr val="FF0000"/>
                </a:solidFill>
              </a:rPr>
              <a:t>About Me</a:t>
            </a:r>
          </a:p>
          <a:p>
            <a:pPr marL="0" lvl="1" algn="ctr"/>
            <a:r>
              <a:rPr lang="en-US" sz="2400" b="1" i="1" dirty="0">
                <a:solidFill>
                  <a:srgbClr val="006600"/>
                </a:solidFill>
                <a:sym typeface="Symbol"/>
              </a:rPr>
              <a:t>Applied, academic researcher in Washington state</a:t>
            </a:r>
            <a:endParaRPr lang="en-US" sz="2400" b="1" i="1" dirty="0">
              <a:solidFill>
                <a:srgbClr val="006600"/>
              </a:solidFill>
            </a:endParaRPr>
          </a:p>
        </p:txBody>
      </p:sp>
      <p:sp>
        <p:nvSpPr>
          <p:cNvPr id="76" name="Text Box 30">
            <a:extLst>
              <a:ext uri="{FF2B5EF4-FFF2-40B4-BE49-F238E27FC236}">
                <a16:creationId xmlns:a16="http://schemas.microsoft.com/office/drawing/2014/main" xmlns="" id="{EC9B65C7-F874-4E0F-BB71-B58D88572320}"/>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2</a:t>
            </a:fld>
            <a:r>
              <a:rPr lang="en-US" sz="1600" dirty="0">
                <a:solidFill>
                  <a:srgbClr val="0000FF"/>
                </a:solidFill>
              </a:rPr>
              <a:t> of 22</a:t>
            </a:r>
          </a:p>
        </p:txBody>
      </p:sp>
      <p:sp>
        <p:nvSpPr>
          <p:cNvPr id="19" name="Rectangle 18">
            <a:extLst>
              <a:ext uri="{FF2B5EF4-FFF2-40B4-BE49-F238E27FC236}">
                <a16:creationId xmlns:a16="http://schemas.microsoft.com/office/drawing/2014/main" xmlns="" id="{65F1494C-9C63-41FA-8C79-D201D8CD33EA}"/>
              </a:ext>
            </a:extLst>
          </p:cNvPr>
          <p:cNvSpPr/>
          <p:nvPr/>
        </p:nvSpPr>
        <p:spPr>
          <a:xfrm>
            <a:off x="381000" y="1676400"/>
            <a:ext cx="8429625" cy="4755148"/>
          </a:xfrm>
          <a:prstGeom prst="rect">
            <a:avLst/>
          </a:prstGeom>
        </p:spPr>
        <p:txBody>
          <a:bodyPr wrap="square">
            <a:spAutoFit/>
          </a:bodyPr>
          <a:lstStyle/>
          <a:p>
            <a:pPr marL="0" lvl="1"/>
            <a:r>
              <a:rPr lang="en-US" sz="2400" dirty="0">
                <a:solidFill>
                  <a:srgbClr val="0000FF"/>
                </a:solidFill>
              </a:rPr>
              <a:t>Washington State Institute for Public Policy (WSIPP)</a:t>
            </a:r>
          </a:p>
          <a:p>
            <a:pPr marL="800100" lvl="2" indent="-342900">
              <a:buFont typeface="Arial" panose="020B0604020202020204" pitchFamily="34" charset="0"/>
              <a:buChar char="•"/>
            </a:pPr>
            <a:r>
              <a:rPr lang="en-US" sz="2400" dirty="0">
                <a:solidFill>
                  <a:srgbClr val="006600"/>
                </a:solidFill>
              </a:rPr>
              <a:t>Non-partisan, objective, rigorous, research for policymakers in the Washington State Legislature</a:t>
            </a:r>
          </a:p>
          <a:p>
            <a:pPr marL="800100" lvl="2" indent="-342900">
              <a:spcAft>
                <a:spcPts val="900"/>
              </a:spcAft>
              <a:buFont typeface="Arial" panose="020B0604020202020204" pitchFamily="34" charset="0"/>
              <a:buChar char="•"/>
            </a:pPr>
            <a:r>
              <a:rPr lang="en-US" sz="2400" dirty="0">
                <a:solidFill>
                  <a:srgbClr val="006600"/>
                </a:solidFill>
              </a:rPr>
              <a:t>Currently on educational leave</a:t>
            </a:r>
            <a:endParaRPr lang="en-US" sz="2400" dirty="0">
              <a:solidFill>
                <a:srgbClr val="0000FF"/>
              </a:solidFill>
            </a:endParaRPr>
          </a:p>
          <a:p>
            <a:pPr marL="0" lvl="1"/>
            <a:r>
              <a:rPr lang="en-US" sz="2400" dirty="0">
                <a:solidFill>
                  <a:srgbClr val="0000FF"/>
                </a:solidFill>
              </a:rPr>
              <a:t>Washington State University</a:t>
            </a:r>
          </a:p>
          <a:p>
            <a:pPr marL="800100" lvl="2" indent="-342900">
              <a:buFont typeface="Arial" panose="020B0604020202020204" pitchFamily="34" charset="0"/>
              <a:buChar char="•"/>
            </a:pPr>
            <a:r>
              <a:rPr lang="en-US" sz="2400" dirty="0">
                <a:solidFill>
                  <a:srgbClr val="006600"/>
                </a:solidFill>
              </a:rPr>
              <a:t>Finishing PhD in Criminal Justice &amp; Criminology</a:t>
            </a:r>
          </a:p>
          <a:p>
            <a:pPr marL="800100" lvl="2" indent="-342900">
              <a:spcAft>
                <a:spcPts val="900"/>
              </a:spcAft>
              <a:buFont typeface="Arial" panose="020B0604020202020204" pitchFamily="34" charset="0"/>
              <a:buChar char="•"/>
            </a:pPr>
            <a:r>
              <a:rPr lang="en-US" sz="2400" dirty="0">
                <a:solidFill>
                  <a:srgbClr val="006600"/>
                </a:solidFill>
              </a:rPr>
              <a:t>Dissertation Fellowship: examining racial disparities in CJS and implications on risk assessment practices</a:t>
            </a:r>
          </a:p>
          <a:p>
            <a:pPr marL="0" lvl="1"/>
            <a:r>
              <a:rPr lang="en-US" sz="2400" dirty="0">
                <a:solidFill>
                  <a:srgbClr val="0000FF"/>
                </a:solidFill>
              </a:rPr>
              <a:t>Research experience &amp; interests</a:t>
            </a:r>
          </a:p>
          <a:p>
            <a:pPr marL="800100" lvl="2" indent="-342900">
              <a:buFont typeface="Arial" panose="020B0604020202020204" pitchFamily="34" charset="0"/>
              <a:buChar char="•"/>
            </a:pPr>
            <a:r>
              <a:rPr lang="en-US" sz="2400" dirty="0">
                <a:solidFill>
                  <a:srgbClr val="006600"/>
                </a:solidFill>
              </a:rPr>
              <a:t>Corrections, sentencing, crime control policies, evidence-based public policy</a:t>
            </a:r>
          </a:p>
          <a:p>
            <a:pPr marL="800100" lvl="2" indent="-342900">
              <a:buFont typeface="Arial" panose="020B0604020202020204" pitchFamily="34" charset="0"/>
              <a:buChar char="•"/>
            </a:pPr>
            <a:r>
              <a:rPr lang="en-US" sz="2400" dirty="0">
                <a:solidFill>
                  <a:srgbClr val="006600"/>
                </a:solidFill>
              </a:rPr>
              <a:t>Program evaluation and quantitative methods</a:t>
            </a:r>
          </a:p>
        </p:txBody>
      </p:sp>
    </p:spTree>
    <p:extLst>
      <p:ext uri="{BB962C8B-B14F-4D97-AF65-F5344CB8AC3E}">
        <p14:creationId xmlns:p14="http://schemas.microsoft.com/office/powerpoint/2010/main" val="13280253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dissolve">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dissolve">
                                      <p:cBhvr>
                                        <p:cTn id="12" dur="500"/>
                                        <p:tgtEl>
                                          <p:spTgt spid="19">
                                            <p:txEl>
                                              <p:pRg st="0" end="0"/>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animEffect transition="in" filter="dissolve">
                                      <p:cBhvr>
                                        <p:cTn id="15" dur="500"/>
                                        <p:tgtEl>
                                          <p:spTgt spid="19">
                                            <p:txEl>
                                              <p:pRg st="1" end="1"/>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9">
                                            <p:txEl>
                                              <p:pRg st="2" end="2"/>
                                            </p:txEl>
                                          </p:spTgt>
                                        </p:tgtEl>
                                        <p:attrNameLst>
                                          <p:attrName>style.visibility</p:attrName>
                                        </p:attrNameLst>
                                      </p:cBhvr>
                                      <p:to>
                                        <p:strVal val="visible"/>
                                      </p:to>
                                    </p:set>
                                    <p:animEffect transition="in" filter="dissolve">
                                      <p:cBhvr>
                                        <p:cTn id="18" dur="500"/>
                                        <p:tgtEl>
                                          <p:spTgt spid="1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19">
                                            <p:txEl>
                                              <p:pRg st="3" end="3"/>
                                            </p:txEl>
                                          </p:spTgt>
                                        </p:tgtEl>
                                        <p:attrNameLst>
                                          <p:attrName>style.visibility</p:attrName>
                                        </p:attrNameLst>
                                      </p:cBhvr>
                                      <p:to>
                                        <p:strVal val="visible"/>
                                      </p:to>
                                    </p:set>
                                    <p:animEffect transition="in" filter="dissolve">
                                      <p:cBhvr>
                                        <p:cTn id="21" dur="500"/>
                                        <p:tgtEl>
                                          <p:spTgt spid="19">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19">
                                            <p:txEl>
                                              <p:pRg st="4" end="4"/>
                                            </p:txEl>
                                          </p:spTgt>
                                        </p:tgtEl>
                                        <p:attrNameLst>
                                          <p:attrName>style.visibility</p:attrName>
                                        </p:attrNameLst>
                                      </p:cBhvr>
                                      <p:to>
                                        <p:strVal val="visible"/>
                                      </p:to>
                                    </p:set>
                                    <p:animEffect transition="in" filter="dissolve">
                                      <p:cBhvr>
                                        <p:cTn id="24" dur="500"/>
                                        <p:tgtEl>
                                          <p:spTgt spid="19">
                                            <p:txEl>
                                              <p:pRg st="4" end="4"/>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19">
                                            <p:txEl>
                                              <p:pRg st="5" end="5"/>
                                            </p:txEl>
                                          </p:spTgt>
                                        </p:tgtEl>
                                        <p:attrNameLst>
                                          <p:attrName>style.visibility</p:attrName>
                                        </p:attrNameLst>
                                      </p:cBhvr>
                                      <p:to>
                                        <p:strVal val="visible"/>
                                      </p:to>
                                    </p:set>
                                    <p:animEffect transition="in" filter="dissolve">
                                      <p:cBhvr>
                                        <p:cTn id="27" dur="500"/>
                                        <p:tgtEl>
                                          <p:spTgt spid="19">
                                            <p:txEl>
                                              <p:pRg st="5" end="5"/>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19">
                                            <p:txEl>
                                              <p:pRg st="6" end="6"/>
                                            </p:txEl>
                                          </p:spTgt>
                                        </p:tgtEl>
                                        <p:attrNameLst>
                                          <p:attrName>style.visibility</p:attrName>
                                        </p:attrNameLst>
                                      </p:cBhvr>
                                      <p:to>
                                        <p:strVal val="visible"/>
                                      </p:to>
                                    </p:set>
                                    <p:animEffect transition="in" filter="dissolve">
                                      <p:cBhvr>
                                        <p:cTn id="30" dur="500"/>
                                        <p:tgtEl>
                                          <p:spTgt spid="19">
                                            <p:txEl>
                                              <p:pRg st="6" end="6"/>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19">
                                            <p:txEl>
                                              <p:pRg st="7" end="7"/>
                                            </p:txEl>
                                          </p:spTgt>
                                        </p:tgtEl>
                                        <p:attrNameLst>
                                          <p:attrName>style.visibility</p:attrName>
                                        </p:attrNameLst>
                                      </p:cBhvr>
                                      <p:to>
                                        <p:strVal val="visible"/>
                                      </p:to>
                                    </p:set>
                                    <p:animEffect transition="in" filter="dissolve">
                                      <p:cBhvr>
                                        <p:cTn id="33" dur="500"/>
                                        <p:tgtEl>
                                          <p:spTgt spid="19">
                                            <p:txEl>
                                              <p:pRg st="7" end="7"/>
                                            </p:txEl>
                                          </p:spTgt>
                                        </p:tgtEl>
                                      </p:cBhvr>
                                    </p:animEffect>
                                  </p:childTnLst>
                                </p:cTn>
                              </p:par>
                              <p:par>
                                <p:cTn id="34" presetID="9" presetClass="entr" presetSubtype="0" fill="hold" nodeType="withEffect">
                                  <p:stCondLst>
                                    <p:cond delay="0"/>
                                  </p:stCondLst>
                                  <p:childTnLst>
                                    <p:set>
                                      <p:cBhvr>
                                        <p:cTn id="35" dur="1" fill="hold">
                                          <p:stCondLst>
                                            <p:cond delay="0"/>
                                          </p:stCondLst>
                                        </p:cTn>
                                        <p:tgtEl>
                                          <p:spTgt spid="19">
                                            <p:txEl>
                                              <p:pRg st="8" end="8"/>
                                            </p:txEl>
                                          </p:spTgt>
                                        </p:tgtEl>
                                        <p:attrNameLst>
                                          <p:attrName>style.visibility</p:attrName>
                                        </p:attrNameLst>
                                      </p:cBhvr>
                                      <p:to>
                                        <p:strVal val="visible"/>
                                      </p:to>
                                    </p:set>
                                    <p:animEffect transition="in" filter="dissolve">
                                      <p:cBhvr>
                                        <p:cTn id="36" dur="500"/>
                                        <p:tgtEl>
                                          <p:spTgt spid="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xmlns="" id="{63F39904-41E9-4C20-9B42-E1E51BCDCF89}"/>
              </a:ext>
            </a:extLst>
          </p:cNvPr>
          <p:cNvGrpSpPr/>
          <p:nvPr/>
        </p:nvGrpSpPr>
        <p:grpSpPr>
          <a:xfrm>
            <a:off x="918368" y="152400"/>
            <a:ext cx="7006432" cy="585216"/>
            <a:chOff x="918368" y="50800"/>
            <a:chExt cx="7006432" cy="585216"/>
          </a:xfrm>
        </p:grpSpPr>
        <p:grpSp>
          <p:nvGrpSpPr>
            <p:cNvPr id="29" name="Group 28">
              <a:extLst>
                <a:ext uri="{FF2B5EF4-FFF2-40B4-BE49-F238E27FC236}">
                  <a16:creationId xmlns:a16="http://schemas.microsoft.com/office/drawing/2014/main" xmlns="" id="{9740F0BC-30F6-46E3-ABFB-FF7A32B2AF91}"/>
                </a:ext>
              </a:extLst>
            </p:cNvPr>
            <p:cNvGrpSpPr/>
            <p:nvPr/>
          </p:nvGrpSpPr>
          <p:grpSpPr>
            <a:xfrm>
              <a:off x="2907918" y="50800"/>
              <a:ext cx="5016882" cy="585216"/>
              <a:chOff x="11556619" y="203200"/>
              <a:chExt cx="5016882" cy="585216"/>
            </a:xfrm>
          </p:grpSpPr>
          <p:sp>
            <p:nvSpPr>
              <p:cNvPr id="31" name="Rounded Rectangle 44">
                <a:extLst>
                  <a:ext uri="{FF2B5EF4-FFF2-40B4-BE49-F238E27FC236}">
                    <a16:creationId xmlns:a16="http://schemas.microsoft.com/office/drawing/2014/main" xmlns="" id="{D7195304-4226-42D5-9C16-7DC882722A6B}"/>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#6</a:t>
                </a:r>
              </a:p>
            </p:txBody>
          </p:sp>
          <p:sp>
            <p:nvSpPr>
              <p:cNvPr id="32" name="Rounded Rectangle 44">
                <a:extLst>
                  <a:ext uri="{FF2B5EF4-FFF2-40B4-BE49-F238E27FC236}">
                    <a16:creationId xmlns:a16="http://schemas.microsoft.com/office/drawing/2014/main" xmlns="" id="{A1CF5703-2F31-479A-B721-CDB48DE8C398}"/>
                  </a:ext>
                </a:extLst>
              </p:cNvPr>
              <p:cNvSpPr/>
              <p:nvPr/>
            </p:nvSpPr>
            <p:spPr>
              <a:xfrm>
                <a:off x="137160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#5</a:t>
                </a:r>
              </a:p>
            </p:txBody>
          </p:sp>
          <p:sp>
            <p:nvSpPr>
              <p:cNvPr id="45" name="Rounded Rectangle 44">
                <a:extLst>
                  <a:ext uri="{FF2B5EF4-FFF2-40B4-BE49-F238E27FC236}">
                    <a16:creationId xmlns:a16="http://schemas.microsoft.com/office/drawing/2014/main" xmlns="" id="{56A3976C-E85A-41F4-8671-90B2086308DE}"/>
                  </a:ext>
                </a:extLst>
              </p:cNvPr>
              <p:cNvSpPr/>
              <p:nvPr/>
            </p:nvSpPr>
            <p:spPr>
              <a:xfrm>
                <a:off x="131826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#4</a:t>
                </a:r>
              </a:p>
            </p:txBody>
          </p:sp>
          <p:sp>
            <p:nvSpPr>
              <p:cNvPr id="46" name="Rounded Rectangle 44">
                <a:extLst>
                  <a:ext uri="{FF2B5EF4-FFF2-40B4-BE49-F238E27FC236}">
                    <a16:creationId xmlns:a16="http://schemas.microsoft.com/office/drawing/2014/main" xmlns="" id="{15FAD741-DAD4-4214-BF3C-31B31DC26890}"/>
                  </a:ext>
                </a:extLst>
              </p:cNvPr>
              <p:cNvSpPr/>
              <p:nvPr/>
            </p:nvSpPr>
            <p:spPr>
              <a:xfrm>
                <a:off x="126492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#3</a:t>
                </a:r>
              </a:p>
            </p:txBody>
          </p:sp>
          <p:sp>
            <p:nvSpPr>
              <p:cNvPr id="47" name="Rounded Rectangle 44">
                <a:extLst>
                  <a:ext uri="{FF2B5EF4-FFF2-40B4-BE49-F238E27FC236}">
                    <a16:creationId xmlns:a16="http://schemas.microsoft.com/office/drawing/2014/main" xmlns="" id="{2275EC9E-91C4-42F6-B1B3-554A5FBA87C8}"/>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48" name="Rounded Rectangle 44">
                <a:extLst>
                  <a:ext uri="{FF2B5EF4-FFF2-40B4-BE49-F238E27FC236}">
                    <a16:creationId xmlns:a16="http://schemas.microsoft.com/office/drawing/2014/main" xmlns="" id="{E24FEB6C-F96A-45B2-B609-008BA49D7E9A}"/>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49" name="Rounded Rectangle 44">
                <a:extLst>
                  <a:ext uri="{FF2B5EF4-FFF2-40B4-BE49-F238E27FC236}">
                    <a16:creationId xmlns:a16="http://schemas.microsoft.com/office/drawing/2014/main" xmlns="" id="{D1A091D5-E10C-4397-A930-538219E100EB}"/>
                  </a:ext>
                </a:extLst>
              </p:cNvPr>
              <p:cNvSpPr/>
              <p:nvPr/>
            </p:nvSpPr>
            <p:spPr>
              <a:xfrm>
                <a:off x="14782800" y="203200"/>
                <a:ext cx="563563" cy="585216"/>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#7</a:t>
                </a:r>
              </a:p>
            </p:txBody>
          </p:sp>
          <p:sp>
            <p:nvSpPr>
              <p:cNvPr id="50" name="Rounded Rectangle 44">
                <a:extLst>
                  <a:ext uri="{FF2B5EF4-FFF2-40B4-BE49-F238E27FC236}">
                    <a16:creationId xmlns:a16="http://schemas.microsoft.com/office/drawing/2014/main" xmlns="" id="{381AC9B6-4415-4523-8F61-3DE9731F872C}"/>
                  </a:ext>
                </a:extLst>
              </p:cNvPr>
              <p:cNvSpPr/>
              <p:nvPr/>
            </p:nvSpPr>
            <p:spPr>
              <a:xfrm>
                <a:off x="11556619" y="310044"/>
                <a:ext cx="563563" cy="467519"/>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grpSp>
        <p:sp>
          <p:nvSpPr>
            <p:cNvPr id="30" name="Rounded Rectangle 44">
              <a:extLst>
                <a:ext uri="{FF2B5EF4-FFF2-40B4-BE49-F238E27FC236}">
                  <a16:creationId xmlns:a16="http://schemas.microsoft.com/office/drawing/2014/main" xmlns="" id="{18B2E4A7-2EB0-4ADC-9436-1ACC378F5841}"/>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3504"/>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dirty="0"/>
          </a:p>
        </p:txBody>
      </p:sp>
      <p:sp>
        <p:nvSpPr>
          <p:cNvPr id="15" name="Line 29"/>
          <p:cNvSpPr>
            <a:spLocks noChangeShapeType="1"/>
          </p:cNvSpPr>
          <p:nvPr/>
        </p:nvSpPr>
        <p:spPr bwMode="auto">
          <a:xfrm>
            <a:off x="-2800309" y="2159000"/>
            <a:ext cx="2555875" cy="1681163"/>
          </a:xfrm>
          <a:prstGeom prst="line">
            <a:avLst/>
          </a:prstGeom>
          <a:noFill/>
          <a:ln w="152400" cap="rnd">
            <a:noFill/>
            <a:prstDash val="sysDot"/>
            <a:round/>
            <a:headEnd/>
            <a:tailEnd/>
          </a:ln>
        </p:spPr>
        <p:txBody>
          <a:bodyPr wrap="none" anchor="ctr"/>
          <a:lstStyle/>
          <a:p>
            <a:endParaRPr lang="en-US"/>
          </a:p>
        </p:txBody>
      </p:sp>
      <p:sp>
        <p:nvSpPr>
          <p:cNvPr id="16" name="Rectangle 15"/>
          <p:cNvSpPr>
            <a:spLocks noChangeArrowheads="1"/>
          </p:cNvSpPr>
          <p:nvPr/>
        </p:nvSpPr>
        <p:spPr bwMode="auto">
          <a:xfrm>
            <a:off x="514350" y="4191000"/>
            <a:ext cx="8104414" cy="2408758"/>
          </a:xfrm>
          <a:prstGeom prst="rect">
            <a:avLst/>
          </a:prstGeom>
          <a:noFill/>
          <a:ln w="9525" algn="ctr">
            <a:noFill/>
            <a:miter lim="800000"/>
            <a:headEnd/>
            <a:tailEnd/>
          </a:ln>
        </p:spPr>
        <p:txBody>
          <a:bodyPr/>
          <a:lstStyle>
            <a:defPPr>
              <a:defRPr lang="en-US"/>
            </a:defPPr>
            <a:lvl1pPr algn="ctr" rtl="0" eaLnBrk="0" fontAlgn="base" hangingPunct="0">
              <a:spcBef>
                <a:spcPct val="0"/>
              </a:spcBef>
              <a:spcAft>
                <a:spcPct val="0"/>
              </a:spcAft>
              <a:defRPr sz="2400" b="1"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a:lstStyle>
          <a:p>
            <a:pPr marL="0" lvl="1" algn="l"/>
            <a:r>
              <a:rPr lang="en-US" b="0" dirty="0">
                <a:solidFill>
                  <a:srgbClr val="0000FF"/>
                </a:solidFill>
                <a:latin typeface="+mj-lt"/>
                <a:cs typeface="Segoe UI" panose="020B0502040204020203" pitchFamily="34" charset="0"/>
              </a:rPr>
              <a:t>Problem-solving courts</a:t>
            </a:r>
          </a:p>
          <a:p>
            <a:pPr marL="576263" lvl="2" indent="-293688" algn="l">
              <a:spcAft>
                <a:spcPts val="600"/>
              </a:spcAft>
              <a:buFont typeface="Arial" panose="020B0604020202020204" pitchFamily="34" charset="0"/>
              <a:buChar char="•"/>
            </a:pPr>
            <a:r>
              <a:rPr lang="en-US" b="0" dirty="0">
                <a:solidFill>
                  <a:srgbClr val="006600"/>
                </a:solidFill>
                <a:latin typeface="+mj-lt"/>
                <a:cs typeface="Segoe UI" panose="020B0502040204020203" pitchFamily="34" charset="0"/>
              </a:rPr>
              <a:t>Not all types demonstrate impacts on recidivism</a:t>
            </a:r>
          </a:p>
          <a:p>
            <a:pPr marL="576263" lvl="2" indent="-293688" algn="l">
              <a:spcAft>
                <a:spcPts val="600"/>
              </a:spcAft>
              <a:buFont typeface="Arial" panose="020B0604020202020204" pitchFamily="34" charset="0"/>
              <a:buChar char="•"/>
            </a:pPr>
            <a:r>
              <a:rPr lang="en-US" b="0" dirty="0">
                <a:solidFill>
                  <a:srgbClr val="006600"/>
                </a:solidFill>
                <a:latin typeface="+mj-lt"/>
                <a:cs typeface="Segoe UI" panose="020B0502040204020203" pitchFamily="34" charset="0"/>
              </a:rPr>
              <a:t>DUI courts are effective, but not cost-effective</a:t>
            </a:r>
          </a:p>
          <a:p>
            <a:pPr marL="576263" lvl="2" indent="-293688" algn="l">
              <a:buFont typeface="Arial" panose="020B0604020202020204" pitchFamily="34" charset="0"/>
              <a:buChar char="•"/>
            </a:pPr>
            <a:r>
              <a:rPr lang="en-US" b="0" u="sng" dirty="0">
                <a:solidFill>
                  <a:srgbClr val="006600"/>
                </a:solidFill>
                <a:latin typeface="+mj-lt"/>
                <a:cs typeface="Segoe UI" panose="020B0502040204020203" pitchFamily="34" charset="0"/>
              </a:rPr>
              <a:t>Procedural justice</a:t>
            </a:r>
            <a:r>
              <a:rPr lang="en-US" b="0" dirty="0">
                <a:solidFill>
                  <a:srgbClr val="006600"/>
                </a:solidFill>
                <a:latin typeface="+mj-lt"/>
                <a:cs typeface="Segoe UI" panose="020B0502040204020203" pitchFamily="34" charset="0"/>
              </a:rPr>
              <a:t> in the non-adversarial nature of these courts</a:t>
            </a:r>
            <a:endParaRPr lang="en-US" b="0" dirty="0">
              <a:solidFill>
                <a:srgbClr val="0000FF"/>
              </a:solidFill>
              <a:latin typeface="+mj-lt"/>
              <a:cs typeface="Segoe UI" panose="020B0502040204020203" pitchFamily="34" charset="0"/>
            </a:endParaRPr>
          </a:p>
        </p:txBody>
      </p:sp>
      <p:sp>
        <p:nvSpPr>
          <p:cNvPr id="17" name="Rectangle 16"/>
          <p:cNvSpPr>
            <a:spLocks noChangeArrowheads="1"/>
          </p:cNvSpPr>
          <p:nvPr/>
        </p:nvSpPr>
        <p:spPr bwMode="auto">
          <a:xfrm>
            <a:off x="228600" y="765048"/>
            <a:ext cx="8686800" cy="835152"/>
          </a:xfrm>
          <a:prstGeom prst="rect">
            <a:avLst/>
          </a:prstGeom>
          <a:noFill/>
          <a:ln w="9525">
            <a:noFill/>
            <a:miter lim="800000"/>
            <a:headEnd/>
            <a:tailEnd/>
          </a:ln>
        </p:spPr>
        <p:txBody>
          <a:bodyPr anchor="ctr"/>
          <a:lstStyle>
            <a:defPPr>
              <a:defRPr lang="en-US"/>
            </a:defPPr>
            <a:lvl1pPr algn="ctr" rtl="0" eaLnBrk="0" fontAlgn="base" hangingPunct="0">
              <a:spcBef>
                <a:spcPct val="0"/>
              </a:spcBef>
              <a:spcAft>
                <a:spcPct val="0"/>
              </a:spcAft>
              <a:defRPr sz="2400" b="1"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a:lstStyle>
          <a:p>
            <a:pPr>
              <a:spcBef>
                <a:spcPts val="0"/>
              </a:spcBef>
            </a:pPr>
            <a:r>
              <a:rPr lang="en-US" sz="2600" i="1" dirty="0">
                <a:solidFill>
                  <a:srgbClr val="FF0000"/>
                </a:solidFill>
                <a:latin typeface="+mn-lt"/>
              </a:rPr>
              <a:t>#7 Community Supervision &amp; Sentencing Alternatives </a:t>
            </a:r>
          </a:p>
          <a:p>
            <a:pPr>
              <a:spcBef>
                <a:spcPts val="0"/>
              </a:spcBef>
            </a:pPr>
            <a:r>
              <a:rPr lang="en-US" i="1" dirty="0">
                <a:solidFill>
                  <a:srgbClr val="006600"/>
                </a:solidFill>
                <a:latin typeface="+mn-lt"/>
                <a:cs typeface="Segoe UI" panose="020B0502040204020203" pitchFamily="34" charset="0"/>
                <a:sym typeface="Symbol"/>
              </a:rPr>
              <a:t>Less time incarcerated coupled with effective treatment</a:t>
            </a:r>
            <a:endParaRPr lang="en-US" i="1" dirty="0">
              <a:solidFill>
                <a:srgbClr val="FF0000"/>
              </a:solidFill>
              <a:latin typeface="+mn-lt"/>
            </a:endParaRPr>
          </a:p>
        </p:txBody>
      </p:sp>
      <p:sp>
        <p:nvSpPr>
          <p:cNvPr id="20" name="Text Box 30">
            <a:extLst>
              <a:ext uri="{FF2B5EF4-FFF2-40B4-BE49-F238E27FC236}">
                <a16:creationId xmlns:a16="http://schemas.microsoft.com/office/drawing/2014/main" xmlns="" id="{7589FA69-92DE-4181-97BB-F0B95E177C33}"/>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20</a:t>
            </a:fld>
            <a:r>
              <a:rPr lang="en-US" sz="1600" dirty="0">
                <a:solidFill>
                  <a:srgbClr val="0000FF"/>
                </a:solidFill>
              </a:rPr>
              <a:t> of 22</a:t>
            </a:r>
          </a:p>
        </p:txBody>
      </p:sp>
      <p:sp>
        <p:nvSpPr>
          <p:cNvPr id="19" name="Rectangle 67">
            <a:extLst>
              <a:ext uri="{FF2B5EF4-FFF2-40B4-BE49-F238E27FC236}">
                <a16:creationId xmlns:a16="http://schemas.microsoft.com/office/drawing/2014/main" xmlns="" id="{10C4F617-35CE-48A8-80C7-CECEDC00B563}"/>
              </a:ext>
            </a:extLst>
          </p:cNvPr>
          <p:cNvSpPr>
            <a:spLocks noChangeArrowheads="1"/>
          </p:cNvSpPr>
          <p:nvPr/>
        </p:nvSpPr>
        <p:spPr bwMode="auto">
          <a:xfrm>
            <a:off x="2971800" y="1775480"/>
            <a:ext cx="2819400" cy="523220"/>
          </a:xfrm>
          <a:prstGeom prst="rect">
            <a:avLst/>
          </a:prstGeom>
          <a:noFill/>
          <a:ln w="9525">
            <a:noFill/>
            <a:miter lim="800000"/>
            <a:headEnd/>
            <a:tailEnd/>
          </a:ln>
        </p:spPr>
        <p:txBody>
          <a:bodyPr wrap="square" lIns="0" tIns="0" rIns="0" bIns="0">
            <a:spAutoFit/>
          </a:bodyPr>
          <a:lstStyle/>
          <a:p>
            <a:pPr algn="r" eaLnBrk="0" hangingPunct="0"/>
            <a:r>
              <a:rPr lang="en-US" sz="1800" dirty="0">
                <a:solidFill>
                  <a:srgbClr val="0000FF"/>
                </a:solidFill>
              </a:rPr>
              <a:t>% </a:t>
            </a:r>
            <a:r>
              <a:rPr lang="en-US" dirty="0">
                <a:solidFill>
                  <a:srgbClr val="0000FF"/>
                </a:solidFill>
              </a:rPr>
              <a:t>Point </a:t>
            </a:r>
            <a:r>
              <a:rPr lang="en-US" sz="1800" dirty="0">
                <a:solidFill>
                  <a:srgbClr val="0000FF"/>
                </a:solidFill>
              </a:rPr>
              <a:t>Change </a:t>
            </a:r>
            <a:r>
              <a:rPr lang="en-US" dirty="0">
                <a:solidFill>
                  <a:srgbClr val="0000FF"/>
                </a:solidFill>
              </a:rPr>
              <a:t>i</a:t>
            </a:r>
            <a:r>
              <a:rPr lang="en-US" sz="1800" dirty="0">
                <a:solidFill>
                  <a:srgbClr val="0000FF"/>
                </a:solidFill>
              </a:rPr>
              <a:t>n Crime</a:t>
            </a:r>
            <a:r>
              <a:rPr lang="en-US" dirty="0">
                <a:solidFill>
                  <a:srgbClr val="0000FF"/>
                </a:solidFill>
              </a:rPr>
              <a:t> </a:t>
            </a:r>
          </a:p>
          <a:p>
            <a:pPr algn="r" eaLnBrk="0" hangingPunct="0"/>
            <a:r>
              <a:rPr lang="en-US" sz="1600" b="0" u="sng" dirty="0">
                <a:solidFill>
                  <a:srgbClr val="0000FF"/>
                </a:solidFill>
              </a:rPr>
              <a:t>(# of Studies)</a:t>
            </a:r>
          </a:p>
        </p:txBody>
      </p:sp>
      <p:sp>
        <p:nvSpPr>
          <p:cNvPr id="21" name="Rectangle 68">
            <a:extLst>
              <a:ext uri="{FF2B5EF4-FFF2-40B4-BE49-F238E27FC236}">
                <a16:creationId xmlns:a16="http://schemas.microsoft.com/office/drawing/2014/main" xmlns="" id="{F5FE46B5-7EC6-4CFB-B7E1-9ED29AC5D198}"/>
              </a:ext>
            </a:extLst>
          </p:cNvPr>
          <p:cNvSpPr>
            <a:spLocks noChangeArrowheads="1"/>
          </p:cNvSpPr>
          <p:nvPr/>
        </p:nvSpPr>
        <p:spPr bwMode="auto">
          <a:xfrm>
            <a:off x="6096000" y="1729443"/>
            <a:ext cx="2668628" cy="523220"/>
          </a:xfrm>
          <a:prstGeom prst="rect">
            <a:avLst/>
          </a:prstGeom>
          <a:noFill/>
          <a:ln w="9525">
            <a:noFill/>
            <a:miter lim="800000"/>
            <a:headEnd/>
            <a:tailEnd/>
          </a:ln>
        </p:spPr>
        <p:txBody>
          <a:bodyPr wrap="square" lIns="0" tIns="0" rIns="0" bIns="0">
            <a:spAutoFit/>
          </a:bodyPr>
          <a:lstStyle/>
          <a:p>
            <a:pPr algn="ctr" eaLnBrk="0" hangingPunct="0"/>
            <a:r>
              <a:rPr lang="en-US" sz="1800" dirty="0">
                <a:solidFill>
                  <a:srgbClr val="0000FF"/>
                </a:solidFill>
              </a:rPr>
              <a:t>Per Participant Net Benefits</a:t>
            </a:r>
          </a:p>
          <a:p>
            <a:pPr algn="ctr" eaLnBrk="0" hangingPunct="0"/>
            <a:r>
              <a:rPr lang="en-US" sz="1600" b="0" dirty="0">
                <a:solidFill>
                  <a:srgbClr val="0000FF"/>
                </a:solidFill>
              </a:rPr>
              <a:t>(</a:t>
            </a:r>
            <a:r>
              <a:rPr lang="en-US" sz="1600" b="0" u="sng" dirty="0">
                <a:solidFill>
                  <a:srgbClr val="0000FF"/>
                </a:solidFill>
              </a:rPr>
              <a:t>Chance WA won’t break even</a:t>
            </a:r>
            <a:r>
              <a:rPr lang="en-US" sz="1600" b="0" dirty="0">
                <a:solidFill>
                  <a:srgbClr val="0000FF"/>
                </a:solidFill>
              </a:rPr>
              <a:t>)</a:t>
            </a:r>
            <a:endParaRPr lang="en-US" sz="1600" b="0" u="sng" dirty="0">
              <a:solidFill>
                <a:srgbClr val="0000FF"/>
              </a:solidFill>
            </a:endParaRPr>
          </a:p>
        </p:txBody>
      </p:sp>
      <p:sp>
        <p:nvSpPr>
          <p:cNvPr id="22" name="Rectangle 69">
            <a:extLst>
              <a:ext uri="{FF2B5EF4-FFF2-40B4-BE49-F238E27FC236}">
                <a16:creationId xmlns:a16="http://schemas.microsoft.com/office/drawing/2014/main" xmlns="" id="{39220F60-97B0-4C42-AFFC-AB9294F79D93}"/>
              </a:ext>
            </a:extLst>
          </p:cNvPr>
          <p:cNvSpPr>
            <a:spLocks noChangeArrowheads="1"/>
          </p:cNvSpPr>
          <p:nvPr/>
        </p:nvSpPr>
        <p:spPr bwMode="auto">
          <a:xfrm>
            <a:off x="525462" y="2938463"/>
            <a:ext cx="8161337" cy="338554"/>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261225" algn="l"/>
              </a:tabLst>
              <a:defRPr/>
            </a:pPr>
            <a:r>
              <a:rPr lang="en-US" sz="2200" dirty="0">
                <a:solidFill>
                  <a:srgbClr val="000099"/>
                </a:solidFill>
              </a:rPr>
              <a:t> Reentry courts</a:t>
            </a:r>
            <a:r>
              <a:rPr lang="en-US" sz="2200" dirty="0">
                <a:effectLst>
                  <a:outerShdw blurRad="38100" dist="38100" dir="2700000" algn="tl">
                    <a:srgbClr val="FFFFFF"/>
                  </a:outerShdw>
                </a:effectLst>
              </a:rPr>
              <a:t>	</a:t>
            </a:r>
            <a:r>
              <a:rPr lang="en-US" sz="2200" dirty="0">
                <a:solidFill>
                  <a:schemeClr val="bg1">
                    <a:lumMod val="75000"/>
                    <a:lumOff val="25000"/>
                  </a:schemeClr>
                </a:solidFill>
              </a:rPr>
              <a:t>-7% (2)</a:t>
            </a:r>
            <a:r>
              <a:rPr lang="en-US" sz="2200" dirty="0"/>
              <a:t>	</a:t>
            </a:r>
            <a:r>
              <a:rPr lang="en-US" sz="2200" dirty="0">
                <a:solidFill>
                  <a:srgbClr val="008000"/>
                </a:solidFill>
              </a:rPr>
              <a:t>$12,136  (5%)</a:t>
            </a:r>
            <a:endParaRPr lang="en-US" sz="2200" dirty="0"/>
          </a:p>
        </p:txBody>
      </p:sp>
      <p:sp>
        <p:nvSpPr>
          <p:cNvPr id="23" name="Rectangle 70">
            <a:extLst>
              <a:ext uri="{FF2B5EF4-FFF2-40B4-BE49-F238E27FC236}">
                <a16:creationId xmlns:a16="http://schemas.microsoft.com/office/drawing/2014/main" xmlns="" id="{999D8D21-86D7-47F0-8380-4F4AFB2736B5}"/>
              </a:ext>
            </a:extLst>
          </p:cNvPr>
          <p:cNvSpPr>
            <a:spLocks noChangeArrowheads="1"/>
          </p:cNvSpPr>
          <p:nvPr/>
        </p:nvSpPr>
        <p:spPr bwMode="auto">
          <a:xfrm>
            <a:off x="524256" y="2633663"/>
            <a:ext cx="8162544" cy="338137"/>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258050" algn="l"/>
                <a:tab pos="7778750" algn="l"/>
              </a:tabLst>
              <a:defRPr/>
            </a:pPr>
            <a:r>
              <a:rPr lang="en-US" sz="2200" dirty="0">
                <a:solidFill>
                  <a:srgbClr val="000099"/>
                </a:solidFill>
              </a:rPr>
              <a:t> Mental health courts</a:t>
            </a:r>
            <a:r>
              <a:rPr lang="en-US" sz="2200" dirty="0">
                <a:effectLst>
                  <a:outerShdw blurRad="38100" dist="38100" dir="2700000" algn="tl">
                    <a:srgbClr val="FFFFFF"/>
                  </a:outerShdw>
                </a:effectLst>
              </a:rPr>
              <a:t>	</a:t>
            </a:r>
            <a:r>
              <a:rPr lang="en-US" sz="2200" dirty="0">
                <a:solidFill>
                  <a:schemeClr val="bg1">
                    <a:lumMod val="75000"/>
                    <a:lumOff val="25000"/>
                  </a:schemeClr>
                </a:solidFill>
              </a:rPr>
              <a:t>-7% (6)</a:t>
            </a:r>
            <a:r>
              <a:rPr lang="en-US" sz="2200" dirty="0"/>
              <a:t>	</a:t>
            </a:r>
            <a:r>
              <a:rPr lang="en-US" sz="2200" dirty="0">
                <a:solidFill>
                  <a:srgbClr val="008000"/>
                </a:solidFill>
              </a:rPr>
              <a:t>$14,347  (4%)</a:t>
            </a:r>
            <a:endParaRPr lang="en-US" sz="2200" dirty="0"/>
          </a:p>
        </p:txBody>
      </p:sp>
      <p:sp>
        <p:nvSpPr>
          <p:cNvPr id="24" name="Rectangle 71">
            <a:extLst>
              <a:ext uri="{FF2B5EF4-FFF2-40B4-BE49-F238E27FC236}">
                <a16:creationId xmlns:a16="http://schemas.microsoft.com/office/drawing/2014/main" xmlns="" id="{9536CCAD-7CF1-47CF-9A9A-E10B3FF5C347}"/>
              </a:ext>
            </a:extLst>
          </p:cNvPr>
          <p:cNvSpPr>
            <a:spLocks noChangeArrowheads="1"/>
          </p:cNvSpPr>
          <p:nvPr/>
        </p:nvSpPr>
        <p:spPr bwMode="auto">
          <a:xfrm>
            <a:off x="525462" y="2305249"/>
            <a:ext cx="8161337" cy="338137"/>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Drug offender sentencing alt.</a:t>
            </a:r>
            <a:r>
              <a:rPr lang="en-US" sz="2200" dirty="0">
                <a:effectLst>
                  <a:outerShdw blurRad="38100" dist="38100" dir="2700000" algn="tl">
                    <a:srgbClr val="FFFFFF"/>
                  </a:outerShdw>
                </a:effectLst>
              </a:rPr>
              <a:t>	</a:t>
            </a:r>
            <a:r>
              <a:rPr lang="en-US" sz="2200" dirty="0">
                <a:solidFill>
                  <a:schemeClr val="bg1">
                    <a:lumMod val="75000"/>
                    <a:lumOff val="25000"/>
                  </a:schemeClr>
                </a:solidFill>
              </a:rPr>
              <a:t>-10% (1)</a:t>
            </a:r>
            <a:r>
              <a:rPr lang="en-US" sz="2200" dirty="0"/>
              <a:t>	    </a:t>
            </a:r>
            <a:r>
              <a:rPr lang="en-US" sz="2200" dirty="0">
                <a:solidFill>
                  <a:srgbClr val="008000"/>
                </a:solidFill>
              </a:rPr>
              <a:t>$21,091  (&lt;1%)</a:t>
            </a:r>
            <a:endParaRPr lang="en-US" sz="2200" dirty="0"/>
          </a:p>
        </p:txBody>
      </p:sp>
      <p:sp>
        <p:nvSpPr>
          <p:cNvPr id="25" name="Rectangle 72">
            <a:extLst>
              <a:ext uri="{FF2B5EF4-FFF2-40B4-BE49-F238E27FC236}">
                <a16:creationId xmlns:a16="http://schemas.microsoft.com/office/drawing/2014/main" xmlns="" id="{14DC4726-89C4-4286-8491-4615FD522C77}"/>
              </a:ext>
            </a:extLst>
          </p:cNvPr>
          <p:cNvSpPr>
            <a:spLocks noChangeArrowheads="1"/>
          </p:cNvSpPr>
          <p:nvPr/>
        </p:nvSpPr>
        <p:spPr bwMode="auto">
          <a:xfrm>
            <a:off x="527050" y="3548063"/>
            <a:ext cx="8165592" cy="338137"/>
          </a:xfrm>
          <a:prstGeom prst="rect">
            <a:avLst/>
          </a:prstGeom>
          <a:solidFill>
            <a:srgbClr val="DDDDDD"/>
          </a:solidFill>
          <a:ln w="9525">
            <a:noFill/>
            <a:miter lim="800000"/>
            <a:headEnd/>
            <a:tailEnd/>
          </a:ln>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DUI courts</a:t>
            </a:r>
            <a:r>
              <a:rPr lang="en-US" sz="2200" dirty="0">
                <a:effectLst>
                  <a:outerShdw blurRad="38100" dist="38100" dir="2700000" algn="tl">
                    <a:srgbClr val="FFFFFF"/>
                  </a:outerShdw>
                </a:effectLst>
              </a:rPr>
              <a:t>	</a:t>
            </a:r>
            <a:r>
              <a:rPr lang="en-US" sz="2200" dirty="0">
                <a:solidFill>
                  <a:schemeClr val="bg1">
                    <a:lumMod val="75000"/>
                    <a:lumOff val="25000"/>
                  </a:schemeClr>
                </a:solidFill>
              </a:rPr>
              <a:t> -9% (6)</a:t>
            </a:r>
            <a:r>
              <a:rPr lang="en-US" sz="2200" dirty="0"/>
              <a:t>	</a:t>
            </a:r>
            <a:r>
              <a:rPr lang="en-US" sz="2200" dirty="0">
                <a:solidFill>
                  <a:srgbClr val="FF0000"/>
                </a:solidFill>
              </a:rPr>
              <a:t>-$3,408  (81%)</a:t>
            </a:r>
            <a:endParaRPr lang="en-US" sz="2200" dirty="0"/>
          </a:p>
        </p:txBody>
      </p:sp>
      <p:sp>
        <p:nvSpPr>
          <p:cNvPr id="26" name="Rectangle 76">
            <a:extLst>
              <a:ext uri="{FF2B5EF4-FFF2-40B4-BE49-F238E27FC236}">
                <a16:creationId xmlns:a16="http://schemas.microsoft.com/office/drawing/2014/main" xmlns="" id="{1FE16A29-EBCF-4381-AB18-31AA4EF88F1F}"/>
              </a:ext>
            </a:extLst>
          </p:cNvPr>
          <p:cNvSpPr>
            <a:spLocks noChangeArrowheads="1"/>
          </p:cNvSpPr>
          <p:nvPr/>
        </p:nvSpPr>
        <p:spPr bwMode="auto">
          <a:xfrm>
            <a:off x="514350" y="1927424"/>
            <a:ext cx="2743200" cy="338554"/>
          </a:xfrm>
          <a:prstGeom prst="rect">
            <a:avLst/>
          </a:prstGeom>
          <a:noFill/>
          <a:ln w="9525">
            <a:noFill/>
            <a:miter lim="800000"/>
            <a:headEnd/>
            <a:tailEnd/>
          </a:ln>
        </p:spPr>
        <p:txBody>
          <a:bodyPr lIns="0" tIns="0" rIns="0" bIns="0">
            <a:spAutoFit/>
          </a:bodyPr>
          <a:lstStyle/>
          <a:p>
            <a:pPr eaLnBrk="0" hangingPunct="0">
              <a:tabLst>
                <a:tab pos="4279900" algn="dec"/>
                <a:tab pos="6281738" algn="dec"/>
                <a:tab pos="7778750" algn="l"/>
              </a:tabLst>
            </a:pPr>
            <a:r>
              <a:rPr lang="en-US" sz="2200" i="1" u="sng" dirty="0">
                <a:solidFill>
                  <a:srgbClr val="FF0000"/>
                </a:solidFill>
              </a:rPr>
              <a:t>Alternative</a:t>
            </a:r>
          </a:p>
        </p:txBody>
      </p:sp>
      <p:sp>
        <p:nvSpPr>
          <p:cNvPr id="27" name="Rectangle 83">
            <a:extLst>
              <a:ext uri="{FF2B5EF4-FFF2-40B4-BE49-F238E27FC236}">
                <a16:creationId xmlns:a16="http://schemas.microsoft.com/office/drawing/2014/main" xmlns="" id="{00C5EFFB-412E-4E48-AA5B-83E5D1EFCB5A}"/>
              </a:ext>
            </a:extLst>
          </p:cNvPr>
          <p:cNvSpPr>
            <a:spLocks noChangeArrowheads="1"/>
          </p:cNvSpPr>
          <p:nvPr/>
        </p:nvSpPr>
        <p:spPr bwMode="auto">
          <a:xfrm>
            <a:off x="525463" y="3243263"/>
            <a:ext cx="8161338" cy="338138"/>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Drug courts</a:t>
            </a:r>
            <a:r>
              <a:rPr lang="en-US" sz="2200" dirty="0">
                <a:effectLst>
                  <a:outerShdw blurRad="38100" dist="38100" dir="2700000" algn="tl">
                    <a:srgbClr val="FFFFFF"/>
                  </a:outerShdw>
                </a:effectLst>
              </a:rPr>
              <a:t>	</a:t>
            </a:r>
            <a:r>
              <a:rPr lang="en-US" sz="2200" dirty="0">
                <a:solidFill>
                  <a:schemeClr val="bg1">
                    <a:lumMod val="75000"/>
                    <a:lumOff val="25000"/>
                  </a:schemeClr>
                </a:solidFill>
              </a:rPr>
              <a:t>-10% (72)</a:t>
            </a:r>
            <a:r>
              <a:rPr lang="en-US" sz="2200" dirty="0">
                <a:solidFill>
                  <a:srgbClr val="008000"/>
                </a:solidFill>
              </a:rPr>
              <a:t>	 $8,993  (&lt;1%)</a:t>
            </a:r>
          </a:p>
        </p:txBody>
      </p:sp>
      <p:sp>
        <p:nvSpPr>
          <p:cNvPr id="33" name="Rectangle 153">
            <a:extLst>
              <a:ext uri="{FF2B5EF4-FFF2-40B4-BE49-F238E27FC236}">
                <a16:creationId xmlns:a16="http://schemas.microsoft.com/office/drawing/2014/main" xmlns="" id="{9CA0A0D1-7420-4494-863F-23CF53D1C740}"/>
              </a:ext>
            </a:extLst>
          </p:cNvPr>
          <p:cNvSpPr>
            <a:spLocks noChangeArrowheads="1"/>
          </p:cNvSpPr>
          <p:nvPr/>
        </p:nvSpPr>
        <p:spPr bwMode="auto">
          <a:xfrm>
            <a:off x="6137370" y="547289"/>
            <a:ext cx="557784"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61441886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1000"/>
                                        <p:tgtEl>
                                          <p:spTgt spid="2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1000"/>
                                        <p:tgtEl>
                                          <p:spTgt spid="2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1000"/>
                                        <p:tgtEl>
                                          <p:spTgt spid="2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1000"/>
                                        <p:tgtEl>
                                          <p:spTgt spid="2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1000"/>
                                        <p:tgtEl>
                                          <p:spTgt spid="25"/>
                                        </p:tgtEl>
                                      </p:cBhvr>
                                    </p:animEffect>
                                  </p:childTnLst>
                                </p:cTn>
                              </p:par>
                              <p:par>
                                <p:cTn id="34" presetID="10" presetClass="entr" presetSubtype="0" fill="hold" nodeType="withEffect">
                                  <p:stCondLst>
                                    <p:cond delay="0"/>
                                  </p:stCondLst>
                                  <p:childTnLst>
                                    <p:set>
                                      <p:cBhvr>
                                        <p:cTn id="35" dur="1" fill="hold">
                                          <p:stCondLst>
                                            <p:cond delay="0"/>
                                          </p:stCondLst>
                                        </p:cTn>
                                        <p:tgtEl>
                                          <p:spTgt spid="16">
                                            <p:txEl>
                                              <p:pRg st="0" end="0"/>
                                            </p:txEl>
                                          </p:spTgt>
                                        </p:tgtEl>
                                        <p:attrNameLst>
                                          <p:attrName>style.visibility</p:attrName>
                                        </p:attrNameLst>
                                      </p:cBhvr>
                                      <p:to>
                                        <p:strVal val="visible"/>
                                      </p:to>
                                    </p:set>
                                    <p:animEffect transition="in" filter="fade">
                                      <p:cBhvr>
                                        <p:cTn id="36" dur="500"/>
                                        <p:tgtEl>
                                          <p:spTgt spid="16">
                                            <p:txEl>
                                              <p:pRg st="0" end="0"/>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6">
                                            <p:txEl>
                                              <p:pRg st="1" end="1"/>
                                            </p:txEl>
                                          </p:spTgt>
                                        </p:tgtEl>
                                        <p:attrNameLst>
                                          <p:attrName>style.visibility</p:attrName>
                                        </p:attrNameLst>
                                      </p:cBhvr>
                                      <p:to>
                                        <p:strVal val="visible"/>
                                      </p:to>
                                    </p:set>
                                    <p:animEffect transition="in" filter="fade">
                                      <p:cBhvr>
                                        <p:cTn id="39" dur="500"/>
                                        <p:tgtEl>
                                          <p:spTgt spid="16">
                                            <p:txEl>
                                              <p:pRg st="1" end="1"/>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16">
                                            <p:txEl>
                                              <p:pRg st="2" end="2"/>
                                            </p:txEl>
                                          </p:spTgt>
                                        </p:tgtEl>
                                        <p:attrNameLst>
                                          <p:attrName>style.visibility</p:attrName>
                                        </p:attrNameLst>
                                      </p:cBhvr>
                                      <p:to>
                                        <p:strVal val="visible"/>
                                      </p:to>
                                    </p:set>
                                    <p:animEffect transition="in" filter="fade">
                                      <p:cBhvr>
                                        <p:cTn id="42" dur="500"/>
                                        <p:tgtEl>
                                          <p:spTgt spid="16">
                                            <p:txEl>
                                              <p:pRg st="2" end="2"/>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16">
                                            <p:txEl>
                                              <p:pRg st="3" end="3"/>
                                            </p:txEl>
                                          </p:spTgt>
                                        </p:tgtEl>
                                        <p:attrNameLst>
                                          <p:attrName>style.visibility</p:attrName>
                                        </p:attrNameLst>
                                      </p:cBhvr>
                                      <p:to>
                                        <p:strVal val="visible"/>
                                      </p:to>
                                    </p:set>
                                    <p:animEffect transition="in" filter="fade">
                                      <p:cBhvr>
                                        <p:cTn id="45" dur="50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P spid="22" grpId="0" animBg="1"/>
      <p:bldP spid="23" grpId="0" animBg="1"/>
      <p:bldP spid="24" grpId="0" animBg="1"/>
      <p:bldP spid="25" grpId="0" animBg="1"/>
      <p:bldP spid="26" grpId="0"/>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xmlns="" id="{BF5B8F2C-DBAF-4A8B-AD35-066BC4570AB1}"/>
              </a:ext>
            </a:extLst>
          </p:cNvPr>
          <p:cNvGrpSpPr/>
          <p:nvPr/>
        </p:nvGrpSpPr>
        <p:grpSpPr>
          <a:xfrm>
            <a:off x="918368" y="152400"/>
            <a:ext cx="7006432" cy="585216"/>
            <a:chOff x="918368" y="50800"/>
            <a:chExt cx="7006432" cy="585216"/>
          </a:xfrm>
        </p:grpSpPr>
        <p:grpSp>
          <p:nvGrpSpPr>
            <p:cNvPr id="34" name="Group 33">
              <a:extLst>
                <a:ext uri="{FF2B5EF4-FFF2-40B4-BE49-F238E27FC236}">
                  <a16:creationId xmlns:a16="http://schemas.microsoft.com/office/drawing/2014/main" xmlns="" id="{6D64D1A0-D207-43EB-A8D0-C6D0D325DAEC}"/>
                </a:ext>
              </a:extLst>
            </p:cNvPr>
            <p:cNvGrpSpPr/>
            <p:nvPr/>
          </p:nvGrpSpPr>
          <p:grpSpPr>
            <a:xfrm>
              <a:off x="2907918" y="50800"/>
              <a:ext cx="5016882" cy="585216"/>
              <a:chOff x="11556619" y="203200"/>
              <a:chExt cx="5016882" cy="585216"/>
            </a:xfrm>
          </p:grpSpPr>
          <p:sp>
            <p:nvSpPr>
              <p:cNvPr id="42" name="Rounded Rectangle 44">
                <a:extLst>
                  <a:ext uri="{FF2B5EF4-FFF2-40B4-BE49-F238E27FC236}">
                    <a16:creationId xmlns:a16="http://schemas.microsoft.com/office/drawing/2014/main" xmlns="" id="{70F9BD46-5B14-448B-AF6A-C9A855702839}"/>
                  </a:ext>
                </a:extLst>
              </p:cNvPr>
              <p:cNvSpPr/>
              <p:nvPr/>
            </p:nvSpPr>
            <p:spPr>
              <a:xfrm>
                <a:off x="14782800" y="303784"/>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#7</a:t>
                </a:r>
              </a:p>
            </p:txBody>
          </p:sp>
          <p:sp>
            <p:nvSpPr>
              <p:cNvPr id="36" name="Rounded Rectangle 44">
                <a:extLst>
                  <a:ext uri="{FF2B5EF4-FFF2-40B4-BE49-F238E27FC236}">
                    <a16:creationId xmlns:a16="http://schemas.microsoft.com/office/drawing/2014/main" xmlns="" id="{A26E36F5-CBF3-4885-9E15-4B77CCFA99B3}"/>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#6</a:t>
                </a:r>
              </a:p>
            </p:txBody>
          </p:sp>
          <p:sp>
            <p:nvSpPr>
              <p:cNvPr id="37" name="Rounded Rectangle 44">
                <a:extLst>
                  <a:ext uri="{FF2B5EF4-FFF2-40B4-BE49-F238E27FC236}">
                    <a16:creationId xmlns:a16="http://schemas.microsoft.com/office/drawing/2014/main" xmlns="" id="{4AC6FC99-74E5-4227-9A4D-071A1F84C466}"/>
                  </a:ext>
                </a:extLst>
              </p:cNvPr>
              <p:cNvSpPr/>
              <p:nvPr/>
            </p:nvSpPr>
            <p:spPr>
              <a:xfrm>
                <a:off x="137160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#5</a:t>
                </a:r>
              </a:p>
            </p:txBody>
          </p:sp>
          <p:sp>
            <p:nvSpPr>
              <p:cNvPr id="38" name="Rounded Rectangle 44">
                <a:extLst>
                  <a:ext uri="{FF2B5EF4-FFF2-40B4-BE49-F238E27FC236}">
                    <a16:creationId xmlns:a16="http://schemas.microsoft.com/office/drawing/2014/main" xmlns="" id="{7E08D85F-DE52-4518-BC72-DAA1D7A71FD9}"/>
                  </a:ext>
                </a:extLst>
              </p:cNvPr>
              <p:cNvSpPr/>
              <p:nvPr/>
            </p:nvSpPr>
            <p:spPr>
              <a:xfrm>
                <a:off x="131826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#4</a:t>
                </a:r>
              </a:p>
            </p:txBody>
          </p:sp>
          <p:sp>
            <p:nvSpPr>
              <p:cNvPr id="39" name="Rounded Rectangle 44">
                <a:extLst>
                  <a:ext uri="{FF2B5EF4-FFF2-40B4-BE49-F238E27FC236}">
                    <a16:creationId xmlns:a16="http://schemas.microsoft.com/office/drawing/2014/main" xmlns="" id="{D0280698-C66C-4F18-A67D-B14416E6E98A}"/>
                  </a:ext>
                </a:extLst>
              </p:cNvPr>
              <p:cNvSpPr/>
              <p:nvPr/>
            </p:nvSpPr>
            <p:spPr>
              <a:xfrm>
                <a:off x="126492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#3</a:t>
                </a:r>
              </a:p>
            </p:txBody>
          </p:sp>
          <p:sp>
            <p:nvSpPr>
              <p:cNvPr id="40" name="Rounded Rectangle 44">
                <a:extLst>
                  <a:ext uri="{FF2B5EF4-FFF2-40B4-BE49-F238E27FC236}">
                    <a16:creationId xmlns:a16="http://schemas.microsoft.com/office/drawing/2014/main" xmlns="" id="{868D9014-72CC-42E7-9C75-93BD5A25E842}"/>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41" name="Rounded Rectangle 44">
                <a:extLst>
                  <a:ext uri="{FF2B5EF4-FFF2-40B4-BE49-F238E27FC236}">
                    <a16:creationId xmlns:a16="http://schemas.microsoft.com/office/drawing/2014/main" xmlns="" id="{2AE361ED-3881-4151-92ED-50F22DB40E9E}"/>
                  </a:ext>
                </a:extLst>
              </p:cNvPr>
              <p:cNvSpPr/>
              <p:nvPr/>
            </p:nvSpPr>
            <p:spPr>
              <a:xfrm>
                <a:off x="15316200" y="203200"/>
                <a:ext cx="1257301" cy="585216"/>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Conclusion</a:t>
                </a:r>
              </a:p>
            </p:txBody>
          </p:sp>
          <p:sp>
            <p:nvSpPr>
              <p:cNvPr id="43" name="Rounded Rectangle 44">
                <a:extLst>
                  <a:ext uri="{FF2B5EF4-FFF2-40B4-BE49-F238E27FC236}">
                    <a16:creationId xmlns:a16="http://schemas.microsoft.com/office/drawing/2014/main" xmlns="" id="{83060A8F-1AF1-4558-ABE5-96D9256EE57C}"/>
                  </a:ext>
                </a:extLst>
              </p:cNvPr>
              <p:cNvSpPr/>
              <p:nvPr/>
            </p:nvSpPr>
            <p:spPr>
              <a:xfrm>
                <a:off x="11556619" y="310044"/>
                <a:ext cx="563563" cy="467519"/>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grpSp>
        <p:sp>
          <p:nvSpPr>
            <p:cNvPr id="35" name="Rounded Rectangle 44">
              <a:extLst>
                <a:ext uri="{FF2B5EF4-FFF2-40B4-BE49-F238E27FC236}">
                  <a16:creationId xmlns:a16="http://schemas.microsoft.com/office/drawing/2014/main" xmlns="" id="{35C55367-2812-4087-9BED-6970F7C1BEC9}"/>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3504"/>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dirty="0">
              <a:latin typeface="Segoe UI" panose="020B0502040204020203" pitchFamily="34" charset="0"/>
              <a:cs typeface="Segoe UI" panose="020B0502040204020203" pitchFamily="34" charset="0"/>
            </a:endParaRPr>
          </a:p>
        </p:txBody>
      </p:sp>
      <p:sp>
        <p:nvSpPr>
          <p:cNvPr id="15" name="Line 29"/>
          <p:cNvSpPr>
            <a:spLocks noChangeShapeType="1"/>
          </p:cNvSpPr>
          <p:nvPr/>
        </p:nvSpPr>
        <p:spPr bwMode="auto">
          <a:xfrm>
            <a:off x="-2800309" y="2159000"/>
            <a:ext cx="2555875" cy="1681163"/>
          </a:xfrm>
          <a:prstGeom prst="line">
            <a:avLst/>
          </a:prstGeom>
          <a:noFill/>
          <a:ln w="152400" cap="rnd">
            <a:noFill/>
            <a:prstDash val="sysDot"/>
            <a:round/>
            <a:headEnd/>
            <a:tailEnd/>
          </a:ln>
        </p:spPr>
        <p:txBody>
          <a:bodyPr wrap="none" anchor="ctr"/>
          <a:lstStyle/>
          <a:p>
            <a:endParaRPr lang="en-US">
              <a:latin typeface="Segoe UI" panose="020B0502040204020203" pitchFamily="34" charset="0"/>
              <a:cs typeface="Segoe UI" panose="020B0502040204020203" pitchFamily="34" charset="0"/>
            </a:endParaRPr>
          </a:p>
        </p:txBody>
      </p:sp>
      <p:sp>
        <p:nvSpPr>
          <p:cNvPr id="17" name="Rectangle 16"/>
          <p:cNvSpPr>
            <a:spLocks noChangeArrowheads="1"/>
          </p:cNvSpPr>
          <p:nvPr/>
        </p:nvSpPr>
        <p:spPr bwMode="auto">
          <a:xfrm>
            <a:off x="0" y="609600"/>
            <a:ext cx="9144000" cy="1048512"/>
          </a:xfrm>
          <a:prstGeom prst="rect">
            <a:avLst/>
          </a:prstGeom>
          <a:noFill/>
          <a:ln w="9525">
            <a:noFill/>
            <a:miter lim="800000"/>
            <a:headEnd/>
            <a:tailEnd/>
          </a:ln>
        </p:spPr>
        <p:txBody>
          <a:bodyPr anchor="ctr"/>
          <a:lstStyle>
            <a:defPPr>
              <a:defRPr lang="en-US"/>
            </a:defPPr>
            <a:lvl1pPr algn="ctr" rtl="0" eaLnBrk="0" fontAlgn="base" hangingPunct="0">
              <a:spcBef>
                <a:spcPct val="0"/>
              </a:spcBef>
              <a:spcAft>
                <a:spcPct val="0"/>
              </a:spcAft>
              <a:defRPr sz="2400" b="1"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a:lstStyle>
          <a:p>
            <a:pPr>
              <a:spcBef>
                <a:spcPts val="0"/>
              </a:spcBef>
            </a:pPr>
            <a:r>
              <a:rPr lang="en-US" sz="2600" i="1" dirty="0">
                <a:solidFill>
                  <a:srgbClr val="FF0000"/>
                </a:solidFill>
                <a:latin typeface="+mn-lt"/>
                <a:cs typeface="Segoe UI" panose="020B0502040204020203" pitchFamily="34" charset="0"/>
              </a:rPr>
              <a:t>A Path Toward Criminal Justice Reform</a:t>
            </a:r>
          </a:p>
          <a:p>
            <a:pPr>
              <a:spcBef>
                <a:spcPts val="0"/>
              </a:spcBef>
            </a:pPr>
            <a:r>
              <a:rPr lang="en-US" i="1" dirty="0">
                <a:solidFill>
                  <a:srgbClr val="006600"/>
                </a:solidFill>
                <a:latin typeface="+mn-lt"/>
                <a:cs typeface="Segoe UI" panose="020B0502040204020203" pitchFamily="34" charset="0"/>
                <a:sym typeface="Symbol"/>
              </a:rPr>
              <a:t>Evidence-based principles from lessons learned in Washington</a:t>
            </a:r>
            <a:endParaRPr lang="en-US" i="1" dirty="0">
              <a:solidFill>
                <a:srgbClr val="006600"/>
              </a:solidFill>
              <a:latin typeface="+mn-lt"/>
              <a:cs typeface="Segoe UI" panose="020B0502040204020203" pitchFamily="34" charset="0"/>
            </a:endParaRPr>
          </a:p>
        </p:txBody>
      </p:sp>
      <p:sp>
        <p:nvSpPr>
          <p:cNvPr id="21" name="Text Box 30">
            <a:extLst>
              <a:ext uri="{FF2B5EF4-FFF2-40B4-BE49-F238E27FC236}">
                <a16:creationId xmlns:a16="http://schemas.microsoft.com/office/drawing/2014/main" xmlns="" id="{7D01F180-4FB4-4D55-AFC6-194ADC10EB16}"/>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21</a:t>
            </a:fld>
            <a:r>
              <a:rPr lang="en-US" sz="1600" dirty="0">
                <a:solidFill>
                  <a:srgbClr val="0000FF"/>
                </a:solidFill>
              </a:rPr>
              <a:t> of 22</a:t>
            </a:r>
          </a:p>
        </p:txBody>
      </p:sp>
      <p:sp>
        <p:nvSpPr>
          <p:cNvPr id="44" name="Rectangle 153">
            <a:extLst>
              <a:ext uri="{FF2B5EF4-FFF2-40B4-BE49-F238E27FC236}">
                <a16:creationId xmlns:a16="http://schemas.microsoft.com/office/drawing/2014/main" xmlns="" id="{38170ADF-FEA8-49DA-8FF0-17E4F12D1415}"/>
              </a:ext>
            </a:extLst>
          </p:cNvPr>
          <p:cNvSpPr>
            <a:spLocks noChangeArrowheads="1"/>
          </p:cNvSpPr>
          <p:nvPr/>
        </p:nvSpPr>
        <p:spPr bwMode="auto">
          <a:xfrm>
            <a:off x="6688550" y="537034"/>
            <a:ext cx="1236251"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19" name="Rectangle 27">
            <a:extLst>
              <a:ext uri="{FF2B5EF4-FFF2-40B4-BE49-F238E27FC236}">
                <a16:creationId xmlns:a16="http://schemas.microsoft.com/office/drawing/2014/main" xmlns="" id="{D6D9A286-CC1C-49E6-91CE-948E8966DA1E}"/>
              </a:ext>
            </a:extLst>
          </p:cNvPr>
          <p:cNvSpPr>
            <a:spLocks noChangeArrowheads="1"/>
          </p:cNvSpPr>
          <p:nvPr/>
        </p:nvSpPr>
        <p:spPr bwMode="auto">
          <a:xfrm>
            <a:off x="472280" y="1813441"/>
            <a:ext cx="8290720" cy="4739759"/>
          </a:xfrm>
          <a:prstGeom prst="rect">
            <a:avLst/>
          </a:prstGeom>
          <a:noFill/>
          <a:ln w="9525">
            <a:noFill/>
            <a:miter lim="800000"/>
            <a:headEnd/>
            <a:tailEnd/>
          </a:ln>
        </p:spPr>
        <p:txBody>
          <a:bodyPr wrap="square" lIns="0" tIns="0" rIns="0" bIns="0">
            <a:spAutoFit/>
          </a:bodyPr>
          <a:lstStyle/>
          <a:p>
            <a:r>
              <a:rPr lang="en-US" sz="2400" dirty="0">
                <a:solidFill>
                  <a:srgbClr val="0000FF"/>
                </a:solidFill>
              </a:rPr>
              <a:t>Eliminate punitive policies and invest in cognitive/social learning programs</a:t>
            </a:r>
          </a:p>
          <a:p>
            <a:pPr marL="800100" lvl="1" indent="-342900">
              <a:spcAft>
                <a:spcPts val="1200"/>
              </a:spcAft>
              <a:buFont typeface="Arial" panose="020B0604020202020204" pitchFamily="34" charset="0"/>
              <a:buChar char="•"/>
            </a:pPr>
            <a:r>
              <a:rPr lang="en-US" sz="2400" dirty="0">
                <a:solidFill>
                  <a:srgbClr val="006600"/>
                </a:solidFill>
              </a:rPr>
              <a:t>Evidence for deterrence is limited and supports swift and certain, but not severe/punitive (e.g., boot camps, ISP)  </a:t>
            </a:r>
          </a:p>
          <a:p>
            <a:r>
              <a:rPr lang="en-US" sz="2400" dirty="0">
                <a:solidFill>
                  <a:srgbClr val="0000FF"/>
                </a:solidFill>
              </a:rPr>
              <a:t>Create a culture of investing in and conducting rigorous research</a:t>
            </a:r>
          </a:p>
          <a:p>
            <a:pPr marL="800100" lvl="1" indent="-342900">
              <a:buFont typeface="Arial" panose="020B0604020202020204" pitchFamily="34" charset="0"/>
              <a:buChar char="•"/>
            </a:pPr>
            <a:r>
              <a:rPr lang="en-US" sz="2400" dirty="0">
                <a:solidFill>
                  <a:srgbClr val="006600"/>
                </a:solidFill>
              </a:rPr>
              <a:t>Iterative, ongoing process</a:t>
            </a:r>
          </a:p>
          <a:p>
            <a:pPr marL="800100" lvl="1" indent="-342900">
              <a:spcAft>
                <a:spcPts val="1200"/>
              </a:spcAft>
              <a:buFont typeface="Arial" panose="020B0604020202020204" pitchFamily="34" charset="0"/>
              <a:buChar char="•"/>
            </a:pPr>
            <a:r>
              <a:rPr lang="en-US" sz="2400" dirty="0">
                <a:solidFill>
                  <a:srgbClr val="006600"/>
                </a:solidFill>
              </a:rPr>
              <a:t>Build partnerships with academic community</a:t>
            </a:r>
          </a:p>
          <a:p>
            <a:r>
              <a:rPr lang="en-US" sz="2400" dirty="0">
                <a:solidFill>
                  <a:srgbClr val="0000FF"/>
                </a:solidFill>
              </a:rPr>
              <a:t>Embrace champions/leaders as effective change agents</a:t>
            </a:r>
          </a:p>
          <a:p>
            <a:pPr marL="800100" lvl="1" indent="-342900">
              <a:buFont typeface="Arial" panose="020B0604020202020204" pitchFamily="34" charset="0"/>
              <a:buChar char="•"/>
            </a:pPr>
            <a:r>
              <a:rPr lang="en-US" sz="2400" dirty="0">
                <a:solidFill>
                  <a:srgbClr val="006600"/>
                </a:solidFill>
              </a:rPr>
              <a:t>Relationships matter</a:t>
            </a:r>
          </a:p>
          <a:p>
            <a:pPr marL="800100" lvl="1" indent="-342900">
              <a:buFont typeface="Arial" panose="020B0604020202020204" pitchFamily="34" charset="0"/>
              <a:buChar char="•"/>
            </a:pPr>
            <a:r>
              <a:rPr lang="en-US" sz="2400" dirty="0">
                <a:solidFill>
                  <a:srgbClr val="006600"/>
                </a:solidFill>
              </a:rPr>
              <a:t>Culture eats strategy and change is hard</a:t>
            </a:r>
          </a:p>
          <a:p>
            <a:pPr marL="800100" lvl="1" indent="-342900">
              <a:buFont typeface="Arial" panose="020B0604020202020204" pitchFamily="34" charset="0"/>
              <a:buChar char="•"/>
            </a:pPr>
            <a:r>
              <a:rPr lang="en-US" sz="2400" dirty="0">
                <a:solidFill>
                  <a:srgbClr val="006600"/>
                </a:solidFill>
              </a:rPr>
              <a:t>Communicate to practitioners with transparency and research evidence</a:t>
            </a:r>
            <a:endParaRPr lang="en-US" sz="2400" dirty="0">
              <a:solidFill>
                <a:srgbClr val="0000FF"/>
              </a:solidFill>
            </a:endParaRPr>
          </a:p>
        </p:txBody>
      </p:sp>
    </p:spTree>
    <p:extLst>
      <p:ext uri="{BB962C8B-B14F-4D97-AF65-F5344CB8AC3E}">
        <p14:creationId xmlns:p14="http://schemas.microsoft.com/office/powerpoint/2010/main" val="13379671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dissolve">
                                      <p:cBhvr>
                                        <p:cTn id="7" dur="500"/>
                                        <p:tgtEl>
                                          <p:spTgt spid="17">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xEl>
                                              <p:pRg st="1" end="1"/>
                                            </p:txEl>
                                          </p:spTgt>
                                        </p:tgtEl>
                                        <p:attrNameLst>
                                          <p:attrName>style.visibility</p:attrName>
                                        </p:attrNameLst>
                                      </p:cBhvr>
                                      <p:to>
                                        <p:strVal val="visible"/>
                                      </p:to>
                                    </p:set>
                                    <p:animEffect transition="in" filter="dissolve">
                                      <p:cBhvr>
                                        <p:cTn id="10" dur="500"/>
                                        <p:tgtEl>
                                          <p:spTgt spid="1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dissolve">
                                      <p:cBhvr>
                                        <p:cTn id="15" dur="500"/>
                                        <p:tgtEl>
                                          <p:spTgt spid="19">
                                            <p:txEl>
                                              <p:pRg st="0" end="0"/>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9">
                                            <p:txEl>
                                              <p:pRg st="1" end="1"/>
                                            </p:txEl>
                                          </p:spTgt>
                                        </p:tgtEl>
                                        <p:attrNameLst>
                                          <p:attrName>style.visibility</p:attrName>
                                        </p:attrNameLst>
                                      </p:cBhvr>
                                      <p:to>
                                        <p:strVal val="visible"/>
                                      </p:to>
                                    </p:set>
                                    <p:animEffect transition="in" filter="dissolve">
                                      <p:cBhvr>
                                        <p:cTn id="18" dur="500"/>
                                        <p:tgtEl>
                                          <p:spTgt spid="1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9">
                                            <p:txEl>
                                              <p:pRg st="2" end="2"/>
                                            </p:txEl>
                                          </p:spTgt>
                                        </p:tgtEl>
                                        <p:attrNameLst>
                                          <p:attrName>style.visibility</p:attrName>
                                        </p:attrNameLst>
                                      </p:cBhvr>
                                      <p:to>
                                        <p:strVal val="visible"/>
                                      </p:to>
                                    </p:set>
                                    <p:animEffect transition="in" filter="dissolve">
                                      <p:cBhvr>
                                        <p:cTn id="23" dur="500"/>
                                        <p:tgtEl>
                                          <p:spTgt spid="19">
                                            <p:txEl>
                                              <p:pRg st="2" end="2"/>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19">
                                            <p:txEl>
                                              <p:pRg st="3" end="3"/>
                                            </p:txEl>
                                          </p:spTgt>
                                        </p:tgtEl>
                                        <p:attrNameLst>
                                          <p:attrName>style.visibility</p:attrName>
                                        </p:attrNameLst>
                                      </p:cBhvr>
                                      <p:to>
                                        <p:strVal val="visible"/>
                                      </p:to>
                                    </p:set>
                                    <p:animEffect transition="in" filter="dissolve">
                                      <p:cBhvr>
                                        <p:cTn id="26" dur="500"/>
                                        <p:tgtEl>
                                          <p:spTgt spid="19">
                                            <p:txEl>
                                              <p:pRg st="3" end="3"/>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19">
                                            <p:txEl>
                                              <p:pRg st="4" end="4"/>
                                            </p:txEl>
                                          </p:spTgt>
                                        </p:tgtEl>
                                        <p:attrNameLst>
                                          <p:attrName>style.visibility</p:attrName>
                                        </p:attrNameLst>
                                      </p:cBhvr>
                                      <p:to>
                                        <p:strVal val="visible"/>
                                      </p:to>
                                    </p:set>
                                    <p:animEffect transition="in" filter="dissolve">
                                      <p:cBhvr>
                                        <p:cTn id="29" dur="500"/>
                                        <p:tgtEl>
                                          <p:spTgt spid="19">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19">
                                            <p:txEl>
                                              <p:pRg st="5" end="5"/>
                                            </p:txEl>
                                          </p:spTgt>
                                        </p:tgtEl>
                                        <p:attrNameLst>
                                          <p:attrName>style.visibility</p:attrName>
                                        </p:attrNameLst>
                                      </p:cBhvr>
                                      <p:to>
                                        <p:strVal val="visible"/>
                                      </p:to>
                                    </p:set>
                                    <p:animEffect transition="in" filter="dissolve">
                                      <p:cBhvr>
                                        <p:cTn id="34" dur="500"/>
                                        <p:tgtEl>
                                          <p:spTgt spid="19">
                                            <p:txEl>
                                              <p:pRg st="5" end="5"/>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19">
                                            <p:txEl>
                                              <p:pRg st="6" end="6"/>
                                            </p:txEl>
                                          </p:spTgt>
                                        </p:tgtEl>
                                        <p:attrNameLst>
                                          <p:attrName>style.visibility</p:attrName>
                                        </p:attrNameLst>
                                      </p:cBhvr>
                                      <p:to>
                                        <p:strVal val="visible"/>
                                      </p:to>
                                    </p:set>
                                    <p:animEffect transition="in" filter="dissolve">
                                      <p:cBhvr>
                                        <p:cTn id="37" dur="500"/>
                                        <p:tgtEl>
                                          <p:spTgt spid="19">
                                            <p:txEl>
                                              <p:pRg st="6" end="6"/>
                                            </p:txEl>
                                          </p:spTgt>
                                        </p:tgtEl>
                                      </p:cBhvr>
                                    </p:animEffect>
                                  </p:childTnLst>
                                </p:cTn>
                              </p:par>
                              <p:par>
                                <p:cTn id="38" presetID="9" presetClass="entr" presetSubtype="0" fill="hold" nodeType="withEffect">
                                  <p:stCondLst>
                                    <p:cond delay="0"/>
                                  </p:stCondLst>
                                  <p:childTnLst>
                                    <p:set>
                                      <p:cBhvr>
                                        <p:cTn id="39" dur="1" fill="hold">
                                          <p:stCondLst>
                                            <p:cond delay="0"/>
                                          </p:stCondLst>
                                        </p:cTn>
                                        <p:tgtEl>
                                          <p:spTgt spid="19">
                                            <p:txEl>
                                              <p:pRg st="7" end="7"/>
                                            </p:txEl>
                                          </p:spTgt>
                                        </p:tgtEl>
                                        <p:attrNameLst>
                                          <p:attrName>style.visibility</p:attrName>
                                        </p:attrNameLst>
                                      </p:cBhvr>
                                      <p:to>
                                        <p:strVal val="visible"/>
                                      </p:to>
                                    </p:set>
                                    <p:animEffect transition="in" filter="dissolve">
                                      <p:cBhvr>
                                        <p:cTn id="40" dur="500"/>
                                        <p:tgtEl>
                                          <p:spTgt spid="19">
                                            <p:txEl>
                                              <p:pRg st="7" end="7"/>
                                            </p:txEl>
                                          </p:spTgt>
                                        </p:tgtEl>
                                      </p:cBhvr>
                                    </p:animEffect>
                                  </p:childTnLst>
                                </p:cTn>
                              </p:par>
                              <p:par>
                                <p:cTn id="41" presetID="9" presetClass="entr" presetSubtype="0" fill="hold" nodeType="withEffect">
                                  <p:stCondLst>
                                    <p:cond delay="0"/>
                                  </p:stCondLst>
                                  <p:childTnLst>
                                    <p:set>
                                      <p:cBhvr>
                                        <p:cTn id="42" dur="1" fill="hold">
                                          <p:stCondLst>
                                            <p:cond delay="0"/>
                                          </p:stCondLst>
                                        </p:cTn>
                                        <p:tgtEl>
                                          <p:spTgt spid="19">
                                            <p:txEl>
                                              <p:pRg st="8" end="8"/>
                                            </p:txEl>
                                          </p:spTgt>
                                        </p:tgtEl>
                                        <p:attrNameLst>
                                          <p:attrName>style.visibility</p:attrName>
                                        </p:attrNameLst>
                                      </p:cBhvr>
                                      <p:to>
                                        <p:strVal val="visible"/>
                                      </p:to>
                                    </p:set>
                                    <p:animEffect transition="in" filter="dissolve">
                                      <p:cBhvr>
                                        <p:cTn id="43" dur="500"/>
                                        <p:tgtEl>
                                          <p:spTgt spid="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xmlns="" id="{BF5B8F2C-DBAF-4A8B-AD35-066BC4570AB1}"/>
              </a:ext>
            </a:extLst>
          </p:cNvPr>
          <p:cNvGrpSpPr/>
          <p:nvPr/>
        </p:nvGrpSpPr>
        <p:grpSpPr>
          <a:xfrm>
            <a:off x="918368" y="152400"/>
            <a:ext cx="7006432" cy="585216"/>
            <a:chOff x="918368" y="50800"/>
            <a:chExt cx="7006432" cy="585216"/>
          </a:xfrm>
        </p:grpSpPr>
        <p:grpSp>
          <p:nvGrpSpPr>
            <p:cNvPr id="34" name="Group 33">
              <a:extLst>
                <a:ext uri="{FF2B5EF4-FFF2-40B4-BE49-F238E27FC236}">
                  <a16:creationId xmlns:a16="http://schemas.microsoft.com/office/drawing/2014/main" xmlns="" id="{6D64D1A0-D207-43EB-A8D0-C6D0D325DAEC}"/>
                </a:ext>
              </a:extLst>
            </p:cNvPr>
            <p:cNvGrpSpPr/>
            <p:nvPr/>
          </p:nvGrpSpPr>
          <p:grpSpPr>
            <a:xfrm>
              <a:off x="2907918" y="50800"/>
              <a:ext cx="5016882" cy="585216"/>
              <a:chOff x="11556619" y="203200"/>
              <a:chExt cx="5016882" cy="585216"/>
            </a:xfrm>
          </p:grpSpPr>
          <p:sp>
            <p:nvSpPr>
              <p:cNvPr id="42" name="Rounded Rectangle 44">
                <a:extLst>
                  <a:ext uri="{FF2B5EF4-FFF2-40B4-BE49-F238E27FC236}">
                    <a16:creationId xmlns:a16="http://schemas.microsoft.com/office/drawing/2014/main" xmlns="" id="{70F9BD46-5B14-448B-AF6A-C9A855702839}"/>
                  </a:ext>
                </a:extLst>
              </p:cNvPr>
              <p:cNvSpPr/>
              <p:nvPr/>
            </p:nvSpPr>
            <p:spPr>
              <a:xfrm>
                <a:off x="14782800" y="303784"/>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#7</a:t>
                </a:r>
              </a:p>
            </p:txBody>
          </p:sp>
          <p:sp>
            <p:nvSpPr>
              <p:cNvPr id="36" name="Rounded Rectangle 44">
                <a:extLst>
                  <a:ext uri="{FF2B5EF4-FFF2-40B4-BE49-F238E27FC236}">
                    <a16:creationId xmlns:a16="http://schemas.microsoft.com/office/drawing/2014/main" xmlns="" id="{A26E36F5-CBF3-4885-9E15-4B77CCFA99B3}"/>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#6</a:t>
                </a:r>
              </a:p>
            </p:txBody>
          </p:sp>
          <p:sp>
            <p:nvSpPr>
              <p:cNvPr id="37" name="Rounded Rectangle 44">
                <a:extLst>
                  <a:ext uri="{FF2B5EF4-FFF2-40B4-BE49-F238E27FC236}">
                    <a16:creationId xmlns:a16="http://schemas.microsoft.com/office/drawing/2014/main" xmlns="" id="{4AC6FC99-74E5-4227-9A4D-071A1F84C466}"/>
                  </a:ext>
                </a:extLst>
              </p:cNvPr>
              <p:cNvSpPr/>
              <p:nvPr/>
            </p:nvSpPr>
            <p:spPr>
              <a:xfrm>
                <a:off x="137160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#5</a:t>
                </a:r>
              </a:p>
            </p:txBody>
          </p:sp>
          <p:sp>
            <p:nvSpPr>
              <p:cNvPr id="38" name="Rounded Rectangle 44">
                <a:extLst>
                  <a:ext uri="{FF2B5EF4-FFF2-40B4-BE49-F238E27FC236}">
                    <a16:creationId xmlns:a16="http://schemas.microsoft.com/office/drawing/2014/main" xmlns="" id="{7E08D85F-DE52-4518-BC72-DAA1D7A71FD9}"/>
                  </a:ext>
                </a:extLst>
              </p:cNvPr>
              <p:cNvSpPr/>
              <p:nvPr/>
            </p:nvSpPr>
            <p:spPr>
              <a:xfrm>
                <a:off x="131826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#4</a:t>
                </a:r>
              </a:p>
            </p:txBody>
          </p:sp>
          <p:sp>
            <p:nvSpPr>
              <p:cNvPr id="39" name="Rounded Rectangle 44">
                <a:extLst>
                  <a:ext uri="{FF2B5EF4-FFF2-40B4-BE49-F238E27FC236}">
                    <a16:creationId xmlns:a16="http://schemas.microsoft.com/office/drawing/2014/main" xmlns="" id="{D0280698-C66C-4F18-A67D-B14416E6E98A}"/>
                  </a:ext>
                </a:extLst>
              </p:cNvPr>
              <p:cNvSpPr/>
              <p:nvPr/>
            </p:nvSpPr>
            <p:spPr>
              <a:xfrm>
                <a:off x="126492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#3</a:t>
                </a:r>
              </a:p>
            </p:txBody>
          </p:sp>
          <p:sp>
            <p:nvSpPr>
              <p:cNvPr id="40" name="Rounded Rectangle 44">
                <a:extLst>
                  <a:ext uri="{FF2B5EF4-FFF2-40B4-BE49-F238E27FC236}">
                    <a16:creationId xmlns:a16="http://schemas.microsoft.com/office/drawing/2014/main" xmlns="" id="{868D9014-72CC-42E7-9C75-93BD5A25E842}"/>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41" name="Rounded Rectangle 44">
                <a:extLst>
                  <a:ext uri="{FF2B5EF4-FFF2-40B4-BE49-F238E27FC236}">
                    <a16:creationId xmlns:a16="http://schemas.microsoft.com/office/drawing/2014/main" xmlns="" id="{2AE361ED-3881-4151-92ED-50F22DB40E9E}"/>
                  </a:ext>
                </a:extLst>
              </p:cNvPr>
              <p:cNvSpPr/>
              <p:nvPr/>
            </p:nvSpPr>
            <p:spPr>
              <a:xfrm>
                <a:off x="15316200" y="203200"/>
                <a:ext cx="1257301" cy="585216"/>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Conclusion</a:t>
                </a:r>
              </a:p>
            </p:txBody>
          </p:sp>
          <p:sp>
            <p:nvSpPr>
              <p:cNvPr id="43" name="Rounded Rectangle 44">
                <a:extLst>
                  <a:ext uri="{FF2B5EF4-FFF2-40B4-BE49-F238E27FC236}">
                    <a16:creationId xmlns:a16="http://schemas.microsoft.com/office/drawing/2014/main" xmlns="" id="{83060A8F-1AF1-4558-ABE5-96D9256EE57C}"/>
                  </a:ext>
                </a:extLst>
              </p:cNvPr>
              <p:cNvSpPr/>
              <p:nvPr/>
            </p:nvSpPr>
            <p:spPr>
              <a:xfrm>
                <a:off x="11556619" y="310044"/>
                <a:ext cx="563563" cy="467519"/>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grpSp>
        <p:sp>
          <p:nvSpPr>
            <p:cNvPr id="35" name="Rounded Rectangle 44">
              <a:extLst>
                <a:ext uri="{FF2B5EF4-FFF2-40B4-BE49-F238E27FC236}">
                  <a16:creationId xmlns:a16="http://schemas.microsoft.com/office/drawing/2014/main" xmlns="" id="{35C55367-2812-4087-9BED-6970F7C1BEC9}"/>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3504"/>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latin typeface="Segoe UI" panose="020B0502040204020203" pitchFamily="34" charset="0"/>
              <a:cs typeface="Segoe UI" panose="020B0502040204020203" pitchFamily="34" charset="0"/>
            </a:endParaRPr>
          </a:p>
        </p:txBody>
      </p:sp>
      <p:sp>
        <p:nvSpPr>
          <p:cNvPr id="15" name="Line 29"/>
          <p:cNvSpPr>
            <a:spLocks noChangeShapeType="1"/>
          </p:cNvSpPr>
          <p:nvPr/>
        </p:nvSpPr>
        <p:spPr bwMode="auto">
          <a:xfrm>
            <a:off x="-2800309" y="2159000"/>
            <a:ext cx="2555875" cy="1681163"/>
          </a:xfrm>
          <a:prstGeom prst="line">
            <a:avLst/>
          </a:prstGeom>
          <a:noFill/>
          <a:ln w="152400" cap="rnd">
            <a:noFill/>
            <a:prstDash val="sysDot"/>
            <a:round/>
            <a:headEnd/>
            <a:tailEnd/>
          </a:ln>
        </p:spPr>
        <p:txBody>
          <a:bodyPr wrap="none" anchor="ctr"/>
          <a:lstStyle/>
          <a:p>
            <a:endParaRPr lang="en-US">
              <a:latin typeface="Segoe UI" panose="020B0502040204020203" pitchFamily="34" charset="0"/>
              <a:cs typeface="Segoe UI" panose="020B0502040204020203" pitchFamily="34" charset="0"/>
            </a:endParaRPr>
          </a:p>
        </p:txBody>
      </p:sp>
      <p:sp>
        <p:nvSpPr>
          <p:cNvPr id="16" name="Rectangle 15"/>
          <p:cNvSpPr>
            <a:spLocks noChangeArrowheads="1"/>
          </p:cNvSpPr>
          <p:nvPr/>
        </p:nvSpPr>
        <p:spPr bwMode="auto">
          <a:xfrm>
            <a:off x="304800" y="1648968"/>
            <a:ext cx="8534400" cy="4742462"/>
          </a:xfrm>
          <a:prstGeom prst="rect">
            <a:avLst/>
          </a:prstGeom>
          <a:noFill/>
          <a:ln w="9525" algn="ctr">
            <a:noFill/>
            <a:miter lim="800000"/>
            <a:headEnd/>
            <a:tailEnd/>
          </a:ln>
        </p:spPr>
        <p:txBody>
          <a:bodyPr/>
          <a:lstStyle>
            <a:defPPr>
              <a:defRPr lang="en-US"/>
            </a:defPPr>
            <a:lvl1pPr algn="ctr" rtl="0" eaLnBrk="0" fontAlgn="base" hangingPunct="0">
              <a:spcBef>
                <a:spcPct val="0"/>
              </a:spcBef>
              <a:spcAft>
                <a:spcPct val="0"/>
              </a:spcAft>
              <a:defRPr sz="2400" b="1"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a:lstStyle>
          <a:p>
            <a:pPr marL="61913" indent="-12700" algn="l">
              <a:spcBef>
                <a:spcPts val="0"/>
              </a:spcBef>
              <a:spcAft>
                <a:spcPts val="1200"/>
              </a:spcAft>
              <a:defRPr/>
            </a:pPr>
            <a:endParaRPr lang="en-US" dirty="0">
              <a:solidFill>
                <a:srgbClr val="0000FF"/>
              </a:solidFill>
              <a:latin typeface="+mn-lt"/>
              <a:cs typeface="Segoe UI" panose="020B0502040204020203" pitchFamily="34" charset="0"/>
            </a:endParaRPr>
          </a:p>
        </p:txBody>
      </p:sp>
      <p:sp>
        <p:nvSpPr>
          <p:cNvPr id="17" name="Rectangle 16"/>
          <p:cNvSpPr>
            <a:spLocks noChangeArrowheads="1"/>
          </p:cNvSpPr>
          <p:nvPr/>
        </p:nvSpPr>
        <p:spPr bwMode="auto">
          <a:xfrm>
            <a:off x="0" y="741363"/>
            <a:ext cx="9144000" cy="706437"/>
          </a:xfrm>
          <a:prstGeom prst="rect">
            <a:avLst/>
          </a:prstGeom>
          <a:noFill/>
          <a:ln w="9525">
            <a:noFill/>
            <a:miter lim="800000"/>
            <a:headEnd/>
            <a:tailEnd/>
          </a:ln>
        </p:spPr>
        <p:txBody>
          <a:bodyPr anchor="ctr"/>
          <a:lstStyle>
            <a:defPPr>
              <a:defRPr lang="en-US"/>
            </a:defPPr>
            <a:lvl1pPr algn="ctr" rtl="0" eaLnBrk="0" fontAlgn="base" hangingPunct="0">
              <a:spcBef>
                <a:spcPct val="0"/>
              </a:spcBef>
              <a:spcAft>
                <a:spcPct val="0"/>
              </a:spcAft>
              <a:defRPr sz="2400" b="1"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a:lstStyle>
          <a:p>
            <a:pPr>
              <a:spcBef>
                <a:spcPts val="0"/>
              </a:spcBef>
            </a:pPr>
            <a:r>
              <a:rPr lang="en-US" sz="2600" i="1" dirty="0">
                <a:solidFill>
                  <a:srgbClr val="FF0000"/>
                </a:solidFill>
                <a:latin typeface="+mj-lt"/>
                <a:cs typeface="Segoe UI" panose="020B0502040204020203" pitchFamily="34" charset="0"/>
              </a:rPr>
              <a:t>A Path Toward Criminal Justice Reform</a:t>
            </a:r>
            <a:endParaRPr lang="en-US" sz="2600" i="1" dirty="0">
              <a:solidFill>
                <a:srgbClr val="FF0000"/>
              </a:solidFill>
              <a:latin typeface="+mn-lt"/>
              <a:cs typeface="Segoe UI" panose="020B0502040204020203" pitchFamily="34" charset="0"/>
            </a:endParaRPr>
          </a:p>
          <a:p>
            <a:pPr>
              <a:spcBef>
                <a:spcPts val="0"/>
              </a:spcBef>
            </a:pPr>
            <a:r>
              <a:rPr lang="en-US" i="1" dirty="0">
                <a:solidFill>
                  <a:srgbClr val="006600"/>
                </a:solidFill>
                <a:latin typeface="+mn-lt"/>
                <a:cs typeface="Segoe UI" panose="020B0502040204020203" pitchFamily="34" charset="0"/>
              </a:rPr>
              <a:t>Correctional education: Improve the knowledge base</a:t>
            </a:r>
          </a:p>
        </p:txBody>
      </p:sp>
      <p:sp>
        <p:nvSpPr>
          <p:cNvPr id="21" name="Text Box 30">
            <a:extLst>
              <a:ext uri="{FF2B5EF4-FFF2-40B4-BE49-F238E27FC236}">
                <a16:creationId xmlns:a16="http://schemas.microsoft.com/office/drawing/2014/main" xmlns="" id="{7D01F180-4FB4-4D55-AFC6-194ADC10EB16}"/>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22</a:t>
            </a:fld>
            <a:r>
              <a:rPr lang="en-US" sz="1600" dirty="0">
                <a:solidFill>
                  <a:srgbClr val="0000FF"/>
                </a:solidFill>
              </a:rPr>
              <a:t> of 22</a:t>
            </a:r>
          </a:p>
        </p:txBody>
      </p:sp>
      <p:sp>
        <p:nvSpPr>
          <p:cNvPr id="44" name="Rectangle 153">
            <a:extLst>
              <a:ext uri="{FF2B5EF4-FFF2-40B4-BE49-F238E27FC236}">
                <a16:creationId xmlns:a16="http://schemas.microsoft.com/office/drawing/2014/main" xmlns="" id="{38170ADF-FEA8-49DA-8FF0-17E4F12D1415}"/>
              </a:ext>
            </a:extLst>
          </p:cNvPr>
          <p:cNvSpPr>
            <a:spLocks noChangeArrowheads="1"/>
          </p:cNvSpPr>
          <p:nvPr/>
        </p:nvSpPr>
        <p:spPr bwMode="auto">
          <a:xfrm>
            <a:off x="6688550" y="537034"/>
            <a:ext cx="1236251"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2" name="TextBox 1">
            <a:extLst>
              <a:ext uri="{FF2B5EF4-FFF2-40B4-BE49-F238E27FC236}">
                <a16:creationId xmlns:a16="http://schemas.microsoft.com/office/drawing/2014/main" xmlns="" id="{910B0B34-AC1D-4C2D-9923-669C5A1AA66C}"/>
              </a:ext>
            </a:extLst>
          </p:cNvPr>
          <p:cNvSpPr txBox="1"/>
          <p:nvPr/>
        </p:nvSpPr>
        <p:spPr>
          <a:xfrm>
            <a:off x="457200" y="1644908"/>
            <a:ext cx="8153400" cy="4832092"/>
          </a:xfrm>
          <a:prstGeom prst="rect">
            <a:avLst/>
          </a:prstGeom>
          <a:noFill/>
        </p:spPr>
        <p:txBody>
          <a:bodyPr wrap="square" rtlCol="0">
            <a:spAutoFit/>
          </a:bodyPr>
          <a:lstStyle/>
          <a:p>
            <a:r>
              <a:rPr lang="en-US" sz="2400" dirty="0">
                <a:solidFill>
                  <a:srgbClr val="0000FF"/>
                </a:solidFill>
              </a:rPr>
              <a:t>Implement more rigorous research designs</a:t>
            </a:r>
          </a:p>
          <a:p>
            <a:pPr marL="800100" lvl="1" indent="-342900">
              <a:buFont typeface="Arial" panose="020B0604020202020204" pitchFamily="34" charset="0"/>
              <a:buChar char="•"/>
            </a:pPr>
            <a:r>
              <a:rPr lang="en-US" sz="2400" dirty="0">
                <a:solidFill>
                  <a:srgbClr val="006600"/>
                </a:solidFill>
              </a:rPr>
              <a:t>Less than a dozen rigorous studies</a:t>
            </a:r>
          </a:p>
          <a:p>
            <a:pPr marL="800100" lvl="1" indent="-342900">
              <a:buFont typeface="Arial" panose="020B0604020202020204" pitchFamily="34" charset="0"/>
              <a:buChar char="•"/>
            </a:pPr>
            <a:r>
              <a:rPr lang="en-US" sz="2400" dirty="0">
                <a:solidFill>
                  <a:srgbClr val="006600"/>
                </a:solidFill>
              </a:rPr>
              <a:t>Davis et al., 2013 concur (only 7 of 57 studies)</a:t>
            </a:r>
          </a:p>
          <a:p>
            <a:pPr marL="800100" lvl="1" indent="-342900">
              <a:spcAft>
                <a:spcPts val="1200"/>
              </a:spcAft>
              <a:buFont typeface="Arial" panose="020B0604020202020204" pitchFamily="34" charset="0"/>
              <a:buChar char="•"/>
            </a:pPr>
            <a:r>
              <a:rPr lang="en-US" sz="2400" dirty="0">
                <a:solidFill>
                  <a:srgbClr val="006600"/>
                </a:solidFill>
              </a:rPr>
              <a:t>See general education literature for rigor improvements</a:t>
            </a:r>
          </a:p>
          <a:p>
            <a:r>
              <a:rPr lang="en-US" sz="2400" dirty="0">
                <a:solidFill>
                  <a:srgbClr val="0000FF"/>
                </a:solidFill>
              </a:rPr>
              <a:t>Examine the “black box” of correctional education</a:t>
            </a:r>
          </a:p>
          <a:p>
            <a:pPr marL="800100" lvl="1" indent="-342900">
              <a:spcAft>
                <a:spcPts val="1200"/>
              </a:spcAft>
              <a:buFont typeface="Arial" panose="020B0604020202020204" pitchFamily="34" charset="0"/>
              <a:buChar char="•"/>
            </a:pPr>
            <a:r>
              <a:rPr lang="en-US" sz="2400" dirty="0">
                <a:solidFill>
                  <a:srgbClr val="006600"/>
                </a:solidFill>
              </a:rPr>
              <a:t>Studies do not report detail about correctional education including dosage and program characteristics                      (e.g., curriculum, teacher certifications, classroom characteristics)</a:t>
            </a:r>
          </a:p>
          <a:p>
            <a:r>
              <a:rPr lang="en-US" sz="2400" dirty="0">
                <a:solidFill>
                  <a:srgbClr val="0000FF"/>
                </a:solidFill>
              </a:rPr>
              <a:t>Measure more outcomes to understand process of change</a:t>
            </a:r>
          </a:p>
          <a:p>
            <a:pPr marL="800100" lvl="1" indent="-342900">
              <a:buFont typeface="Arial" panose="020B0604020202020204" pitchFamily="34" charset="0"/>
              <a:buChar char="•"/>
            </a:pPr>
            <a:r>
              <a:rPr lang="en-US" sz="2400" dirty="0">
                <a:solidFill>
                  <a:srgbClr val="006600"/>
                </a:solidFill>
              </a:rPr>
              <a:t>Examine thinking and behavior (e.g., motivation, educational gains/skills)</a:t>
            </a:r>
          </a:p>
        </p:txBody>
      </p:sp>
    </p:spTree>
    <p:extLst>
      <p:ext uri="{BB962C8B-B14F-4D97-AF65-F5344CB8AC3E}">
        <p14:creationId xmlns:p14="http://schemas.microsoft.com/office/powerpoint/2010/main" val="266994632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dissolve">
                                      <p:cBhvr>
                                        <p:cTn id="7" dur="500"/>
                                        <p:tgtEl>
                                          <p:spTgt spid="17">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xEl>
                                              <p:pRg st="1" end="1"/>
                                            </p:txEl>
                                          </p:spTgt>
                                        </p:tgtEl>
                                        <p:attrNameLst>
                                          <p:attrName>style.visibility</p:attrName>
                                        </p:attrNameLst>
                                      </p:cBhvr>
                                      <p:to>
                                        <p:strVal val="visible"/>
                                      </p:to>
                                    </p:set>
                                    <p:animEffect transition="in" filter="dissolve">
                                      <p:cBhvr>
                                        <p:cTn id="10" dur="500"/>
                                        <p:tgtEl>
                                          <p:spTgt spid="1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dissolve">
                                      <p:cBhvr>
                                        <p:cTn id="15" dur="500"/>
                                        <p:tgtEl>
                                          <p:spTgt spid="2">
                                            <p:txEl>
                                              <p:pRg st="0" end="0"/>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dissolve">
                                      <p:cBhvr>
                                        <p:cTn id="18" dur="500"/>
                                        <p:tgtEl>
                                          <p:spTgt spid="2">
                                            <p:txEl>
                                              <p:pRg st="1" end="1"/>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dissolve">
                                      <p:cBhvr>
                                        <p:cTn id="21" dur="500"/>
                                        <p:tgtEl>
                                          <p:spTgt spid="2">
                                            <p:txEl>
                                              <p:pRg st="2" end="2"/>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dissolve">
                                      <p:cBhvr>
                                        <p:cTn id="24" dur="500"/>
                                        <p:tgtEl>
                                          <p:spTgt spid="2">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dissolve">
                                      <p:cBhvr>
                                        <p:cTn id="29" dur="500"/>
                                        <p:tgtEl>
                                          <p:spTgt spid="2">
                                            <p:txEl>
                                              <p:pRg st="4" end="4"/>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dissolve">
                                      <p:cBhvr>
                                        <p:cTn id="32" dur="500"/>
                                        <p:tgtEl>
                                          <p:spTgt spid="2">
                                            <p:txEl>
                                              <p:pRg st="5" end="5"/>
                                            </p:txEl>
                                          </p:spTgt>
                                        </p:tgtEl>
                                      </p:cBhvr>
                                    </p:animEffect>
                                  </p:childTnLst>
                                </p:cTn>
                              </p:par>
                              <p:par>
                                <p:cTn id="33" presetID="9" presetClass="entr" presetSubtype="0" fill="hold" nodeType="with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dissolve">
                                      <p:cBhvr>
                                        <p:cTn id="35" dur="500"/>
                                        <p:tgtEl>
                                          <p:spTgt spid="2">
                                            <p:txEl>
                                              <p:pRg st="6" end="6"/>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2">
                                            <p:txEl>
                                              <p:pRg st="7" end="7"/>
                                            </p:txEl>
                                          </p:spTgt>
                                        </p:tgtEl>
                                        <p:attrNameLst>
                                          <p:attrName>style.visibility</p:attrName>
                                        </p:attrNameLst>
                                      </p:cBhvr>
                                      <p:to>
                                        <p:strVal val="visible"/>
                                      </p:to>
                                    </p:set>
                                    <p:animEffect transition="in" filter="dissolve">
                                      <p:cBhvr>
                                        <p:cTn id="3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2" name="Rectangle 18"/>
          <p:cNvSpPr>
            <a:spLocks noChangeArrowheads="1"/>
          </p:cNvSpPr>
          <p:nvPr/>
        </p:nvSpPr>
        <p:spPr bwMode="auto">
          <a:xfrm>
            <a:off x="228600" y="228600"/>
            <a:ext cx="8686800" cy="64312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46" name="Line 29"/>
          <p:cNvSpPr>
            <a:spLocks noChangeShapeType="1"/>
          </p:cNvSpPr>
          <p:nvPr/>
        </p:nvSpPr>
        <p:spPr bwMode="auto">
          <a:xfrm>
            <a:off x="7562891" y="4673600"/>
            <a:ext cx="2555875" cy="1681163"/>
          </a:xfrm>
          <a:prstGeom prst="line">
            <a:avLst/>
          </a:prstGeom>
          <a:noFill/>
          <a:ln w="152400" cap="rnd">
            <a:noFill/>
            <a:prstDash val="sysDot"/>
            <a:round/>
            <a:headEnd/>
            <a:tailEnd/>
          </a:ln>
        </p:spPr>
        <p:txBody>
          <a:bodyPr wrap="none" anchor="ctr"/>
          <a:lstStyle/>
          <a:p>
            <a:endParaRPr lang="en-US"/>
          </a:p>
        </p:txBody>
      </p:sp>
      <p:sp>
        <p:nvSpPr>
          <p:cNvPr id="47" name="Line 29"/>
          <p:cNvSpPr>
            <a:spLocks noChangeShapeType="1"/>
          </p:cNvSpPr>
          <p:nvPr/>
        </p:nvSpPr>
        <p:spPr bwMode="auto">
          <a:xfrm>
            <a:off x="7562891" y="4795837"/>
            <a:ext cx="2555875" cy="1681163"/>
          </a:xfrm>
          <a:prstGeom prst="line">
            <a:avLst/>
          </a:prstGeom>
          <a:noFill/>
          <a:ln w="152400" cap="rnd">
            <a:noFill/>
            <a:prstDash val="sysDot"/>
            <a:round/>
            <a:headEnd/>
            <a:tailEnd/>
          </a:ln>
        </p:spPr>
        <p:txBody>
          <a:bodyPr wrap="none" anchor="ctr"/>
          <a:lstStyle/>
          <a:p>
            <a:endParaRPr lang="en-US"/>
          </a:p>
        </p:txBody>
      </p:sp>
      <p:sp>
        <p:nvSpPr>
          <p:cNvPr id="18" name="Line 29"/>
          <p:cNvSpPr>
            <a:spLocks noChangeShapeType="1"/>
          </p:cNvSpPr>
          <p:nvPr/>
        </p:nvSpPr>
        <p:spPr bwMode="auto">
          <a:xfrm>
            <a:off x="7562891" y="4673600"/>
            <a:ext cx="2555875" cy="1681163"/>
          </a:xfrm>
          <a:prstGeom prst="line">
            <a:avLst/>
          </a:prstGeom>
          <a:noFill/>
          <a:ln w="152400" cap="rnd">
            <a:noFill/>
            <a:prstDash val="sysDot"/>
            <a:round/>
            <a:headEnd/>
            <a:tailEnd/>
          </a:ln>
        </p:spPr>
        <p:txBody>
          <a:bodyPr wrap="none" anchor="ctr"/>
          <a:lstStyle/>
          <a:p>
            <a:endParaRPr lang="en-US"/>
          </a:p>
        </p:txBody>
      </p:sp>
      <p:sp>
        <p:nvSpPr>
          <p:cNvPr id="19" name="Line 29"/>
          <p:cNvSpPr>
            <a:spLocks noChangeShapeType="1"/>
          </p:cNvSpPr>
          <p:nvPr/>
        </p:nvSpPr>
        <p:spPr bwMode="auto">
          <a:xfrm>
            <a:off x="7562891" y="4795837"/>
            <a:ext cx="2555875" cy="1681163"/>
          </a:xfrm>
          <a:prstGeom prst="line">
            <a:avLst/>
          </a:prstGeom>
          <a:noFill/>
          <a:ln w="152400" cap="rnd">
            <a:noFill/>
            <a:prstDash val="sysDot"/>
            <a:round/>
            <a:headEnd/>
            <a:tailEnd/>
          </a:ln>
        </p:spPr>
        <p:txBody>
          <a:bodyPr wrap="none" anchor="ctr"/>
          <a:lstStyle/>
          <a:p>
            <a:endParaRPr lang="en-US"/>
          </a:p>
        </p:txBody>
      </p:sp>
      <p:sp>
        <p:nvSpPr>
          <p:cNvPr id="21" name="Rectangle 27"/>
          <p:cNvSpPr>
            <a:spLocks noChangeArrowheads="1"/>
          </p:cNvSpPr>
          <p:nvPr/>
        </p:nvSpPr>
        <p:spPr bwMode="auto">
          <a:xfrm>
            <a:off x="154028" y="2286000"/>
            <a:ext cx="8686800" cy="1477328"/>
          </a:xfrm>
          <a:prstGeom prst="rect">
            <a:avLst/>
          </a:prstGeom>
          <a:noFill/>
          <a:ln w="9525">
            <a:noFill/>
            <a:miter lim="800000"/>
            <a:headEnd/>
            <a:tailEnd/>
          </a:ln>
        </p:spPr>
        <p:txBody>
          <a:bodyPr wrap="square" lIns="0" tIns="0" rIns="0" bIns="0">
            <a:spAutoFit/>
          </a:bodyPr>
          <a:lstStyle/>
          <a:p>
            <a:pPr algn="ctr">
              <a:tabLst>
                <a:tab pos="2292350" algn="l"/>
              </a:tabLst>
            </a:pPr>
            <a:r>
              <a:rPr lang="en-US" sz="4800" dirty="0">
                <a:solidFill>
                  <a:srgbClr val="0000FF"/>
                </a:solidFill>
              </a:rPr>
              <a:t>Thank you!</a:t>
            </a:r>
          </a:p>
          <a:p>
            <a:pPr marL="7938" lvl="3" indent="-7938" algn="ctr">
              <a:tabLst>
                <a:tab pos="2292350" algn="l"/>
              </a:tabLst>
            </a:pPr>
            <a:r>
              <a:rPr lang="en-US" sz="4800" dirty="0">
                <a:solidFill>
                  <a:srgbClr val="0000FF"/>
                </a:solidFill>
              </a:rPr>
              <a:t>Questions?</a:t>
            </a:r>
          </a:p>
        </p:txBody>
      </p:sp>
      <p:sp>
        <p:nvSpPr>
          <p:cNvPr id="22" name="Line 29"/>
          <p:cNvSpPr>
            <a:spLocks noChangeShapeType="1"/>
          </p:cNvSpPr>
          <p:nvPr/>
        </p:nvSpPr>
        <p:spPr bwMode="auto">
          <a:xfrm>
            <a:off x="16036925" y="3657600"/>
            <a:ext cx="2555875" cy="1681163"/>
          </a:xfrm>
          <a:prstGeom prst="line">
            <a:avLst/>
          </a:prstGeom>
          <a:noFill/>
          <a:ln w="152400" cap="rnd">
            <a:noFill/>
            <a:prstDash val="sysDot"/>
            <a:round/>
            <a:headEnd/>
            <a:tailEnd/>
          </a:ln>
        </p:spPr>
        <p:txBody>
          <a:bodyPr wrap="none" anchor="ctr"/>
          <a:lstStyle/>
          <a:p>
            <a:endParaRPr lang="en-US"/>
          </a:p>
        </p:txBody>
      </p:sp>
    </p:spTree>
    <p:extLst>
      <p:ext uri="{BB962C8B-B14F-4D97-AF65-F5344CB8AC3E}">
        <p14:creationId xmlns:p14="http://schemas.microsoft.com/office/powerpoint/2010/main" val="129671663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2" name="Rectangle 18"/>
          <p:cNvSpPr>
            <a:spLocks noChangeArrowheads="1"/>
          </p:cNvSpPr>
          <p:nvPr/>
        </p:nvSpPr>
        <p:spPr bwMode="auto">
          <a:xfrm>
            <a:off x="228600" y="228600"/>
            <a:ext cx="8686800" cy="64312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46" name="Line 29"/>
          <p:cNvSpPr>
            <a:spLocks noChangeShapeType="1"/>
          </p:cNvSpPr>
          <p:nvPr/>
        </p:nvSpPr>
        <p:spPr bwMode="auto">
          <a:xfrm>
            <a:off x="7562891" y="4673600"/>
            <a:ext cx="2555875" cy="1681163"/>
          </a:xfrm>
          <a:prstGeom prst="line">
            <a:avLst/>
          </a:prstGeom>
          <a:noFill/>
          <a:ln w="152400" cap="rnd">
            <a:noFill/>
            <a:prstDash val="sysDot"/>
            <a:round/>
            <a:headEnd/>
            <a:tailEnd/>
          </a:ln>
        </p:spPr>
        <p:txBody>
          <a:bodyPr wrap="none" anchor="ctr"/>
          <a:lstStyle/>
          <a:p>
            <a:endParaRPr lang="en-US"/>
          </a:p>
        </p:txBody>
      </p:sp>
      <p:sp>
        <p:nvSpPr>
          <p:cNvPr id="47" name="Line 29"/>
          <p:cNvSpPr>
            <a:spLocks noChangeShapeType="1"/>
          </p:cNvSpPr>
          <p:nvPr/>
        </p:nvSpPr>
        <p:spPr bwMode="auto">
          <a:xfrm>
            <a:off x="7562891" y="4795837"/>
            <a:ext cx="2555875" cy="1681163"/>
          </a:xfrm>
          <a:prstGeom prst="line">
            <a:avLst/>
          </a:prstGeom>
          <a:noFill/>
          <a:ln w="152400" cap="rnd">
            <a:noFill/>
            <a:prstDash val="sysDot"/>
            <a:round/>
            <a:headEnd/>
            <a:tailEnd/>
          </a:ln>
        </p:spPr>
        <p:txBody>
          <a:bodyPr wrap="none" anchor="ctr"/>
          <a:lstStyle/>
          <a:p>
            <a:endParaRPr lang="en-US"/>
          </a:p>
        </p:txBody>
      </p:sp>
      <p:sp>
        <p:nvSpPr>
          <p:cNvPr id="18" name="Line 29"/>
          <p:cNvSpPr>
            <a:spLocks noChangeShapeType="1"/>
          </p:cNvSpPr>
          <p:nvPr/>
        </p:nvSpPr>
        <p:spPr bwMode="auto">
          <a:xfrm>
            <a:off x="7562891" y="4673600"/>
            <a:ext cx="2555875" cy="1681163"/>
          </a:xfrm>
          <a:prstGeom prst="line">
            <a:avLst/>
          </a:prstGeom>
          <a:noFill/>
          <a:ln w="152400" cap="rnd">
            <a:noFill/>
            <a:prstDash val="sysDot"/>
            <a:round/>
            <a:headEnd/>
            <a:tailEnd/>
          </a:ln>
        </p:spPr>
        <p:txBody>
          <a:bodyPr wrap="none" anchor="ctr"/>
          <a:lstStyle/>
          <a:p>
            <a:endParaRPr lang="en-US"/>
          </a:p>
        </p:txBody>
      </p:sp>
      <p:sp>
        <p:nvSpPr>
          <p:cNvPr id="19" name="Line 29"/>
          <p:cNvSpPr>
            <a:spLocks noChangeShapeType="1"/>
          </p:cNvSpPr>
          <p:nvPr/>
        </p:nvSpPr>
        <p:spPr bwMode="auto">
          <a:xfrm>
            <a:off x="7562891" y="4795837"/>
            <a:ext cx="2555875" cy="1681163"/>
          </a:xfrm>
          <a:prstGeom prst="line">
            <a:avLst/>
          </a:prstGeom>
          <a:noFill/>
          <a:ln w="152400" cap="rnd">
            <a:noFill/>
            <a:prstDash val="sysDot"/>
            <a:round/>
            <a:headEnd/>
            <a:tailEnd/>
          </a:ln>
        </p:spPr>
        <p:txBody>
          <a:bodyPr wrap="none" anchor="ctr"/>
          <a:lstStyle/>
          <a:p>
            <a:endParaRPr lang="en-US"/>
          </a:p>
        </p:txBody>
      </p:sp>
      <p:sp>
        <p:nvSpPr>
          <p:cNvPr id="21" name="Rectangle 27"/>
          <p:cNvSpPr>
            <a:spLocks noChangeArrowheads="1"/>
          </p:cNvSpPr>
          <p:nvPr/>
        </p:nvSpPr>
        <p:spPr bwMode="auto">
          <a:xfrm>
            <a:off x="304800" y="304800"/>
            <a:ext cx="8458200" cy="6955750"/>
          </a:xfrm>
          <a:prstGeom prst="rect">
            <a:avLst/>
          </a:prstGeom>
          <a:noFill/>
          <a:ln w="9525">
            <a:noFill/>
            <a:miter lim="800000"/>
            <a:headEnd/>
            <a:tailEnd/>
          </a:ln>
        </p:spPr>
        <p:txBody>
          <a:bodyPr wrap="square" lIns="0" tIns="0" rIns="0" bIns="0">
            <a:spAutoFit/>
          </a:bodyPr>
          <a:lstStyle/>
          <a:p>
            <a:pPr algn="ctr">
              <a:tabLst>
                <a:tab pos="2292350" algn="l"/>
              </a:tabLst>
            </a:pPr>
            <a:r>
              <a:rPr lang="en-US" sz="2000" dirty="0">
                <a:solidFill>
                  <a:srgbClr val="0000FF"/>
                </a:solidFill>
              </a:rPr>
              <a:t>Authors works cited</a:t>
            </a:r>
          </a:p>
          <a:p>
            <a:pPr>
              <a:tabLst>
                <a:tab pos="2292350" algn="l"/>
              </a:tabLst>
            </a:pPr>
            <a:r>
              <a:rPr lang="en-US" sz="1200" b="1" i="1" dirty="0">
                <a:solidFill>
                  <a:srgbClr val="0000FF"/>
                </a:solidFill>
              </a:rPr>
              <a:t>Peer-reviewed publications</a:t>
            </a:r>
          </a:p>
          <a:p>
            <a:pPr marL="171450" indent="-171450">
              <a:buFont typeface="Arial" panose="020B0604020202020204" pitchFamily="34" charset="0"/>
              <a:buChar char="•"/>
            </a:pPr>
            <a:r>
              <a:rPr lang="en-US" sz="1200" dirty="0">
                <a:solidFill>
                  <a:srgbClr val="0000FF"/>
                </a:solidFill>
              </a:rPr>
              <a:t>Drake, E. (2018). The monetary benefits and costs of community supervision.</a:t>
            </a:r>
            <a:r>
              <a:rPr lang="en-US" sz="1200" i="1" dirty="0">
                <a:solidFill>
                  <a:srgbClr val="0000FF"/>
                </a:solidFill>
              </a:rPr>
              <a:t> </a:t>
            </a:r>
            <a:r>
              <a:rPr lang="en-US" sz="1200" dirty="0">
                <a:solidFill>
                  <a:srgbClr val="0000FF"/>
                </a:solidFill>
              </a:rPr>
              <a:t>Invited submission for a special issue: Applying 40 years of “what works” in corrections: Losing or gaining ground. </a:t>
            </a:r>
            <a:r>
              <a:rPr lang="en-US" sz="1200" i="1" dirty="0">
                <a:solidFill>
                  <a:srgbClr val="0000FF"/>
                </a:solidFill>
              </a:rPr>
              <a:t>Journal of Contemporary Criminal Justice,</a:t>
            </a:r>
            <a:r>
              <a:rPr lang="en-US" sz="1200" dirty="0">
                <a:solidFill>
                  <a:srgbClr val="0000FF"/>
                </a:solidFill>
              </a:rPr>
              <a:t> (34) 1, 47-68.</a:t>
            </a:r>
          </a:p>
          <a:p>
            <a:pPr marL="171450" indent="-171450">
              <a:buFont typeface="Arial" panose="020B0604020202020204" pitchFamily="34" charset="0"/>
              <a:buChar char="•"/>
            </a:pPr>
            <a:r>
              <a:rPr lang="en-US" sz="1200" dirty="0">
                <a:solidFill>
                  <a:srgbClr val="0000FF"/>
                </a:solidFill>
              </a:rPr>
              <a:t>Drake, E. &amp; Fumia, D. (2017). Policy essay: Evolution of correctional education evaluations and directions for future research. </a:t>
            </a:r>
            <a:r>
              <a:rPr lang="en-US" sz="1200" i="1" dirty="0">
                <a:solidFill>
                  <a:srgbClr val="0000FF"/>
                </a:solidFill>
              </a:rPr>
              <a:t>Criminology &amp; Public Policy</a:t>
            </a:r>
            <a:r>
              <a:rPr lang="en-US" sz="1200" dirty="0">
                <a:solidFill>
                  <a:srgbClr val="0000FF"/>
                </a:solidFill>
              </a:rPr>
              <a:t>, 16(2), 549-561.</a:t>
            </a:r>
          </a:p>
          <a:p>
            <a:pPr marL="171450" indent="-171450">
              <a:buFont typeface="Arial" panose="020B0604020202020204" pitchFamily="34" charset="0"/>
              <a:buChar char="•"/>
            </a:pPr>
            <a:r>
              <a:rPr lang="en-US" sz="1200" dirty="0">
                <a:solidFill>
                  <a:srgbClr val="0000FF"/>
                </a:solidFill>
              </a:rPr>
              <a:t>Drake, E. (2012). Reducing crime and criminal justice costs: Washington State’s evolving research approach. </a:t>
            </a:r>
            <a:r>
              <a:rPr lang="en-US" sz="1200" i="1" dirty="0">
                <a:solidFill>
                  <a:srgbClr val="0000FF"/>
                </a:solidFill>
              </a:rPr>
              <a:t>Justice Research and Policy</a:t>
            </a:r>
            <a:r>
              <a:rPr lang="en-US" sz="1200" dirty="0">
                <a:solidFill>
                  <a:srgbClr val="0000FF"/>
                </a:solidFill>
              </a:rPr>
              <a:t>, (14) 1, 97-115.</a:t>
            </a:r>
          </a:p>
          <a:p>
            <a:pPr marL="171450" indent="-171450">
              <a:buFont typeface="Arial" panose="020B0604020202020204" pitchFamily="34" charset="0"/>
              <a:buChar char="•"/>
            </a:pPr>
            <a:r>
              <a:rPr lang="en-US" sz="1200" dirty="0">
                <a:solidFill>
                  <a:srgbClr val="0000FF"/>
                </a:solidFill>
              </a:rPr>
              <a:t>Lee, S., Drake, E., </a:t>
            </a:r>
            <a:r>
              <a:rPr lang="en-US" sz="1200" dirty="0" err="1">
                <a:solidFill>
                  <a:srgbClr val="0000FF"/>
                </a:solidFill>
              </a:rPr>
              <a:t>Pennucci</a:t>
            </a:r>
            <a:r>
              <a:rPr lang="en-US" sz="1200" dirty="0">
                <a:solidFill>
                  <a:srgbClr val="0000FF"/>
                </a:solidFill>
              </a:rPr>
              <a:t>, A., </a:t>
            </a:r>
            <a:r>
              <a:rPr lang="en-US" sz="1200" dirty="0" err="1">
                <a:solidFill>
                  <a:srgbClr val="0000FF"/>
                </a:solidFill>
              </a:rPr>
              <a:t>Bjornstad</a:t>
            </a:r>
            <a:r>
              <a:rPr lang="en-US" sz="1200" dirty="0">
                <a:solidFill>
                  <a:srgbClr val="0000FF"/>
                </a:solidFill>
              </a:rPr>
              <a:t>, G. &amp; </a:t>
            </a:r>
            <a:r>
              <a:rPr lang="en-US" sz="1200" dirty="0" err="1">
                <a:solidFill>
                  <a:srgbClr val="0000FF"/>
                </a:solidFill>
              </a:rPr>
              <a:t>Eldovald</a:t>
            </a:r>
            <a:r>
              <a:rPr lang="en-US" sz="1200" dirty="0">
                <a:solidFill>
                  <a:srgbClr val="0000FF"/>
                </a:solidFill>
              </a:rPr>
              <a:t>, T. (2012). Economic evaluation of early childhood education in a policy context. </a:t>
            </a:r>
            <a:r>
              <a:rPr lang="en-US" sz="1200" i="1" dirty="0">
                <a:solidFill>
                  <a:srgbClr val="0000FF"/>
                </a:solidFill>
              </a:rPr>
              <a:t>Journal of Children’s Services</a:t>
            </a:r>
            <a:r>
              <a:rPr lang="en-US" sz="1200" dirty="0">
                <a:solidFill>
                  <a:srgbClr val="0000FF"/>
                </a:solidFill>
              </a:rPr>
              <a:t>, (7) 1, 53-63. </a:t>
            </a:r>
          </a:p>
          <a:p>
            <a:pPr marL="171450" indent="-171450">
              <a:buFont typeface="Arial" panose="020B0604020202020204" pitchFamily="34" charset="0"/>
              <a:buChar char="•"/>
            </a:pPr>
            <a:r>
              <a:rPr lang="en-US" sz="1200" dirty="0" err="1">
                <a:solidFill>
                  <a:srgbClr val="0000FF"/>
                </a:solidFill>
              </a:rPr>
              <a:t>VanLandingham</a:t>
            </a:r>
            <a:r>
              <a:rPr lang="en-US" sz="1200" dirty="0">
                <a:solidFill>
                  <a:srgbClr val="0000FF"/>
                </a:solidFill>
              </a:rPr>
              <a:t>, G. &amp; Drake, E. (2012). Results first: Using evidence-based policy models in state policy-making. </a:t>
            </a:r>
            <a:r>
              <a:rPr lang="en-US" sz="1200" i="1" dirty="0">
                <a:solidFill>
                  <a:srgbClr val="0000FF"/>
                </a:solidFill>
              </a:rPr>
              <a:t>Public Performance &amp; Management Review</a:t>
            </a:r>
            <a:r>
              <a:rPr lang="en-US" sz="1200" dirty="0">
                <a:solidFill>
                  <a:srgbClr val="0000FF"/>
                </a:solidFill>
              </a:rPr>
              <a:t>, (35) 3, 551–564. </a:t>
            </a:r>
          </a:p>
          <a:p>
            <a:pPr marL="171450" indent="-171450">
              <a:buFont typeface="Arial" panose="020B0604020202020204" pitchFamily="34" charset="0"/>
              <a:buChar char="•"/>
            </a:pPr>
            <a:r>
              <a:rPr lang="en-US" sz="1200" dirty="0">
                <a:solidFill>
                  <a:srgbClr val="0000FF"/>
                </a:solidFill>
              </a:rPr>
              <a:t>Drake, E., </a:t>
            </a:r>
            <a:r>
              <a:rPr lang="en-US" sz="1200" dirty="0" err="1">
                <a:solidFill>
                  <a:srgbClr val="0000FF"/>
                </a:solidFill>
              </a:rPr>
              <a:t>Aos</a:t>
            </a:r>
            <a:r>
              <a:rPr lang="en-US" sz="1200" dirty="0">
                <a:solidFill>
                  <a:srgbClr val="0000FF"/>
                </a:solidFill>
              </a:rPr>
              <a:t>, S. &amp; Miller, M (2009). Evidence-based public policy options to reduce crime and criminal justice costs: Implications in Washington State. </a:t>
            </a:r>
            <a:r>
              <a:rPr lang="en-US" sz="1200" i="1" dirty="0">
                <a:solidFill>
                  <a:srgbClr val="0000FF"/>
                </a:solidFill>
              </a:rPr>
              <a:t>Victims and Offenders</a:t>
            </a:r>
            <a:r>
              <a:rPr lang="en-US" sz="1200" dirty="0">
                <a:solidFill>
                  <a:srgbClr val="0000FF"/>
                </a:solidFill>
              </a:rPr>
              <a:t>, (4), 170–196. </a:t>
            </a:r>
          </a:p>
          <a:p>
            <a:r>
              <a:rPr lang="en-US" sz="1200" dirty="0">
                <a:solidFill>
                  <a:srgbClr val="0000FF"/>
                </a:solidFill>
              </a:rPr>
              <a:t> </a:t>
            </a:r>
            <a:r>
              <a:rPr lang="en-US" sz="1200" b="1" i="1" dirty="0">
                <a:solidFill>
                  <a:srgbClr val="0000FF"/>
                </a:solidFill>
              </a:rPr>
              <a:t>Technical reports</a:t>
            </a:r>
            <a:endParaRPr lang="en-US" sz="1200" b="1" dirty="0">
              <a:solidFill>
                <a:srgbClr val="0000FF"/>
              </a:solidFill>
            </a:endParaRPr>
          </a:p>
          <a:p>
            <a:pPr marL="171450" indent="-171450">
              <a:buFont typeface="Arial" panose="020B0604020202020204" pitchFamily="34" charset="0"/>
              <a:buChar char="•"/>
            </a:pPr>
            <a:r>
              <a:rPr lang="en-US" sz="1200" dirty="0" err="1">
                <a:solidFill>
                  <a:srgbClr val="0000FF"/>
                </a:solidFill>
              </a:rPr>
              <a:t>Bitney</a:t>
            </a:r>
            <a:r>
              <a:rPr lang="en-US" sz="1200" dirty="0">
                <a:solidFill>
                  <a:srgbClr val="0000FF"/>
                </a:solidFill>
              </a:rPr>
              <a:t>, K., Drake, E., Grice, J., Hirsch, M. &amp; Lee, S. (2017). </a:t>
            </a:r>
            <a:r>
              <a:rPr lang="en-US" sz="1200" i="1" dirty="0">
                <a:solidFill>
                  <a:srgbClr val="0000FF"/>
                </a:solidFill>
              </a:rPr>
              <a:t>The effectiveness of reentry programs for incarcerated persons: Findings for the Washington statewide reentry council.</a:t>
            </a:r>
            <a:r>
              <a:rPr lang="en-US" sz="1200" dirty="0">
                <a:solidFill>
                  <a:srgbClr val="0000FF"/>
                </a:solidFill>
              </a:rPr>
              <a:t> Olympia: Washington State Institute for Public Policy.</a:t>
            </a:r>
          </a:p>
          <a:p>
            <a:pPr marL="171450" indent="-171450">
              <a:buFont typeface="Arial" panose="020B0604020202020204" pitchFamily="34" charset="0"/>
              <a:buChar char="•"/>
            </a:pPr>
            <a:r>
              <a:rPr lang="en-US" sz="1200" dirty="0">
                <a:solidFill>
                  <a:srgbClr val="0000FF"/>
                </a:solidFill>
              </a:rPr>
              <a:t>Drake, E., Fumia, D., He, L. (2014). </a:t>
            </a:r>
            <a:r>
              <a:rPr lang="en-US" sz="1200" i="1" dirty="0">
                <a:solidFill>
                  <a:srgbClr val="0000FF"/>
                </a:solidFill>
              </a:rPr>
              <a:t>Washington's residential Drug Offender Sentencing Alternative: recidivism &amp; cost analysis.</a:t>
            </a:r>
            <a:r>
              <a:rPr lang="en-US" sz="1200" dirty="0">
                <a:solidFill>
                  <a:srgbClr val="0000FF"/>
                </a:solidFill>
              </a:rPr>
              <a:t> Olympia: Washington State Institute for Public Policy.</a:t>
            </a:r>
          </a:p>
          <a:p>
            <a:pPr marL="171450" indent="-171450">
              <a:buFont typeface="Arial" panose="020B0604020202020204" pitchFamily="34" charset="0"/>
              <a:buChar char="•"/>
            </a:pPr>
            <a:r>
              <a:rPr lang="en-US" sz="1200" dirty="0">
                <a:solidFill>
                  <a:srgbClr val="0000FF"/>
                </a:solidFill>
              </a:rPr>
              <a:t>Drake, E. (2013). </a:t>
            </a:r>
            <a:r>
              <a:rPr lang="en-US" sz="1200" i="1" dirty="0">
                <a:solidFill>
                  <a:srgbClr val="0000FF"/>
                </a:solidFill>
              </a:rPr>
              <a:t>The effectiveness of declining juvenile court jurisdiction of youth.</a:t>
            </a:r>
            <a:r>
              <a:rPr lang="en-US" sz="1200" dirty="0">
                <a:solidFill>
                  <a:srgbClr val="0000FF"/>
                </a:solidFill>
              </a:rPr>
              <a:t> Olympia: Washington State Institute for Public Policy.</a:t>
            </a:r>
          </a:p>
          <a:p>
            <a:pPr marL="171450" indent="-171450">
              <a:buFont typeface="Arial" panose="020B0604020202020204" pitchFamily="34" charset="0"/>
              <a:buChar char="•"/>
            </a:pPr>
            <a:r>
              <a:rPr lang="en-US" sz="1200" dirty="0">
                <a:solidFill>
                  <a:srgbClr val="0000FF"/>
                </a:solidFill>
              </a:rPr>
              <a:t>Drake, E. (2013). Inventory of evidence-based and research-based programs for adult corrections. Olympia: Washington State Institute for Public Policy.</a:t>
            </a:r>
          </a:p>
          <a:p>
            <a:pPr marL="171450" indent="-171450">
              <a:buFont typeface="Arial" panose="020B0604020202020204" pitchFamily="34" charset="0"/>
              <a:buChar char="•"/>
            </a:pPr>
            <a:r>
              <a:rPr lang="en-US" sz="1200" dirty="0" err="1">
                <a:solidFill>
                  <a:srgbClr val="0000FF"/>
                </a:solidFill>
              </a:rPr>
              <a:t>Aos</a:t>
            </a:r>
            <a:r>
              <a:rPr lang="en-US" sz="1200" dirty="0">
                <a:solidFill>
                  <a:srgbClr val="0000FF"/>
                </a:solidFill>
              </a:rPr>
              <a:t>, S. &amp; Drake, E. (2013). Prison, police, and programs: Evidence-based options that reduce crime and save money. Olympia: Washington State Institute for Public Policy.</a:t>
            </a:r>
          </a:p>
          <a:p>
            <a:pPr marL="171450" indent="-171450">
              <a:buFont typeface="Arial" panose="020B0604020202020204" pitchFamily="34" charset="0"/>
              <a:buChar char="•"/>
            </a:pPr>
            <a:r>
              <a:rPr lang="en-US" sz="1200" dirty="0">
                <a:solidFill>
                  <a:srgbClr val="0000FF"/>
                </a:solidFill>
              </a:rPr>
              <a:t>Miller, M., Drake, E. &amp; Nafziger, M. (2013). What works to reduce recidivism by domestic violence offenders? Olympia: Washington State Institute for Public Policy.</a:t>
            </a:r>
          </a:p>
          <a:p>
            <a:pPr marL="171450" indent="-171450">
              <a:buFont typeface="Arial" panose="020B0604020202020204" pitchFamily="34" charset="0"/>
              <a:buChar char="•"/>
            </a:pPr>
            <a:r>
              <a:rPr lang="en-US" sz="1200" dirty="0">
                <a:solidFill>
                  <a:srgbClr val="0000FF"/>
                </a:solidFill>
              </a:rPr>
              <a:t>Drake, E. (2012). </a:t>
            </a:r>
            <a:r>
              <a:rPr lang="en-US" sz="1200" i="1" dirty="0">
                <a:solidFill>
                  <a:srgbClr val="0000FF"/>
                </a:solidFill>
              </a:rPr>
              <a:t>Chemical dependency treatment for offenders: A review of the evidence and benefit-cost findings</a:t>
            </a:r>
            <a:r>
              <a:rPr lang="en-US" sz="1200" dirty="0">
                <a:solidFill>
                  <a:srgbClr val="0000FF"/>
                </a:solidFill>
              </a:rPr>
              <a:t>. Olympia: Washington State Institute for Public Policy.</a:t>
            </a:r>
          </a:p>
          <a:p>
            <a:pPr marL="171450" indent="-171450">
              <a:buFont typeface="Arial" panose="020B0604020202020204" pitchFamily="34" charset="0"/>
              <a:buChar char="•"/>
            </a:pPr>
            <a:r>
              <a:rPr lang="en-US" sz="1200" dirty="0">
                <a:solidFill>
                  <a:srgbClr val="0000FF"/>
                </a:solidFill>
              </a:rPr>
              <a:t>Drake, E. &amp; </a:t>
            </a:r>
            <a:r>
              <a:rPr lang="en-US" sz="1200" dirty="0" err="1">
                <a:solidFill>
                  <a:srgbClr val="0000FF"/>
                </a:solidFill>
              </a:rPr>
              <a:t>Aos</a:t>
            </a:r>
            <a:r>
              <a:rPr lang="en-US" sz="1200" dirty="0">
                <a:solidFill>
                  <a:srgbClr val="0000FF"/>
                </a:solidFill>
              </a:rPr>
              <a:t>, S. (2012). </a:t>
            </a:r>
            <a:r>
              <a:rPr lang="en-US" sz="1200" i="1" dirty="0">
                <a:solidFill>
                  <a:srgbClr val="0000FF"/>
                </a:solidFill>
              </a:rPr>
              <a:t>Confinement for technical violations of community supervision: Is there an effect on felony recidivism?</a:t>
            </a:r>
            <a:r>
              <a:rPr lang="en-US" sz="1200" dirty="0">
                <a:solidFill>
                  <a:srgbClr val="0000FF"/>
                </a:solidFill>
              </a:rPr>
              <a:t>. Olympia: Washington State Institute for Public Policy.</a:t>
            </a:r>
          </a:p>
          <a:p>
            <a:pPr marL="171450" indent="-171450">
              <a:buFont typeface="Arial" panose="020B0604020202020204" pitchFamily="34" charset="0"/>
              <a:buChar char="•"/>
            </a:pPr>
            <a:r>
              <a:rPr lang="en-US" sz="1200" dirty="0">
                <a:solidFill>
                  <a:srgbClr val="0000FF"/>
                </a:solidFill>
              </a:rPr>
              <a:t>Drake, E. (2011). </a:t>
            </a:r>
            <a:r>
              <a:rPr lang="en-US" sz="1200" i="1" dirty="0">
                <a:solidFill>
                  <a:srgbClr val="0000FF"/>
                </a:solidFill>
              </a:rPr>
              <a:t>"What works" in community supervision: Interim report.</a:t>
            </a:r>
            <a:r>
              <a:rPr lang="en-US" sz="1200" dirty="0">
                <a:solidFill>
                  <a:srgbClr val="0000FF"/>
                </a:solidFill>
              </a:rPr>
              <a:t> Olympia: Washington State Institute for Public Policy. </a:t>
            </a:r>
          </a:p>
          <a:p>
            <a:pPr marL="171450" indent="-171450">
              <a:buFont typeface="Arial" panose="020B0604020202020204" pitchFamily="34" charset="0"/>
              <a:buChar char="•"/>
            </a:pPr>
            <a:r>
              <a:rPr lang="en-US" sz="1200" dirty="0">
                <a:solidFill>
                  <a:srgbClr val="0000FF"/>
                </a:solidFill>
              </a:rPr>
              <a:t>Drake, E. (2011). </a:t>
            </a:r>
            <a:r>
              <a:rPr lang="en-US" sz="1200" i="1" dirty="0">
                <a:solidFill>
                  <a:srgbClr val="0000FF"/>
                </a:solidFill>
              </a:rPr>
              <a:t>Washington State recidivism trends: Adult offenders released from prison (1990 – 2006).</a:t>
            </a:r>
            <a:r>
              <a:rPr lang="en-US" sz="1200" dirty="0">
                <a:solidFill>
                  <a:srgbClr val="0000FF"/>
                </a:solidFill>
              </a:rPr>
              <a:t> Olympia: Washington State Institute for Public Policy.</a:t>
            </a:r>
          </a:p>
          <a:p>
            <a:pPr marL="171450" indent="-171450">
              <a:buFont typeface="Arial" panose="020B0604020202020204" pitchFamily="34" charset="0"/>
              <a:buChar char="•"/>
            </a:pPr>
            <a:endParaRPr lang="en-US" sz="2000" dirty="0">
              <a:solidFill>
                <a:srgbClr val="0000FF"/>
              </a:solidFill>
            </a:endParaRPr>
          </a:p>
        </p:txBody>
      </p:sp>
      <p:sp>
        <p:nvSpPr>
          <p:cNvPr id="22" name="Line 29"/>
          <p:cNvSpPr>
            <a:spLocks noChangeShapeType="1"/>
          </p:cNvSpPr>
          <p:nvPr/>
        </p:nvSpPr>
        <p:spPr bwMode="auto">
          <a:xfrm>
            <a:off x="16036925" y="3657600"/>
            <a:ext cx="2555875" cy="1681163"/>
          </a:xfrm>
          <a:prstGeom prst="line">
            <a:avLst/>
          </a:prstGeom>
          <a:noFill/>
          <a:ln w="152400" cap="rnd">
            <a:noFill/>
            <a:prstDash val="sysDot"/>
            <a:round/>
            <a:headEnd/>
            <a:tailEnd/>
          </a:ln>
        </p:spPr>
        <p:txBody>
          <a:bodyPr wrap="none" anchor="ctr"/>
          <a:lstStyle/>
          <a:p>
            <a:endParaRPr lang="en-US"/>
          </a:p>
        </p:txBody>
      </p:sp>
    </p:spTree>
    <p:extLst>
      <p:ext uri="{BB962C8B-B14F-4D97-AF65-F5344CB8AC3E}">
        <p14:creationId xmlns:p14="http://schemas.microsoft.com/office/powerpoint/2010/main" val="319101014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2" name="Rectangle 18"/>
          <p:cNvSpPr>
            <a:spLocks noChangeArrowheads="1"/>
          </p:cNvSpPr>
          <p:nvPr/>
        </p:nvSpPr>
        <p:spPr bwMode="auto">
          <a:xfrm>
            <a:off x="228600" y="228600"/>
            <a:ext cx="8686800" cy="64312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46" name="Line 29"/>
          <p:cNvSpPr>
            <a:spLocks noChangeShapeType="1"/>
          </p:cNvSpPr>
          <p:nvPr/>
        </p:nvSpPr>
        <p:spPr bwMode="auto">
          <a:xfrm>
            <a:off x="7562891" y="4673600"/>
            <a:ext cx="2555875" cy="1681163"/>
          </a:xfrm>
          <a:prstGeom prst="line">
            <a:avLst/>
          </a:prstGeom>
          <a:noFill/>
          <a:ln w="152400" cap="rnd">
            <a:noFill/>
            <a:prstDash val="sysDot"/>
            <a:round/>
            <a:headEnd/>
            <a:tailEnd/>
          </a:ln>
        </p:spPr>
        <p:txBody>
          <a:bodyPr wrap="none" anchor="ctr"/>
          <a:lstStyle/>
          <a:p>
            <a:endParaRPr lang="en-US"/>
          </a:p>
        </p:txBody>
      </p:sp>
      <p:sp>
        <p:nvSpPr>
          <p:cNvPr id="47" name="Line 29"/>
          <p:cNvSpPr>
            <a:spLocks noChangeShapeType="1"/>
          </p:cNvSpPr>
          <p:nvPr/>
        </p:nvSpPr>
        <p:spPr bwMode="auto">
          <a:xfrm>
            <a:off x="7562891" y="4795837"/>
            <a:ext cx="2555875" cy="1681163"/>
          </a:xfrm>
          <a:prstGeom prst="line">
            <a:avLst/>
          </a:prstGeom>
          <a:noFill/>
          <a:ln w="152400" cap="rnd">
            <a:noFill/>
            <a:prstDash val="sysDot"/>
            <a:round/>
            <a:headEnd/>
            <a:tailEnd/>
          </a:ln>
        </p:spPr>
        <p:txBody>
          <a:bodyPr wrap="none" anchor="ctr"/>
          <a:lstStyle/>
          <a:p>
            <a:endParaRPr lang="en-US"/>
          </a:p>
        </p:txBody>
      </p:sp>
      <p:sp>
        <p:nvSpPr>
          <p:cNvPr id="18" name="Line 29"/>
          <p:cNvSpPr>
            <a:spLocks noChangeShapeType="1"/>
          </p:cNvSpPr>
          <p:nvPr/>
        </p:nvSpPr>
        <p:spPr bwMode="auto">
          <a:xfrm>
            <a:off x="7562891" y="4673600"/>
            <a:ext cx="2555875" cy="1681163"/>
          </a:xfrm>
          <a:prstGeom prst="line">
            <a:avLst/>
          </a:prstGeom>
          <a:noFill/>
          <a:ln w="152400" cap="rnd">
            <a:noFill/>
            <a:prstDash val="sysDot"/>
            <a:round/>
            <a:headEnd/>
            <a:tailEnd/>
          </a:ln>
        </p:spPr>
        <p:txBody>
          <a:bodyPr wrap="none" anchor="ctr"/>
          <a:lstStyle/>
          <a:p>
            <a:endParaRPr lang="en-US"/>
          </a:p>
        </p:txBody>
      </p:sp>
      <p:sp>
        <p:nvSpPr>
          <p:cNvPr id="19" name="Line 29"/>
          <p:cNvSpPr>
            <a:spLocks noChangeShapeType="1"/>
          </p:cNvSpPr>
          <p:nvPr/>
        </p:nvSpPr>
        <p:spPr bwMode="auto">
          <a:xfrm>
            <a:off x="7562891" y="4795837"/>
            <a:ext cx="2555875" cy="1681163"/>
          </a:xfrm>
          <a:prstGeom prst="line">
            <a:avLst/>
          </a:prstGeom>
          <a:noFill/>
          <a:ln w="152400" cap="rnd">
            <a:noFill/>
            <a:prstDash val="sysDot"/>
            <a:round/>
            <a:headEnd/>
            <a:tailEnd/>
          </a:ln>
        </p:spPr>
        <p:txBody>
          <a:bodyPr wrap="none" anchor="ctr"/>
          <a:lstStyle/>
          <a:p>
            <a:endParaRPr lang="en-US"/>
          </a:p>
        </p:txBody>
      </p:sp>
      <p:sp>
        <p:nvSpPr>
          <p:cNvPr id="21" name="Rectangle 27"/>
          <p:cNvSpPr>
            <a:spLocks noChangeArrowheads="1"/>
          </p:cNvSpPr>
          <p:nvPr/>
        </p:nvSpPr>
        <p:spPr bwMode="auto">
          <a:xfrm>
            <a:off x="304800" y="180737"/>
            <a:ext cx="8458200" cy="6524863"/>
          </a:xfrm>
          <a:prstGeom prst="rect">
            <a:avLst/>
          </a:prstGeom>
          <a:noFill/>
          <a:ln w="9525">
            <a:noFill/>
            <a:miter lim="800000"/>
            <a:headEnd/>
            <a:tailEnd/>
          </a:ln>
        </p:spPr>
        <p:txBody>
          <a:bodyPr wrap="square" lIns="0" tIns="0" rIns="0" bIns="0">
            <a:spAutoFit/>
          </a:bodyPr>
          <a:lstStyle/>
          <a:p>
            <a:pPr algn="ctr">
              <a:tabLst>
                <a:tab pos="2292350" algn="l"/>
              </a:tabLst>
            </a:pPr>
            <a:r>
              <a:rPr lang="en-US" sz="2000" dirty="0">
                <a:solidFill>
                  <a:srgbClr val="0000FF"/>
                </a:solidFill>
              </a:rPr>
              <a:t>Authors works cited (cont’d)</a:t>
            </a:r>
          </a:p>
          <a:p>
            <a:pPr marL="171450" indent="-171450">
              <a:buFont typeface="Arial" panose="020B0604020202020204" pitchFamily="34" charset="0"/>
              <a:buChar char="•"/>
            </a:pPr>
            <a:r>
              <a:rPr lang="en-US" sz="1200" dirty="0">
                <a:solidFill>
                  <a:srgbClr val="0000FF"/>
                </a:solidFill>
              </a:rPr>
              <a:t>Drake, E. (2010). </a:t>
            </a:r>
            <a:r>
              <a:rPr lang="en-US" sz="1200" i="1" dirty="0">
                <a:solidFill>
                  <a:srgbClr val="0000FF"/>
                </a:solidFill>
              </a:rPr>
              <a:t>Washington State juvenile court funding: Applying research in a public policy setting.</a:t>
            </a:r>
            <a:r>
              <a:rPr lang="en-US" sz="1200" dirty="0">
                <a:solidFill>
                  <a:srgbClr val="0000FF"/>
                </a:solidFill>
              </a:rPr>
              <a:t> Olympia: Washington State Institute for Public Policy.</a:t>
            </a:r>
          </a:p>
          <a:p>
            <a:pPr marL="171450" indent="-171450">
              <a:buFont typeface="Arial" panose="020B0604020202020204" pitchFamily="34" charset="0"/>
              <a:buChar char="•"/>
            </a:pPr>
            <a:r>
              <a:rPr lang="en-US" sz="1200" dirty="0" err="1">
                <a:solidFill>
                  <a:srgbClr val="0000FF"/>
                </a:solidFill>
              </a:rPr>
              <a:t>Aos</a:t>
            </a:r>
            <a:r>
              <a:rPr lang="en-US" sz="1200" dirty="0">
                <a:solidFill>
                  <a:srgbClr val="0000FF"/>
                </a:solidFill>
              </a:rPr>
              <a:t>, S. &amp; Drake, E. (2010). </a:t>
            </a:r>
            <a:r>
              <a:rPr lang="en-US" sz="1200" i="1" dirty="0">
                <a:solidFill>
                  <a:srgbClr val="0000FF"/>
                </a:solidFill>
              </a:rPr>
              <a:t>WSIPP’s benefit-cost tool for states: Examining policy options in sentencing and corrections.</a:t>
            </a:r>
            <a:r>
              <a:rPr lang="en-US" sz="1200" dirty="0">
                <a:solidFill>
                  <a:srgbClr val="0000FF"/>
                </a:solidFill>
              </a:rPr>
              <a:t> Olympia: Washington State Institute for Public Policy.</a:t>
            </a:r>
          </a:p>
          <a:p>
            <a:pPr marL="171450" indent="-171450">
              <a:buFont typeface="Arial" panose="020B0604020202020204" pitchFamily="34" charset="0"/>
              <a:buChar char="•"/>
            </a:pPr>
            <a:r>
              <a:rPr lang="en-US" sz="1200" dirty="0">
                <a:solidFill>
                  <a:srgbClr val="0000FF"/>
                </a:solidFill>
              </a:rPr>
              <a:t>Drake, E., </a:t>
            </a:r>
            <a:r>
              <a:rPr lang="en-US" sz="1200" dirty="0" err="1">
                <a:solidFill>
                  <a:srgbClr val="0000FF"/>
                </a:solidFill>
              </a:rPr>
              <a:t>Aos</a:t>
            </a:r>
            <a:r>
              <a:rPr lang="en-US" sz="1200" dirty="0">
                <a:solidFill>
                  <a:srgbClr val="0000FF"/>
                </a:solidFill>
              </a:rPr>
              <a:t>, S. &amp; </a:t>
            </a:r>
            <a:r>
              <a:rPr lang="en-US" sz="1200" dirty="0" err="1">
                <a:solidFill>
                  <a:srgbClr val="0000FF"/>
                </a:solidFill>
              </a:rPr>
              <a:t>Barnoski</a:t>
            </a:r>
            <a:r>
              <a:rPr lang="en-US" sz="1200" dirty="0">
                <a:solidFill>
                  <a:srgbClr val="0000FF"/>
                </a:solidFill>
              </a:rPr>
              <a:t>, R. (2010). </a:t>
            </a:r>
            <a:r>
              <a:rPr lang="en-US" sz="1200" i="1" dirty="0">
                <a:solidFill>
                  <a:srgbClr val="0000FF"/>
                </a:solidFill>
              </a:rPr>
              <a:t>Washington's Offender Accountability Act: Final report on recidivism outcomes. </a:t>
            </a:r>
            <a:r>
              <a:rPr lang="en-US" sz="1200" dirty="0">
                <a:solidFill>
                  <a:srgbClr val="0000FF"/>
                </a:solidFill>
              </a:rPr>
              <a:t>Olympia: Washington State Institute for Public Policy.</a:t>
            </a:r>
          </a:p>
          <a:p>
            <a:pPr marL="171450" indent="-171450">
              <a:buFont typeface="Arial" panose="020B0604020202020204" pitchFamily="34" charset="0"/>
              <a:buChar char="•"/>
            </a:pPr>
            <a:r>
              <a:rPr lang="en-US" sz="1200" dirty="0">
                <a:solidFill>
                  <a:srgbClr val="0000FF"/>
                </a:solidFill>
              </a:rPr>
              <a:t>Drake, E. &amp; </a:t>
            </a:r>
            <a:r>
              <a:rPr lang="en-US" sz="1200" dirty="0" err="1">
                <a:solidFill>
                  <a:srgbClr val="0000FF"/>
                </a:solidFill>
              </a:rPr>
              <a:t>Aos</a:t>
            </a:r>
            <a:r>
              <a:rPr lang="en-US" sz="1200" dirty="0">
                <a:solidFill>
                  <a:srgbClr val="0000FF"/>
                </a:solidFill>
              </a:rPr>
              <a:t>, S. (2009). </a:t>
            </a:r>
            <a:r>
              <a:rPr lang="en-US" sz="1200" i="1" dirty="0">
                <a:solidFill>
                  <a:srgbClr val="0000FF"/>
                </a:solidFill>
              </a:rPr>
              <a:t>Does sex offender registration and notification reduce crime? A systematic review of the research literature.</a:t>
            </a:r>
            <a:r>
              <a:rPr lang="en-US" sz="1200" dirty="0">
                <a:solidFill>
                  <a:srgbClr val="0000FF"/>
                </a:solidFill>
              </a:rPr>
              <a:t> Olympia: Washington State Institute for Public Policy. </a:t>
            </a:r>
          </a:p>
          <a:p>
            <a:pPr marL="171450" indent="-171450">
              <a:buFont typeface="Arial" panose="020B0604020202020204" pitchFamily="34" charset="0"/>
              <a:buChar char="•"/>
            </a:pPr>
            <a:r>
              <a:rPr lang="en-US" sz="1200" dirty="0">
                <a:solidFill>
                  <a:srgbClr val="0000FF"/>
                </a:solidFill>
              </a:rPr>
              <a:t>Drake, E., </a:t>
            </a:r>
            <a:r>
              <a:rPr lang="en-US" sz="1200" dirty="0" err="1">
                <a:solidFill>
                  <a:srgbClr val="0000FF"/>
                </a:solidFill>
              </a:rPr>
              <a:t>Barnoski</a:t>
            </a:r>
            <a:r>
              <a:rPr lang="en-US" sz="1200" dirty="0">
                <a:solidFill>
                  <a:srgbClr val="0000FF"/>
                </a:solidFill>
              </a:rPr>
              <a:t>, R., &amp; </a:t>
            </a:r>
            <a:r>
              <a:rPr lang="en-US" sz="1200" dirty="0" err="1">
                <a:solidFill>
                  <a:srgbClr val="0000FF"/>
                </a:solidFill>
              </a:rPr>
              <a:t>Aos</a:t>
            </a:r>
            <a:r>
              <a:rPr lang="en-US" sz="1200" dirty="0">
                <a:solidFill>
                  <a:srgbClr val="0000FF"/>
                </a:solidFill>
              </a:rPr>
              <a:t>, S. (2009). </a:t>
            </a:r>
            <a:r>
              <a:rPr lang="en-US" sz="1200" i="1" dirty="0">
                <a:solidFill>
                  <a:srgbClr val="0000FF"/>
                </a:solidFill>
              </a:rPr>
              <a:t>Increased earned release from prison: Impacts of a 2003 law on recidivism and crime costs, revised</a:t>
            </a:r>
            <a:r>
              <a:rPr lang="en-US" sz="1200" dirty="0">
                <a:solidFill>
                  <a:srgbClr val="0000FF"/>
                </a:solidFill>
              </a:rPr>
              <a:t>. Olympia: Washington State Institute for Public Policy.</a:t>
            </a:r>
          </a:p>
          <a:p>
            <a:pPr marL="171450" indent="-171450">
              <a:buFont typeface="Arial" panose="020B0604020202020204" pitchFamily="34" charset="0"/>
              <a:buChar char="•"/>
            </a:pPr>
            <a:r>
              <a:rPr lang="en-US" sz="1200" dirty="0">
                <a:solidFill>
                  <a:srgbClr val="0000FF"/>
                </a:solidFill>
              </a:rPr>
              <a:t>Drake, E. &amp; </a:t>
            </a:r>
            <a:r>
              <a:rPr lang="en-US" sz="1200" dirty="0" err="1">
                <a:solidFill>
                  <a:srgbClr val="0000FF"/>
                </a:solidFill>
              </a:rPr>
              <a:t>Barnoski</a:t>
            </a:r>
            <a:r>
              <a:rPr lang="en-US" sz="1200" dirty="0">
                <a:solidFill>
                  <a:srgbClr val="0000FF"/>
                </a:solidFill>
              </a:rPr>
              <a:t>, R. (2009). </a:t>
            </a:r>
            <a:r>
              <a:rPr lang="en-US" sz="1200" i="1" dirty="0">
                <a:solidFill>
                  <a:srgbClr val="0000FF"/>
                </a:solidFill>
              </a:rPr>
              <a:t>New risk instrument for offenders improves classification decisions.</a:t>
            </a:r>
            <a:r>
              <a:rPr lang="en-US" sz="1200" dirty="0">
                <a:solidFill>
                  <a:srgbClr val="0000FF"/>
                </a:solidFill>
              </a:rPr>
              <a:t> Olympia: Washington State Institute for Public Policy.</a:t>
            </a:r>
          </a:p>
          <a:p>
            <a:pPr marL="171450" indent="-171450">
              <a:buFont typeface="Arial" panose="020B0604020202020204" pitchFamily="34" charset="0"/>
              <a:buChar char="•"/>
            </a:pPr>
            <a:r>
              <a:rPr lang="en-US" sz="1200" dirty="0" err="1">
                <a:solidFill>
                  <a:srgbClr val="0000FF"/>
                </a:solidFill>
              </a:rPr>
              <a:t>Barnoski</a:t>
            </a:r>
            <a:r>
              <a:rPr lang="en-US" sz="1200" dirty="0">
                <a:solidFill>
                  <a:srgbClr val="0000FF"/>
                </a:solidFill>
              </a:rPr>
              <a:t>, R. &amp; Drake, E. (2007). </a:t>
            </a:r>
            <a:r>
              <a:rPr lang="en-US" sz="1200" i="1" dirty="0">
                <a:solidFill>
                  <a:srgbClr val="0000FF"/>
                </a:solidFill>
              </a:rPr>
              <a:t>Washington's Offender Accountability Act: Department of Corrections' static risk instrument.</a:t>
            </a:r>
            <a:r>
              <a:rPr lang="en-US" sz="1200" dirty="0">
                <a:solidFill>
                  <a:srgbClr val="0000FF"/>
                </a:solidFill>
              </a:rPr>
              <a:t> Olympia: Washington State Institute for Public Policy.</a:t>
            </a:r>
          </a:p>
          <a:p>
            <a:pPr marL="171450" indent="-171450">
              <a:buFont typeface="Arial" panose="020B0604020202020204" pitchFamily="34" charset="0"/>
              <a:buChar char="•"/>
            </a:pPr>
            <a:r>
              <a:rPr lang="en-US" sz="1200" dirty="0">
                <a:solidFill>
                  <a:srgbClr val="0000FF"/>
                </a:solidFill>
              </a:rPr>
              <a:t>Drake, E. (2006). Washington's Drug Offender Sentencing Alternative: An update on recidivism findings. Olympia: Washington State Institute for Public Policy.</a:t>
            </a:r>
          </a:p>
          <a:p>
            <a:pPr marL="171450" indent="-171450">
              <a:buFont typeface="Arial" panose="020B0604020202020204" pitchFamily="34" charset="0"/>
              <a:buChar char="•"/>
            </a:pPr>
            <a:r>
              <a:rPr lang="en-US" sz="1200" dirty="0" err="1">
                <a:solidFill>
                  <a:srgbClr val="0000FF"/>
                </a:solidFill>
              </a:rPr>
              <a:t>Aos</a:t>
            </a:r>
            <a:r>
              <a:rPr lang="en-US" sz="1200" dirty="0">
                <a:solidFill>
                  <a:srgbClr val="0000FF"/>
                </a:solidFill>
              </a:rPr>
              <a:t>, S., Miller, M. &amp; Drake, E. (2006). Evidence-based public policy options to reduce future prison construction, criminal justice costs, and crime rates. Olympia: Washington State Institute for Public Policy. </a:t>
            </a:r>
          </a:p>
          <a:p>
            <a:pPr marL="171450" indent="-171450">
              <a:buFont typeface="Arial" panose="020B0604020202020204" pitchFamily="34" charset="0"/>
              <a:buChar char="•"/>
            </a:pPr>
            <a:r>
              <a:rPr lang="en-US" sz="1200" dirty="0" err="1">
                <a:solidFill>
                  <a:srgbClr val="0000FF"/>
                </a:solidFill>
              </a:rPr>
              <a:t>Aos</a:t>
            </a:r>
            <a:r>
              <a:rPr lang="en-US" sz="1200" dirty="0">
                <a:solidFill>
                  <a:srgbClr val="0000FF"/>
                </a:solidFill>
              </a:rPr>
              <a:t>, S., Miller, M. &amp; Drake, E. (2006). Evidence-based adult corrections programs: What works and what does not. Olympia: Washington State Institute for Public Policy.</a:t>
            </a:r>
          </a:p>
          <a:p>
            <a:pPr algn="ctr">
              <a:tabLst>
                <a:tab pos="2292350" algn="l"/>
              </a:tabLst>
            </a:pPr>
            <a:r>
              <a:rPr lang="en-US" sz="2000" dirty="0">
                <a:solidFill>
                  <a:srgbClr val="0000FF"/>
                </a:solidFill>
              </a:rPr>
              <a:t>Other works cited</a:t>
            </a:r>
          </a:p>
          <a:p>
            <a:pPr marL="171450" indent="-171450">
              <a:buFont typeface="Arial" panose="020B0604020202020204" pitchFamily="34" charset="0"/>
              <a:buChar char="•"/>
            </a:pPr>
            <a:r>
              <a:rPr lang="en-US" sz="1200" dirty="0">
                <a:solidFill>
                  <a:srgbClr val="0000FF"/>
                </a:solidFill>
              </a:rPr>
              <a:t>Andrews, D. A., </a:t>
            </a:r>
            <a:r>
              <a:rPr lang="en-US" sz="1200" dirty="0" err="1">
                <a:solidFill>
                  <a:srgbClr val="0000FF"/>
                </a:solidFill>
              </a:rPr>
              <a:t>Bonta</a:t>
            </a:r>
            <a:r>
              <a:rPr lang="en-US" sz="1200" dirty="0">
                <a:solidFill>
                  <a:srgbClr val="0000FF"/>
                </a:solidFill>
              </a:rPr>
              <a:t>, J., &amp; </a:t>
            </a:r>
            <a:r>
              <a:rPr lang="en-US" sz="1200" dirty="0" err="1">
                <a:solidFill>
                  <a:srgbClr val="0000FF"/>
                </a:solidFill>
              </a:rPr>
              <a:t>Wormith</a:t>
            </a:r>
            <a:r>
              <a:rPr lang="en-US" sz="1200" dirty="0">
                <a:solidFill>
                  <a:srgbClr val="0000FF"/>
                </a:solidFill>
              </a:rPr>
              <a:t>, J. S. (2006). The recent past and near future of risk and/or need assessment. </a:t>
            </a:r>
            <a:r>
              <a:rPr lang="en-US" sz="1200" i="1" dirty="0">
                <a:solidFill>
                  <a:srgbClr val="0000FF"/>
                </a:solidFill>
              </a:rPr>
              <a:t>Crime &amp; Delinquency</a:t>
            </a:r>
            <a:r>
              <a:rPr lang="en-US" sz="1200" dirty="0">
                <a:solidFill>
                  <a:srgbClr val="0000FF"/>
                </a:solidFill>
              </a:rPr>
              <a:t>, </a:t>
            </a:r>
            <a:r>
              <a:rPr lang="en-US" sz="1200" i="1" dirty="0">
                <a:solidFill>
                  <a:srgbClr val="0000FF"/>
                </a:solidFill>
              </a:rPr>
              <a:t>52</a:t>
            </a:r>
            <a:r>
              <a:rPr lang="en-US" sz="1200" dirty="0">
                <a:solidFill>
                  <a:srgbClr val="0000FF"/>
                </a:solidFill>
              </a:rPr>
              <a:t>(1), 7-27.</a:t>
            </a:r>
          </a:p>
          <a:p>
            <a:pPr marL="171450" indent="-171450">
              <a:buFont typeface="Arial" panose="020B0604020202020204" pitchFamily="34" charset="0"/>
              <a:buChar char="•"/>
            </a:pPr>
            <a:r>
              <a:rPr lang="en-US" sz="1200" dirty="0">
                <a:solidFill>
                  <a:srgbClr val="0000FF"/>
                </a:solidFill>
              </a:rPr>
              <a:t>Davis, L. M., Bozick, R., Steele, J. L., Saunders, J., &amp; Miles, J. N. (2013). Evaluating the effectiveness of correctional education: A meta-analysis of programs that provide education to incarcerated adults. Rand Corporation.</a:t>
            </a:r>
          </a:p>
          <a:p>
            <a:pPr marL="171450" indent="-171450">
              <a:buFont typeface="Arial" panose="020B0604020202020204" pitchFamily="34" charset="0"/>
              <a:buChar char="•"/>
            </a:pPr>
            <a:r>
              <a:rPr lang="en-US" sz="1200" dirty="0">
                <a:solidFill>
                  <a:srgbClr val="0000FF"/>
                </a:solidFill>
              </a:rPr>
              <a:t>Campbell, C. M. (2016). It’s not technically a crime: Investigating the relationship between technical violations and new crime. Criminal Justice Policy Review, 27(7), 643-667.</a:t>
            </a:r>
          </a:p>
          <a:p>
            <a:pPr marL="171450" indent="-171450">
              <a:buFont typeface="Arial" panose="020B0604020202020204" pitchFamily="34" charset="0"/>
              <a:buChar char="•"/>
            </a:pPr>
            <a:r>
              <a:rPr lang="en-US" sz="1200" dirty="0" err="1">
                <a:solidFill>
                  <a:srgbClr val="0000FF"/>
                </a:solidFill>
              </a:rPr>
              <a:t>Durlauf</a:t>
            </a:r>
            <a:r>
              <a:rPr lang="en-US" sz="1200" dirty="0">
                <a:solidFill>
                  <a:srgbClr val="0000FF"/>
                </a:solidFill>
              </a:rPr>
              <a:t>, S.N., and Nagin, D. S. "Imprisonment and crime: Can both be reduced?." Criminology &amp; Public Policy 10, no. 1 (2011): 13-54.</a:t>
            </a:r>
          </a:p>
          <a:p>
            <a:pPr marL="171450" indent="-171450">
              <a:buFont typeface="Arial" panose="020B0604020202020204" pitchFamily="34" charset="0"/>
              <a:buChar char="•"/>
            </a:pPr>
            <a:r>
              <a:rPr lang="en-US" sz="1200" dirty="0">
                <a:solidFill>
                  <a:srgbClr val="0000FF"/>
                </a:solidFill>
              </a:rPr>
              <a:t>Hamilton, Z., Campbell, C. M., van Wormer, J., </a:t>
            </a:r>
            <a:r>
              <a:rPr lang="en-US" sz="1200" dirty="0" err="1">
                <a:solidFill>
                  <a:srgbClr val="0000FF"/>
                </a:solidFill>
              </a:rPr>
              <a:t>Kigerl</a:t>
            </a:r>
            <a:r>
              <a:rPr lang="en-US" sz="1200" dirty="0">
                <a:solidFill>
                  <a:srgbClr val="0000FF"/>
                </a:solidFill>
              </a:rPr>
              <a:t>, A., &amp; Posey, B. (2016). Impact of swift and certain sanctions: Evaluation of Washington State's policy for offenders on community supervision. Criminology &amp; Public Policy, 15(4), 1009-1072. </a:t>
            </a:r>
          </a:p>
          <a:p>
            <a:pPr marL="171450" indent="-171450">
              <a:buFont typeface="Arial" panose="020B0604020202020204" pitchFamily="34" charset="0"/>
              <a:buChar char="•"/>
            </a:pPr>
            <a:r>
              <a:rPr lang="en-US" sz="1200" dirty="0" err="1">
                <a:solidFill>
                  <a:srgbClr val="0000FF"/>
                </a:solidFill>
              </a:rPr>
              <a:t>Lowenkamp</a:t>
            </a:r>
            <a:r>
              <a:rPr lang="en-US" sz="1200" dirty="0">
                <a:solidFill>
                  <a:srgbClr val="0000FF"/>
                </a:solidFill>
              </a:rPr>
              <a:t>, C. T., Paler, J., Smith, P., &amp; </a:t>
            </a:r>
            <a:r>
              <a:rPr lang="en-US" sz="1200" dirty="0" err="1">
                <a:solidFill>
                  <a:srgbClr val="0000FF"/>
                </a:solidFill>
              </a:rPr>
              <a:t>Latessa</a:t>
            </a:r>
            <a:r>
              <a:rPr lang="en-US" sz="1200" dirty="0">
                <a:solidFill>
                  <a:srgbClr val="0000FF"/>
                </a:solidFill>
              </a:rPr>
              <a:t>, E. J. (2006). Adhering to the risk and need principles: Does it matter for supervision-based programs. Fed. Probation, 70, 3.Duwe; Lipsey and Cullen; </a:t>
            </a:r>
            <a:r>
              <a:rPr lang="en-US" sz="1200" dirty="0" err="1">
                <a:solidFill>
                  <a:srgbClr val="0000FF"/>
                </a:solidFill>
              </a:rPr>
              <a:t>Gendreau</a:t>
            </a:r>
            <a:r>
              <a:rPr lang="en-US" sz="1200" dirty="0">
                <a:solidFill>
                  <a:srgbClr val="0000FF"/>
                </a:solidFill>
              </a:rPr>
              <a:t>;</a:t>
            </a:r>
          </a:p>
          <a:p>
            <a:pPr marL="171450" indent="-171450">
              <a:buFont typeface="Arial" panose="020B0604020202020204" pitchFamily="34" charset="0"/>
              <a:buChar char="•"/>
            </a:pPr>
            <a:r>
              <a:rPr lang="en-US" sz="1200" dirty="0">
                <a:solidFill>
                  <a:srgbClr val="0000FF"/>
                </a:solidFill>
              </a:rPr>
              <a:t>Lutze, F. E. (2013). Professional lives of community corrections officers: The invisible side of reentry. SAGE Publications.</a:t>
            </a:r>
          </a:p>
        </p:txBody>
      </p:sp>
      <p:sp>
        <p:nvSpPr>
          <p:cNvPr id="22" name="Line 29"/>
          <p:cNvSpPr>
            <a:spLocks noChangeShapeType="1"/>
          </p:cNvSpPr>
          <p:nvPr/>
        </p:nvSpPr>
        <p:spPr bwMode="auto">
          <a:xfrm>
            <a:off x="16036925" y="3657600"/>
            <a:ext cx="2555875" cy="1681163"/>
          </a:xfrm>
          <a:prstGeom prst="line">
            <a:avLst/>
          </a:prstGeom>
          <a:noFill/>
          <a:ln w="152400" cap="rnd">
            <a:noFill/>
            <a:prstDash val="sysDot"/>
            <a:round/>
            <a:headEnd/>
            <a:tailEnd/>
          </a:ln>
        </p:spPr>
        <p:txBody>
          <a:bodyPr wrap="none" anchor="ctr"/>
          <a:lstStyle/>
          <a:p>
            <a:endParaRPr lang="en-US"/>
          </a:p>
        </p:txBody>
      </p:sp>
    </p:spTree>
    <p:extLst>
      <p:ext uri="{BB962C8B-B14F-4D97-AF65-F5344CB8AC3E}">
        <p14:creationId xmlns:p14="http://schemas.microsoft.com/office/powerpoint/2010/main" val="375159275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xmlns="" id="{BF5B8F2C-DBAF-4A8B-AD35-066BC4570AB1}"/>
              </a:ext>
            </a:extLst>
          </p:cNvPr>
          <p:cNvGrpSpPr/>
          <p:nvPr/>
        </p:nvGrpSpPr>
        <p:grpSpPr>
          <a:xfrm>
            <a:off x="918368" y="152400"/>
            <a:ext cx="7006432" cy="585216"/>
            <a:chOff x="918368" y="50800"/>
            <a:chExt cx="7006432" cy="585216"/>
          </a:xfrm>
        </p:grpSpPr>
        <p:grpSp>
          <p:nvGrpSpPr>
            <p:cNvPr id="34" name="Group 33">
              <a:extLst>
                <a:ext uri="{FF2B5EF4-FFF2-40B4-BE49-F238E27FC236}">
                  <a16:creationId xmlns:a16="http://schemas.microsoft.com/office/drawing/2014/main" xmlns="" id="{6D64D1A0-D207-43EB-A8D0-C6D0D325DAEC}"/>
                </a:ext>
              </a:extLst>
            </p:cNvPr>
            <p:cNvGrpSpPr/>
            <p:nvPr/>
          </p:nvGrpSpPr>
          <p:grpSpPr>
            <a:xfrm>
              <a:off x="2907918" y="50800"/>
              <a:ext cx="5016882" cy="585216"/>
              <a:chOff x="11556619" y="203200"/>
              <a:chExt cx="5016882" cy="585216"/>
            </a:xfrm>
          </p:grpSpPr>
          <p:sp>
            <p:nvSpPr>
              <p:cNvPr id="42" name="Rounded Rectangle 44">
                <a:extLst>
                  <a:ext uri="{FF2B5EF4-FFF2-40B4-BE49-F238E27FC236}">
                    <a16:creationId xmlns:a16="http://schemas.microsoft.com/office/drawing/2014/main" xmlns="" id="{70F9BD46-5B14-448B-AF6A-C9A855702839}"/>
                  </a:ext>
                </a:extLst>
              </p:cNvPr>
              <p:cNvSpPr/>
              <p:nvPr/>
            </p:nvSpPr>
            <p:spPr>
              <a:xfrm>
                <a:off x="14782800" y="303784"/>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#7</a:t>
                </a:r>
              </a:p>
            </p:txBody>
          </p:sp>
          <p:sp>
            <p:nvSpPr>
              <p:cNvPr id="36" name="Rounded Rectangle 44">
                <a:extLst>
                  <a:ext uri="{FF2B5EF4-FFF2-40B4-BE49-F238E27FC236}">
                    <a16:creationId xmlns:a16="http://schemas.microsoft.com/office/drawing/2014/main" xmlns="" id="{A26E36F5-CBF3-4885-9E15-4B77CCFA99B3}"/>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#6</a:t>
                </a:r>
              </a:p>
            </p:txBody>
          </p:sp>
          <p:sp>
            <p:nvSpPr>
              <p:cNvPr id="37" name="Rounded Rectangle 44">
                <a:extLst>
                  <a:ext uri="{FF2B5EF4-FFF2-40B4-BE49-F238E27FC236}">
                    <a16:creationId xmlns:a16="http://schemas.microsoft.com/office/drawing/2014/main" xmlns="" id="{4AC6FC99-74E5-4227-9A4D-071A1F84C466}"/>
                  </a:ext>
                </a:extLst>
              </p:cNvPr>
              <p:cNvSpPr/>
              <p:nvPr/>
            </p:nvSpPr>
            <p:spPr>
              <a:xfrm>
                <a:off x="137160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#5</a:t>
                </a:r>
              </a:p>
            </p:txBody>
          </p:sp>
          <p:sp>
            <p:nvSpPr>
              <p:cNvPr id="38" name="Rounded Rectangle 44">
                <a:extLst>
                  <a:ext uri="{FF2B5EF4-FFF2-40B4-BE49-F238E27FC236}">
                    <a16:creationId xmlns:a16="http://schemas.microsoft.com/office/drawing/2014/main" xmlns="" id="{7E08D85F-DE52-4518-BC72-DAA1D7A71FD9}"/>
                  </a:ext>
                </a:extLst>
              </p:cNvPr>
              <p:cNvSpPr/>
              <p:nvPr/>
            </p:nvSpPr>
            <p:spPr>
              <a:xfrm>
                <a:off x="131826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#4</a:t>
                </a:r>
              </a:p>
            </p:txBody>
          </p:sp>
          <p:sp>
            <p:nvSpPr>
              <p:cNvPr id="39" name="Rounded Rectangle 44">
                <a:extLst>
                  <a:ext uri="{FF2B5EF4-FFF2-40B4-BE49-F238E27FC236}">
                    <a16:creationId xmlns:a16="http://schemas.microsoft.com/office/drawing/2014/main" xmlns="" id="{D0280698-C66C-4F18-A67D-B14416E6E98A}"/>
                  </a:ext>
                </a:extLst>
              </p:cNvPr>
              <p:cNvSpPr/>
              <p:nvPr/>
            </p:nvSpPr>
            <p:spPr>
              <a:xfrm>
                <a:off x="126492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#3</a:t>
                </a:r>
              </a:p>
            </p:txBody>
          </p:sp>
          <p:sp>
            <p:nvSpPr>
              <p:cNvPr id="40" name="Rounded Rectangle 44">
                <a:extLst>
                  <a:ext uri="{FF2B5EF4-FFF2-40B4-BE49-F238E27FC236}">
                    <a16:creationId xmlns:a16="http://schemas.microsoft.com/office/drawing/2014/main" xmlns="" id="{868D9014-72CC-42E7-9C75-93BD5A25E842}"/>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41" name="Rounded Rectangle 44">
                <a:extLst>
                  <a:ext uri="{FF2B5EF4-FFF2-40B4-BE49-F238E27FC236}">
                    <a16:creationId xmlns:a16="http://schemas.microsoft.com/office/drawing/2014/main" xmlns="" id="{2AE361ED-3881-4151-92ED-50F22DB40E9E}"/>
                  </a:ext>
                </a:extLst>
              </p:cNvPr>
              <p:cNvSpPr/>
              <p:nvPr/>
            </p:nvSpPr>
            <p:spPr>
              <a:xfrm>
                <a:off x="15316200" y="203200"/>
                <a:ext cx="1257301" cy="585216"/>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Conclusion</a:t>
                </a:r>
              </a:p>
            </p:txBody>
          </p:sp>
          <p:sp>
            <p:nvSpPr>
              <p:cNvPr id="43" name="Rounded Rectangle 44">
                <a:extLst>
                  <a:ext uri="{FF2B5EF4-FFF2-40B4-BE49-F238E27FC236}">
                    <a16:creationId xmlns:a16="http://schemas.microsoft.com/office/drawing/2014/main" xmlns="" id="{83060A8F-1AF1-4558-ABE5-96D9256EE57C}"/>
                  </a:ext>
                </a:extLst>
              </p:cNvPr>
              <p:cNvSpPr/>
              <p:nvPr/>
            </p:nvSpPr>
            <p:spPr>
              <a:xfrm>
                <a:off x="11556619" y="310044"/>
                <a:ext cx="563563" cy="467519"/>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grpSp>
        <p:sp>
          <p:nvSpPr>
            <p:cNvPr id="35" name="Rounded Rectangle 44">
              <a:extLst>
                <a:ext uri="{FF2B5EF4-FFF2-40B4-BE49-F238E27FC236}">
                  <a16:creationId xmlns:a16="http://schemas.microsoft.com/office/drawing/2014/main" xmlns="" id="{35C55367-2812-4087-9BED-6970F7C1BEC9}"/>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3504"/>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dirty="0">
              <a:latin typeface="Segoe UI" panose="020B0502040204020203" pitchFamily="34" charset="0"/>
              <a:cs typeface="Segoe UI" panose="020B0502040204020203" pitchFamily="34" charset="0"/>
            </a:endParaRPr>
          </a:p>
        </p:txBody>
      </p:sp>
      <p:sp>
        <p:nvSpPr>
          <p:cNvPr id="15" name="Line 29"/>
          <p:cNvSpPr>
            <a:spLocks noChangeShapeType="1"/>
          </p:cNvSpPr>
          <p:nvPr/>
        </p:nvSpPr>
        <p:spPr bwMode="auto">
          <a:xfrm>
            <a:off x="-2800309" y="2159000"/>
            <a:ext cx="2555875" cy="1681163"/>
          </a:xfrm>
          <a:prstGeom prst="line">
            <a:avLst/>
          </a:prstGeom>
          <a:noFill/>
          <a:ln w="152400" cap="rnd">
            <a:noFill/>
            <a:prstDash val="sysDot"/>
            <a:round/>
            <a:headEnd/>
            <a:tailEnd/>
          </a:ln>
        </p:spPr>
        <p:txBody>
          <a:bodyPr wrap="none" anchor="ctr"/>
          <a:lstStyle/>
          <a:p>
            <a:endParaRPr lang="en-US">
              <a:latin typeface="Segoe UI" panose="020B0502040204020203" pitchFamily="34" charset="0"/>
              <a:cs typeface="Segoe UI" panose="020B0502040204020203" pitchFamily="34" charset="0"/>
            </a:endParaRPr>
          </a:p>
        </p:txBody>
      </p:sp>
      <p:sp>
        <p:nvSpPr>
          <p:cNvPr id="17" name="Rectangle 16"/>
          <p:cNvSpPr>
            <a:spLocks noChangeArrowheads="1"/>
          </p:cNvSpPr>
          <p:nvPr/>
        </p:nvSpPr>
        <p:spPr bwMode="auto">
          <a:xfrm>
            <a:off x="0" y="685800"/>
            <a:ext cx="9144000" cy="1048512"/>
          </a:xfrm>
          <a:prstGeom prst="rect">
            <a:avLst/>
          </a:prstGeom>
          <a:noFill/>
          <a:ln w="9525">
            <a:noFill/>
            <a:miter lim="800000"/>
            <a:headEnd/>
            <a:tailEnd/>
          </a:ln>
        </p:spPr>
        <p:txBody>
          <a:bodyPr anchor="ctr"/>
          <a:lstStyle>
            <a:defPPr>
              <a:defRPr lang="en-US"/>
            </a:defPPr>
            <a:lvl1pPr algn="ctr" rtl="0" eaLnBrk="0" fontAlgn="base" hangingPunct="0">
              <a:spcBef>
                <a:spcPct val="0"/>
              </a:spcBef>
              <a:spcAft>
                <a:spcPct val="0"/>
              </a:spcAft>
              <a:defRPr sz="2400" b="1"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a:lstStyle>
          <a:p>
            <a:pPr>
              <a:spcBef>
                <a:spcPts val="0"/>
              </a:spcBef>
            </a:pPr>
            <a:r>
              <a:rPr lang="en-US" sz="2600" i="1" dirty="0">
                <a:solidFill>
                  <a:srgbClr val="FF0000"/>
                </a:solidFill>
                <a:latin typeface="+mn-lt"/>
                <a:cs typeface="Segoe UI" panose="020B0502040204020203" pitchFamily="34" charset="0"/>
              </a:rPr>
              <a:t>A Path Toward Criminal Justice Reform</a:t>
            </a:r>
          </a:p>
          <a:p>
            <a:pPr>
              <a:spcBef>
                <a:spcPts val="0"/>
              </a:spcBef>
            </a:pPr>
            <a:r>
              <a:rPr lang="en-US" i="1" dirty="0">
                <a:solidFill>
                  <a:srgbClr val="006600"/>
                </a:solidFill>
                <a:latin typeface="+mn-lt"/>
                <a:cs typeface="Segoe UI" panose="020B0502040204020203" pitchFamily="34" charset="0"/>
                <a:sym typeface="Symbol"/>
              </a:rPr>
              <a:t>Strategies and more strategies not mentioned today …</a:t>
            </a:r>
            <a:endParaRPr lang="en-US" i="1" dirty="0">
              <a:solidFill>
                <a:srgbClr val="006600"/>
              </a:solidFill>
              <a:latin typeface="+mn-lt"/>
              <a:cs typeface="Segoe UI" panose="020B0502040204020203" pitchFamily="34" charset="0"/>
            </a:endParaRPr>
          </a:p>
        </p:txBody>
      </p:sp>
      <p:sp>
        <p:nvSpPr>
          <p:cNvPr id="44" name="Rectangle 153">
            <a:extLst>
              <a:ext uri="{FF2B5EF4-FFF2-40B4-BE49-F238E27FC236}">
                <a16:creationId xmlns:a16="http://schemas.microsoft.com/office/drawing/2014/main" xmlns="" id="{38170ADF-FEA8-49DA-8FF0-17E4F12D1415}"/>
              </a:ext>
            </a:extLst>
          </p:cNvPr>
          <p:cNvSpPr>
            <a:spLocks noChangeArrowheads="1"/>
          </p:cNvSpPr>
          <p:nvPr/>
        </p:nvSpPr>
        <p:spPr bwMode="auto">
          <a:xfrm>
            <a:off x="6688550" y="537034"/>
            <a:ext cx="1236251"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21" name="Text Box 30">
            <a:extLst>
              <a:ext uri="{FF2B5EF4-FFF2-40B4-BE49-F238E27FC236}">
                <a16:creationId xmlns:a16="http://schemas.microsoft.com/office/drawing/2014/main" xmlns="" id="{7D01F180-4FB4-4D55-AFC6-194ADC10EB16}"/>
              </a:ext>
            </a:extLst>
          </p:cNvPr>
          <p:cNvSpPr txBox="1">
            <a:spLocks noChangeArrowheads="1"/>
          </p:cNvSpPr>
          <p:nvPr/>
        </p:nvSpPr>
        <p:spPr bwMode="auto">
          <a:xfrm>
            <a:off x="7675563" y="63670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26</a:t>
            </a:fld>
            <a:r>
              <a:rPr lang="en-US" sz="1600" dirty="0">
                <a:solidFill>
                  <a:srgbClr val="0000FF"/>
                </a:solidFill>
              </a:rPr>
              <a:t> of 22</a:t>
            </a:r>
          </a:p>
        </p:txBody>
      </p:sp>
      <p:pic>
        <p:nvPicPr>
          <p:cNvPr id="13" name="Picture 12">
            <a:extLst>
              <a:ext uri="{FF2B5EF4-FFF2-40B4-BE49-F238E27FC236}">
                <a16:creationId xmlns:a16="http://schemas.microsoft.com/office/drawing/2014/main" xmlns="" id="{4EE61782-DC69-4581-A35C-71791C4F2219}"/>
              </a:ext>
            </a:extLst>
          </p:cNvPr>
          <p:cNvPicPr>
            <a:picLocks/>
          </p:cNvPicPr>
          <p:nvPr/>
        </p:nvPicPr>
        <p:blipFill rotWithShape="1">
          <a:blip r:embed="rId3">
            <a:extLst>
              <a:ext uri="{28A0092B-C50C-407E-A947-70E740481C1C}">
                <a14:useLocalDpi xmlns:a14="http://schemas.microsoft.com/office/drawing/2010/main" val="0"/>
              </a:ext>
            </a:extLst>
          </a:blip>
          <a:srcRect l="23690" t="21945" r="25159" b="22096"/>
          <a:stretch/>
        </p:blipFill>
        <p:spPr>
          <a:xfrm>
            <a:off x="1143000" y="1828800"/>
            <a:ext cx="6912864" cy="4562856"/>
          </a:xfrm>
          <a:prstGeom prst="rect">
            <a:avLst/>
          </a:prstGeom>
          <a:ln>
            <a:solidFill>
              <a:schemeClr val="accent1"/>
            </a:solidFill>
          </a:ln>
          <a:effectLst>
            <a:outerShdw blurRad="50800" dist="38100" dir="2700000" sx="101000" sy="101000" algn="tl" rotWithShape="0">
              <a:prstClr val="black">
                <a:alpha val="40000"/>
              </a:prstClr>
            </a:outerShdw>
          </a:effectLst>
        </p:spPr>
      </p:pic>
      <p:pic>
        <p:nvPicPr>
          <p:cNvPr id="16" name="Picture 15">
            <a:extLst>
              <a:ext uri="{FF2B5EF4-FFF2-40B4-BE49-F238E27FC236}">
                <a16:creationId xmlns:a16="http://schemas.microsoft.com/office/drawing/2014/main" xmlns="" id="{04FA5E1C-05D5-40B9-81DD-B061CDBE18FC}"/>
              </a:ext>
            </a:extLst>
          </p:cNvPr>
          <p:cNvPicPr>
            <a:picLocks noChangeAspect="1"/>
          </p:cNvPicPr>
          <p:nvPr/>
        </p:nvPicPr>
        <p:blipFill rotWithShape="1">
          <a:blip r:embed="rId4">
            <a:extLst>
              <a:ext uri="{28A0092B-C50C-407E-A947-70E740481C1C}">
                <a14:useLocalDpi xmlns:a14="http://schemas.microsoft.com/office/drawing/2010/main" val="0"/>
              </a:ext>
            </a:extLst>
          </a:blip>
          <a:srcRect l="24724" t="23760" r="28568" b="21426"/>
          <a:stretch/>
        </p:blipFill>
        <p:spPr>
          <a:xfrm>
            <a:off x="1143000" y="1840178"/>
            <a:ext cx="6912864" cy="4563429"/>
          </a:xfrm>
          <a:prstGeom prst="rect">
            <a:avLst/>
          </a:prstGeom>
          <a:ln>
            <a:solidFill>
              <a:schemeClr val="accent1"/>
            </a:solidFill>
          </a:ln>
          <a:effectLst>
            <a:outerShdw blurRad="50800" dist="38100" dir="2700000" sx="101000" sy="101000" algn="tl" rotWithShape="0">
              <a:prstClr val="black">
                <a:alpha val="40000"/>
              </a:prstClr>
            </a:outerShdw>
          </a:effectLst>
        </p:spPr>
      </p:pic>
    </p:spTree>
    <p:extLst>
      <p:ext uri="{BB962C8B-B14F-4D97-AF65-F5344CB8AC3E}">
        <p14:creationId xmlns:p14="http://schemas.microsoft.com/office/powerpoint/2010/main" val="20421547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dissolve">
                                      <p:cBhvr>
                                        <p:cTn id="7" dur="500"/>
                                        <p:tgtEl>
                                          <p:spTgt spid="17">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xEl>
                                              <p:pRg st="1" end="1"/>
                                            </p:txEl>
                                          </p:spTgt>
                                        </p:tgtEl>
                                        <p:attrNameLst>
                                          <p:attrName>style.visibility</p:attrName>
                                        </p:attrNameLst>
                                      </p:cBhvr>
                                      <p:to>
                                        <p:strVal val="visible"/>
                                      </p:to>
                                    </p:set>
                                    <p:animEffect transition="in" filter="dissolve">
                                      <p:cBhvr>
                                        <p:cTn id="10" dur="500"/>
                                        <p:tgtEl>
                                          <p:spTgt spid="17">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dissolv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xmlns="" id="{BF5B8F2C-DBAF-4A8B-AD35-066BC4570AB1}"/>
              </a:ext>
            </a:extLst>
          </p:cNvPr>
          <p:cNvGrpSpPr/>
          <p:nvPr/>
        </p:nvGrpSpPr>
        <p:grpSpPr>
          <a:xfrm>
            <a:off x="918368" y="152400"/>
            <a:ext cx="7006432" cy="585216"/>
            <a:chOff x="918368" y="50800"/>
            <a:chExt cx="7006432" cy="585216"/>
          </a:xfrm>
        </p:grpSpPr>
        <p:grpSp>
          <p:nvGrpSpPr>
            <p:cNvPr id="34" name="Group 33">
              <a:extLst>
                <a:ext uri="{FF2B5EF4-FFF2-40B4-BE49-F238E27FC236}">
                  <a16:creationId xmlns:a16="http://schemas.microsoft.com/office/drawing/2014/main" xmlns="" id="{6D64D1A0-D207-43EB-A8D0-C6D0D325DAEC}"/>
                </a:ext>
              </a:extLst>
            </p:cNvPr>
            <p:cNvGrpSpPr/>
            <p:nvPr/>
          </p:nvGrpSpPr>
          <p:grpSpPr>
            <a:xfrm>
              <a:off x="2907918" y="50800"/>
              <a:ext cx="5016882" cy="585216"/>
              <a:chOff x="11556619" y="203200"/>
              <a:chExt cx="5016882" cy="585216"/>
            </a:xfrm>
          </p:grpSpPr>
          <p:sp>
            <p:nvSpPr>
              <p:cNvPr id="42" name="Rounded Rectangle 44">
                <a:extLst>
                  <a:ext uri="{FF2B5EF4-FFF2-40B4-BE49-F238E27FC236}">
                    <a16:creationId xmlns:a16="http://schemas.microsoft.com/office/drawing/2014/main" xmlns="" id="{70F9BD46-5B14-448B-AF6A-C9A855702839}"/>
                  </a:ext>
                </a:extLst>
              </p:cNvPr>
              <p:cNvSpPr/>
              <p:nvPr/>
            </p:nvSpPr>
            <p:spPr>
              <a:xfrm>
                <a:off x="14782800" y="303784"/>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#7</a:t>
                </a:r>
              </a:p>
            </p:txBody>
          </p:sp>
          <p:sp>
            <p:nvSpPr>
              <p:cNvPr id="36" name="Rounded Rectangle 44">
                <a:extLst>
                  <a:ext uri="{FF2B5EF4-FFF2-40B4-BE49-F238E27FC236}">
                    <a16:creationId xmlns:a16="http://schemas.microsoft.com/office/drawing/2014/main" xmlns="" id="{A26E36F5-CBF3-4885-9E15-4B77CCFA99B3}"/>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#6</a:t>
                </a:r>
              </a:p>
            </p:txBody>
          </p:sp>
          <p:sp>
            <p:nvSpPr>
              <p:cNvPr id="37" name="Rounded Rectangle 44">
                <a:extLst>
                  <a:ext uri="{FF2B5EF4-FFF2-40B4-BE49-F238E27FC236}">
                    <a16:creationId xmlns:a16="http://schemas.microsoft.com/office/drawing/2014/main" xmlns="" id="{4AC6FC99-74E5-4227-9A4D-071A1F84C466}"/>
                  </a:ext>
                </a:extLst>
              </p:cNvPr>
              <p:cNvSpPr/>
              <p:nvPr/>
            </p:nvSpPr>
            <p:spPr>
              <a:xfrm>
                <a:off x="137160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#5</a:t>
                </a:r>
              </a:p>
            </p:txBody>
          </p:sp>
          <p:sp>
            <p:nvSpPr>
              <p:cNvPr id="38" name="Rounded Rectangle 44">
                <a:extLst>
                  <a:ext uri="{FF2B5EF4-FFF2-40B4-BE49-F238E27FC236}">
                    <a16:creationId xmlns:a16="http://schemas.microsoft.com/office/drawing/2014/main" xmlns="" id="{7E08D85F-DE52-4518-BC72-DAA1D7A71FD9}"/>
                  </a:ext>
                </a:extLst>
              </p:cNvPr>
              <p:cNvSpPr/>
              <p:nvPr/>
            </p:nvSpPr>
            <p:spPr>
              <a:xfrm>
                <a:off x="131826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#4</a:t>
                </a:r>
              </a:p>
            </p:txBody>
          </p:sp>
          <p:sp>
            <p:nvSpPr>
              <p:cNvPr id="39" name="Rounded Rectangle 44">
                <a:extLst>
                  <a:ext uri="{FF2B5EF4-FFF2-40B4-BE49-F238E27FC236}">
                    <a16:creationId xmlns:a16="http://schemas.microsoft.com/office/drawing/2014/main" xmlns="" id="{D0280698-C66C-4F18-A67D-B14416E6E98A}"/>
                  </a:ext>
                </a:extLst>
              </p:cNvPr>
              <p:cNvSpPr/>
              <p:nvPr/>
            </p:nvSpPr>
            <p:spPr>
              <a:xfrm>
                <a:off x="12649200" y="3068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#3</a:t>
                </a:r>
              </a:p>
            </p:txBody>
          </p:sp>
          <p:sp>
            <p:nvSpPr>
              <p:cNvPr id="40" name="Rounded Rectangle 44">
                <a:extLst>
                  <a:ext uri="{FF2B5EF4-FFF2-40B4-BE49-F238E27FC236}">
                    <a16:creationId xmlns:a16="http://schemas.microsoft.com/office/drawing/2014/main" xmlns="" id="{868D9014-72CC-42E7-9C75-93BD5A25E842}"/>
                  </a:ext>
                </a:extLst>
              </p:cNvPr>
              <p:cNvSpPr/>
              <p:nvPr/>
            </p:nvSpPr>
            <p:spPr>
              <a:xfrm>
                <a:off x="12115800" y="303932"/>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#2</a:t>
                </a:r>
              </a:p>
            </p:txBody>
          </p:sp>
          <p:sp>
            <p:nvSpPr>
              <p:cNvPr id="41" name="Rounded Rectangle 44">
                <a:extLst>
                  <a:ext uri="{FF2B5EF4-FFF2-40B4-BE49-F238E27FC236}">
                    <a16:creationId xmlns:a16="http://schemas.microsoft.com/office/drawing/2014/main" xmlns="" id="{2AE361ED-3881-4151-92ED-50F22DB40E9E}"/>
                  </a:ext>
                </a:extLst>
              </p:cNvPr>
              <p:cNvSpPr/>
              <p:nvPr/>
            </p:nvSpPr>
            <p:spPr>
              <a:xfrm>
                <a:off x="15316200" y="203200"/>
                <a:ext cx="1257301" cy="585216"/>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Conclusion</a:t>
                </a:r>
              </a:p>
            </p:txBody>
          </p:sp>
          <p:sp>
            <p:nvSpPr>
              <p:cNvPr id="43" name="Rounded Rectangle 44">
                <a:extLst>
                  <a:ext uri="{FF2B5EF4-FFF2-40B4-BE49-F238E27FC236}">
                    <a16:creationId xmlns:a16="http://schemas.microsoft.com/office/drawing/2014/main" xmlns="" id="{83060A8F-1AF1-4558-ABE5-96D9256EE57C}"/>
                  </a:ext>
                </a:extLst>
              </p:cNvPr>
              <p:cNvSpPr/>
              <p:nvPr/>
            </p:nvSpPr>
            <p:spPr>
              <a:xfrm>
                <a:off x="11556619" y="310044"/>
                <a:ext cx="563563" cy="467519"/>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cs typeface="Segoe UI" panose="020B0502040204020203" pitchFamily="34" charset="0"/>
                  </a:rPr>
                  <a:t>#1</a:t>
                </a:r>
              </a:p>
            </p:txBody>
          </p:sp>
        </p:grpSp>
        <p:sp>
          <p:nvSpPr>
            <p:cNvPr id="35" name="Rounded Rectangle 44">
              <a:extLst>
                <a:ext uri="{FF2B5EF4-FFF2-40B4-BE49-F238E27FC236}">
                  <a16:creationId xmlns:a16="http://schemas.microsoft.com/office/drawing/2014/main" xmlns="" id="{35C55367-2812-4087-9BED-6970F7C1BEC9}"/>
                </a:ext>
              </a:extLst>
            </p:cNvPr>
            <p:cNvSpPr/>
            <p:nvPr/>
          </p:nvSpPr>
          <p:spPr>
            <a:xfrm>
              <a:off x="918368"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3504"/>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latin typeface="Segoe UI" panose="020B0502040204020203" pitchFamily="34" charset="0"/>
              <a:cs typeface="Segoe UI" panose="020B0502040204020203" pitchFamily="34" charset="0"/>
            </a:endParaRPr>
          </a:p>
        </p:txBody>
      </p:sp>
      <p:sp>
        <p:nvSpPr>
          <p:cNvPr id="15" name="Line 29"/>
          <p:cNvSpPr>
            <a:spLocks noChangeShapeType="1"/>
          </p:cNvSpPr>
          <p:nvPr/>
        </p:nvSpPr>
        <p:spPr bwMode="auto">
          <a:xfrm>
            <a:off x="-2800309" y="2159000"/>
            <a:ext cx="2555875" cy="1681163"/>
          </a:xfrm>
          <a:prstGeom prst="line">
            <a:avLst/>
          </a:prstGeom>
          <a:noFill/>
          <a:ln w="152400" cap="rnd">
            <a:noFill/>
            <a:prstDash val="sysDot"/>
            <a:round/>
            <a:headEnd/>
            <a:tailEnd/>
          </a:ln>
        </p:spPr>
        <p:txBody>
          <a:bodyPr wrap="none" anchor="ctr"/>
          <a:lstStyle/>
          <a:p>
            <a:endParaRPr lang="en-US">
              <a:latin typeface="Segoe UI" panose="020B0502040204020203" pitchFamily="34" charset="0"/>
              <a:cs typeface="Segoe UI" panose="020B0502040204020203" pitchFamily="34" charset="0"/>
            </a:endParaRPr>
          </a:p>
        </p:txBody>
      </p:sp>
      <p:sp>
        <p:nvSpPr>
          <p:cNvPr id="16" name="Rectangle 15"/>
          <p:cNvSpPr>
            <a:spLocks noChangeArrowheads="1"/>
          </p:cNvSpPr>
          <p:nvPr/>
        </p:nvSpPr>
        <p:spPr bwMode="auto">
          <a:xfrm>
            <a:off x="304800" y="1648968"/>
            <a:ext cx="8534400" cy="4742462"/>
          </a:xfrm>
          <a:prstGeom prst="rect">
            <a:avLst/>
          </a:prstGeom>
          <a:noFill/>
          <a:ln w="9525" algn="ctr">
            <a:noFill/>
            <a:miter lim="800000"/>
            <a:headEnd/>
            <a:tailEnd/>
          </a:ln>
        </p:spPr>
        <p:txBody>
          <a:bodyPr/>
          <a:lstStyle>
            <a:defPPr>
              <a:defRPr lang="en-US"/>
            </a:defPPr>
            <a:lvl1pPr algn="ctr" rtl="0" eaLnBrk="0" fontAlgn="base" hangingPunct="0">
              <a:spcBef>
                <a:spcPct val="0"/>
              </a:spcBef>
              <a:spcAft>
                <a:spcPct val="0"/>
              </a:spcAft>
              <a:defRPr sz="2400" b="1"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a:lstStyle>
          <a:p>
            <a:pPr marL="61913" indent="-12700" algn="l">
              <a:spcBef>
                <a:spcPts val="0"/>
              </a:spcBef>
              <a:spcAft>
                <a:spcPts val="1200"/>
              </a:spcAft>
              <a:defRPr/>
            </a:pPr>
            <a:r>
              <a:rPr lang="en-US" dirty="0">
                <a:solidFill>
                  <a:srgbClr val="0000FF"/>
                </a:solidFill>
                <a:latin typeface="+mn-lt"/>
                <a:cs typeface="Segoe UI" panose="020B0502040204020203" pitchFamily="34" charset="0"/>
              </a:rPr>
              <a:t>Policy Goal: </a:t>
            </a:r>
            <a:r>
              <a:rPr lang="en-US" b="0" dirty="0">
                <a:solidFill>
                  <a:srgbClr val="0000FF"/>
                </a:solidFill>
                <a:latin typeface="+mn-lt"/>
                <a:cs typeface="Segoe UI" panose="020B0502040204020203" pitchFamily="34" charset="0"/>
              </a:rPr>
              <a:t>Develop an evidence-based sentencing grid, rooted in commonly-agreed on principles of punishment, while maintaining fairness and equality for all people.  </a:t>
            </a:r>
          </a:p>
          <a:p>
            <a:pPr marL="61913" algn="l">
              <a:spcBef>
                <a:spcPts val="0"/>
              </a:spcBef>
              <a:defRPr/>
            </a:pPr>
            <a:r>
              <a:rPr lang="en-US" b="0" dirty="0">
                <a:solidFill>
                  <a:srgbClr val="0000FF"/>
                </a:solidFill>
                <a:latin typeface="+mn-lt"/>
                <a:cs typeface="Segoe UI" panose="020B0502040204020203" pitchFamily="34" charset="0"/>
              </a:rPr>
              <a:t>(1) Convene stakeholders to examine philosophical underpinnings</a:t>
            </a:r>
          </a:p>
          <a:p>
            <a:pPr marL="609600" indent="-342900" algn="l">
              <a:spcBef>
                <a:spcPts val="0"/>
              </a:spcBef>
              <a:spcAft>
                <a:spcPts val="300"/>
              </a:spcAft>
              <a:buFont typeface="Arial" panose="020B0604020202020204" pitchFamily="34" charset="0"/>
              <a:buChar char="•"/>
              <a:defRPr/>
            </a:pPr>
            <a:r>
              <a:rPr lang="en-US" b="0" dirty="0">
                <a:solidFill>
                  <a:srgbClr val="006600"/>
                </a:solidFill>
                <a:latin typeface="+mn-lt"/>
                <a:cs typeface="Segoe UI" panose="020B0502040204020203" pitchFamily="34" charset="0"/>
              </a:rPr>
              <a:t>Shift from punishment toward change/opportunity</a:t>
            </a:r>
          </a:p>
          <a:p>
            <a:pPr marL="609600" indent="-342900" algn="l">
              <a:spcBef>
                <a:spcPts val="0"/>
              </a:spcBef>
              <a:spcAft>
                <a:spcPts val="300"/>
              </a:spcAft>
              <a:buFont typeface="Arial" panose="020B0604020202020204" pitchFamily="34" charset="0"/>
              <a:buChar char="•"/>
              <a:defRPr/>
            </a:pPr>
            <a:r>
              <a:rPr lang="en-US" b="0" dirty="0">
                <a:solidFill>
                  <a:srgbClr val="006600"/>
                </a:solidFill>
                <a:latin typeface="+mn-lt"/>
                <a:cs typeface="Segoe UI" panose="020B0502040204020203" pitchFamily="34" charset="0"/>
              </a:rPr>
              <a:t>Examine proportionality (i.e., seriousness, criminal history) and parsimony (i.e., least imposing sanction)</a:t>
            </a:r>
          </a:p>
          <a:p>
            <a:pPr marL="609600" indent="-342900" algn="l">
              <a:spcBef>
                <a:spcPts val="0"/>
              </a:spcBef>
              <a:spcAft>
                <a:spcPts val="600"/>
              </a:spcAft>
              <a:buFont typeface="Arial" panose="020B0604020202020204" pitchFamily="34" charset="0"/>
              <a:buChar char="•"/>
              <a:defRPr/>
            </a:pPr>
            <a:r>
              <a:rPr lang="en-US" b="0" dirty="0">
                <a:solidFill>
                  <a:srgbClr val="006600"/>
                </a:solidFill>
                <a:latin typeface="+mn-lt"/>
                <a:cs typeface="Segoe UI" panose="020B0502040204020203" pitchFamily="34" charset="0"/>
              </a:rPr>
              <a:t>Promote fairness and equity </a:t>
            </a:r>
            <a:endParaRPr lang="en-US" b="0" dirty="0">
              <a:solidFill>
                <a:srgbClr val="339933"/>
              </a:solidFill>
              <a:latin typeface="+mn-lt"/>
              <a:cs typeface="Segoe UI" panose="020B0502040204020203" pitchFamily="34" charset="0"/>
            </a:endParaRPr>
          </a:p>
          <a:p>
            <a:pPr marL="61913" indent="-12700" algn="l">
              <a:spcBef>
                <a:spcPts val="0"/>
              </a:spcBef>
              <a:defRPr/>
            </a:pPr>
            <a:r>
              <a:rPr lang="en-US" b="0" dirty="0">
                <a:solidFill>
                  <a:srgbClr val="0000FF"/>
                </a:solidFill>
                <a:latin typeface="+mn-lt"/>
                <a:cs typeface="Segoe UI" panose="020B0502040204020203" pitchFamily="34" charset="0"/>
              </a:rPr>
              <a:t>(2) Use research evidence to re-design who should be incarcerated and for how long</a:t>
            </a:r>
          </a:p>
          <a:p>
            <a:pPr marL="609600" indent="-342900" algn="l">
              <a:spcBef>
                <a:spcPts val="0"/>
              </a:spcBef>
              <a:buFont typeface="Arial" panose="020B0604020202020204" pitchFamily="34" charset="0"/>
              <a:buChar char="•"/>
              <a:defRPr/>
            </a:pPr>
            <a:r>
              <a:rPr lang="en-US" b="0" dirty="0">
                <a:solidFill>
                  <a:srgbClr val="006600"/>
                </a:solidFill>
                <a:latin typeface="+mn-lt"/>
                <a:cs typeface="Segoe UI" panose="020B0502040204020203" pitchFamily="34" charset="0"/>
              </a:rPr>
              <a:t>Incarceration is effective when applied narrowly. Punitive sentences are marginally effective at best and criminogenic at worst.</a:t>
            </a:r>
            <a:endParaRPr lang="en-US" dirty="0">
              <a:solidFill>
                <a:srgbClr val="0000FF"/>
              </a:solidFill>
              <a:latin typeface="+mn-lt"/>
              <a:cs typeface="Segoe UI" panose="020B0502040204020203" pitchFamily="34" charset="0"/>
            </a:endParaRPr>
          </a:p>
        </p:txBody>
      </p:sp>
      <p:sp>
        <p:nvSpPr>
          <p:cNvPr id="17" name="Rectangle 16"/>
          <p:cNvSpPr>
            <a:spLocks noChangeArrowheads="1"/>
          </p:cNvSpPr>
          <p:nvPr/>
        </p:nvSpPr>
        <p:spPr bwMode="auto">
          <a:xfrm>
            <a:off x="0" y="741363"/>
            <a:ext cx="9144000" cy="706437"/>
          </a:xfrm>
          <a:prstGeom prst="rect">
            <a:avLst/>
          </a:prstGeom>
          <a:noFill/>
          <a:ln w="9525">
            <a:noFill/>
            <a:miter lim="800000"/>
            <a:headEnd/>
            <a:tailEnd/>
          </a:ln>
        </p:spPr>
        <p:txBody>
          <a:bodyPr anchor="ctr"/>
          <a:lstStyle>
            <a:defPPr>
              <a:defRPr lang="en-US"/>
            </a:defPPr>
            <a:lvl1pPr algn="ctr" rtl="0" eaLnBrk="0" fontAlgn="base" hangingPunct="0">
              <a:spcBef>
                <a:spcPct val="0"/>
              </a:spcBef>
              <a:spcAft>
                <a:spcPct val="0"/>
              </a:spcAft>
              <a:defRPr sz="2400" b="1" kern="1200">
                <a:solidFill>
                  <a:schemeClr val="tx1"/>
                </a:solidFill>
                <a:latin typeface="Arial"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a:lstStyle>
          <a:p>
            <a:pPr>
              <a:spcBef>
                <a:spcPts val="0"/>
              </a:spcBef>
            </a:pPr>
            <a:r>
              <a:rPr lang="en-US" sz="2600" i="1" dirty="0">
                <a:solidFill>
                  <a:srgbClr val="FF0000"/>
                </a:solidFill>
                <a:latin typeface="+mj-lt"/>
                <a:cs typeface="Segoe UI" panose="020B0502040204020203" pitchFamily="34" charset="0"/>
              </a:rPr>
              <a:t>A Path Toward Criminal Justice Reform</a:t>
            </a:r>
            <a:endParaRPr lang="en-US" sz="2600" i="1" dirty="0">
              <a:solidFill>
                <a:srgbClr val="FF0000"/>
              </a:solidFill>
              <a:latin typeface="+mn-lt"/>
              <a:cs typeface="Segoe UI" panose="020B0502040204020203" pitchFamily="34" charset="0"/>
            </a:endParaRPr>
          </a:p>
          <a:p>
            <a:pPr>
              <a:spcBef>
                <a:spcPts val="0"/>
              </a:spcBef>
            </a:pPr>
            <a:r>
              <a:rPr lang="en-US" i="1" dirty="0">
                <a:solidFill>
                  <a:srgbClr val="006600"/>
                </a:solidFill>
                <a:latin typeface="+mn-lt"/>
                <a:cs typeface="Segoe UI" panose="020B0502040204020203" pitchFamily="34" charset="0"/>
              </a:rPr>
              <a:t>Evidence-based sentencing grid</a:t>
            </a:r>
          </a:p>
        </p:txBody>
      </p:sp>
      <p:sp>
        <p:nvSpPr>
          <p:cNvPr id="21" name="Text Box 30">
            <a:extLst>
              <a:ext uri="{FF2B5EF4-FFF2-40B4-BE49-F238E27FC236}">
                <a16:creationId xmlns:a16="http://schemas.microsoft.com/office/drawing/2014/main" xmlns="" id="{7D01F180-4FB4-4D55-AFC6-194ADC10EB16}"/>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27</a:t>
            </a:fld>
            <a:r>
              <a:rPr lang="en-US" sz="1600" dirty="0">
                <a:solidFill>
                  <a:srgbClr val="0000FF"/>
                </a:solidFill>
              </a:rPr>
              <a:t> of 22</a:t>
            </a:r>
          </a:p>
        </p:txBody>
      </p:sp>
      <p:sp>
        <p:nvSpPr>
          <p:cNvPr id="44" name="Rectangle 153">
            <a:extLst>
              <a:ext uri="{FF2B5EF4-FFF2-40B4-BE49-F238E27FC236}">
                <a16:creationId xmlns:a16="http://schemas.microsoft.com/office/drawing/2014/main" xmlns="" id="{38170ADF-FEA8-49DA-8FF0-17E4F12D1415}"/>
              </a:ext>
            </a:extLst>
          </p:cNvPr>
          <p:cNvSpPr>
            <a:spLocks noChangeArrowheads="1"/>
          </p:cNvSpPr>
          <p:nvPr/>
        </p:nvSpPr>
        <p:spPr bwMode="auto">
          <a:xfrm>
            <a:off x="6688550" y="537034"/>
            <a:ext cx="1236251" cy="301166"/>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24526431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dissolve">
                                      <p:cBhvr>
                                        <p:cTn id="7" dur="500"/>
                                        <p:tgtEl>
                                          <p:spTgt spid="17">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xEl>
                                              <p:pRg st="1" end="1"/>
                                            </p:txEl>
                                          </p:spTgt>
                                        </p:tgtEl>
                                        <p:attrNameLst>
                                          <p:attrName>style.visibility</p:attrName>
                                        </p:attrNameLst>
                                      </p:cBhvr>
                                      <p:to>
                                        <p:strVal val="visible"/>
                                      </p:to>
                                    </p:set>
                                    <p:animEffect transition="in" filter="dissolve">
                                      <p:cBhvr>
                                        <p:cTn id="10" dur="500"/>
                                        <p:tgtEl>
                                          <p:spTgt spid="1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Effect transition="in" filter="dissolve">
                                      <p:cBhvr>
                                        <p:cTn id="15" dur="500"/>
                                        <p:tgtEl>
                                          <p:spTgt spid="1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6">
                                            <p:txEl>
                                              <p:pRg st="1" end="1"/>
                                            </p:txEl>
                                          </p:spTgt>
                                        </p:tgtEl>
                                        <p:attrNameLst>
                                          <p:attrName>style.visibility</p:attrName>
                                        </p:attrNameLst>
                                      </p:cBhvr>
                                      <p:to>
                                        <p:strVal val="visible"/>
                                      </p:to>
                                    </p:set>
                                    <p:animEffect transition="in" filter="dissolve">
                                      <p:cBhvr>
                                        <p:cTn id="20" dur="500"/>
                                        <p:tgtEl>
                                          <p:spTgt spid="16">
                                            <p:txEl>
                                              <p:pRg st="1" end="1"/>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6">
                                            <p:txEl>
                                              <p:pRg st="2" end="2"/>
                                            </p:txEl>
                                          </p:spTgt>
                                        </p:tgtEl>
                                        <p:attrNameLst>
                                          <p:attrName>style.visibility</p:attrName>
                                        </p:attrNameLst>
                                      </p:cBhvr>
                                      <p:to>
                                        <p:strVal val="visible"/>
                                      </p:to>
                                    </p:set>
                                    <p:animEffect transition="in" filter="dissolve">
                                      <p:cBhvr>
                                        <p:cTn id="23" dur="500"/>
                                        <p:tgtEl>
                                          <p:spTgt spid="16">
                                            <p:txEl>
                                              <p:pRg st="2" end="2"/>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16">
                                            <p:txEl>
                                              <p:pRg st="3" end="3"/>
                                            </p:txEl>
                                          </p:spTgt>
                                        </p:tgtEl>
                                        <p:attrNameLst>
                                          <p:attrName>style.visibility</p:attrName>
                                        </p:attrNameLst>
                                      </p:cBhvr>
                                      <p:to>
                                        <p:strVal val="visible"/>
                                      </p:to>
                                    </p:set>
                                    <p:animEffect transition="in" filter="dissolve">
                                      <p:cBhvr>
                                        <p:cTn id="26" dur="500"/>
                                        <p:tgtEl>
                                          <p:spTgt spid="16">
                                            <p:txEl>
                                              <p:pRg st="3" end="3"/>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16">
                                            <p:txEl>
                                              <p:pRg st="4" end="4"/>
                                            </p:txEl>
                                          </p:spTgt>
                                        </p:tgtEl>
                                        <p:attrNameLst>
                                          <p:attrName>style.visibility</p:attrName>
                                        </p:attrNameLst>
                                      </p:cBhvr>
                                      <p:to>
                                        <p:strVal val="visible"/>
                                      </p:to>
                                    </p:set>
                                    <p:animEffect transition="in" filter="dissolve">
                                      <p:cBhvr>
                                        <p:cTn id="29" dur="500"/>
                                        <p:tgtEl>
                                          <p:spTgt spid="16">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16">
                                            <p:txEl>
                                              <p:pRg st="5" end="5"/>
                                            </p:txEl>
                                          </p:spTgt>
                                        </p:tgtEl>
                                        <p:attrNameLst>
                                          <p:attrName>style.visibility</p:attrName>
                                        </p:attrNameLst>
                                      </p:cBhvr>
                                      <p:to>
                                        <p:strVal val="visible"/>
                                      </p:to>
                                    </p:set>
                                    <p:animEffect transition="in" filter="dissolve">
                                      <p:cBhvr>
                                        <p:cTn id="34" dur="500"/>
                                        <p:tgtEl>
                                          <p:spTgt spid="16">
                                            <p:txEl>
                                              <p:pRg st="5" end="5"/>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16">
                                            <p:txEl>
                                              <p:pRg st="6" end="6"/>
                                            </p:txEl>
                                          </p:spTgt>
                                        </p:tgtEl>
                                        <p:attrNameLst>
                                          <p:attrName>style.visibility</p:attrName>
                                        </p:attrNameLst>
                                      </p:cBhvr>
                                      <p:to>
                                        <p:strVal val="visible"/>
                                      </p:to>
                                    </p:set>
                                    <p:animEffect transition="in" filter="dissolve">
                                      <p:cBhvr>
                                        <p:cTn id="37" dur="500"/>
                                        <p:tgtEl>
                                          <p:spTgt spid="1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Line 29"/>
          <p:cNvSpPr>
            <a:spLocks noChangeShapeType="1"/>
          </p:cNvSpPr>
          <p:nvPr/>
        </p:nvSpPr>
        <p:spPr bwMode="auto">
          <a:xfrm>
            <a:off x="17865725" y="2159000"/>
            <a:ext cx="2555875" cy="1681163"/>
          </a:xfrm>
          <a:prstGeom prst="line">
            <a:avLst/>
          </a:prstGeom>
          <a:noFill/>
          <a:ln w="152400" cap="rnd">
            <a:noFill/>
            <a:prstDash val="sysDot"/>
            <a:round/>
            <a:headEnd/>
            <a:tailEnd/>
          </a:ln>
        </p:spPr>
        <p:txBody>
          <a:bodyPr wrap="none" anchor="ctr"/>
          <a:lstStyle/>
          <a:p>
            <a:endParaRPr lang="en-US" dirty="0"/>
          </a:p>
        </p:txBody>
      </p:sp>
      <p:sp>
        <p:nvSpPr>
          <p:cNvPr id="124" name="Text Box 30"/>
          <p:cNvSpPr txBox="1">
            <a:spLocks noChangeArrowheads="1"/>
          </p:cNvSpPr>
          <p:nvPr/>
        </p:nvSpPr>
        <p:spPr bwMode="auto">
          <a:xfrm>
            <a:off x="7696200" y="6443246"/>
            <a:ext cx="1239837" cy="338554"/>
          </a:xfrm>
          <a:prstGeom prst="rect">
            <a:avLst/>
          </a:prstGeom>
          <a:noFill/>
          <a:ln w="9525" algn="ctr">
            <a:noFill/>
            <a:miter lim="800000"/>
            <a:headEnd/>
            <a:tailEnd/>
          </a:ln>
        </p:spPr>
        <p:txBody>
          <a:bodyPr>
            <a:spAutoFit/>
          </a:bodyPr>
          <a:lstStyle/>
          <a:p>
            <a:pPr algn="r">
              <a:spcBef>
                <a:spcPct val="50000"/>
              </a:spcBef>
            </a:pPr>
            <a:r>
              <a:rPr lang="en-US" sz="1600" dirty="0">
                <a:solidFill>
                  <a:srgbClr val="0000FF"/>
                </a:solidFill>
              </a:rPr>
              <a:t>6 of 22</a:t>
            </a:r>
          </a:p>
        </p:txBody>
      </p:sp>
      <p:grpSp>
        <p:nvGrpSpPr>
          <p:cNvPr id="30" name="Group 29">
            <a:extLst>
              <a:ext uri="{FF2B5EF4-FFF2-40B4-BE49-F238E27FC236}">
                <a16:creationId xmlns:a16="http://schemas.microsoft.com/office/drawing/2014/main" xmlns="" id="{96FD5645-E39F-44F6-A741-F56F9070B320}"/>
              </a:ext>
            </a:extLst>
          </p:cNvPr>
          <p:cNvGrpSpPr/>
          <p:nvPr/>
        </p:nvGrpSpPr>
        <p:grpSpPr>
          <a:xfrm>
            <a:off x="876299" y="152400"/>
            <a:ext cx="7048501" cy="609600"/>
            <a:chOff x="9525000" y="228600"/>
            <a:chExt cx="7048501" cy="609600"/>
          </a:xfrm>
        </p:grpSpPr>
        <p:sp>
          <p:nvSpPr>
            <p:cNvPr id="71" name="Rounded Rectangle 44">
              <a:extLst>
                <a:ext uri="{FF2B5EF4-FFF2-40B4-BE49-F238E27FC236}">
                  <a16:creationId xmlns:a16="http://schemas.microsoft.com/office/drawing/2014/main" xmlns="" id="{8C187D4C-0906-4A00-AF69-502A5FB570CA}"/>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70" name="Rounded Rectangle 44">
              <a:extLst>
                <a:ext uri="{FF2B5EF4-FFF2-40B4-BE49-F238E27FC236}">
                  <a16:creationId xmlns:a16="http://schemas.microsoft.com/office/drawing/2014/main" xmlns="" id="{35A867B7-232A-4BA1-A28B-BFFE16EFC910}"/>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69" name="Rounded Rectangle 44">
              <a:extLst>
                <a:ext uri="{FF2B5EF4-FFF2-40B4-BE49-F238E27FC236}">
                  <a16:creationId xmlns:a16="http://schemas.microsoft.com/office/drawing/2014/main" xmlns="" id="{070EF84D-34A6-4AF5-9EC6-606873557F6D}"/>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68" name="Rounded Rectangle 44">
              <a:extLst>
                <a:ext uri="{FF2B5EF4-FFF2-40B4-BE49-F238E27FC236}">
                  <a16:creationId xmlns:a16="http://schemas.microsoft.com/office/drawing/2014/main" xmlns="" id="{2732FB73-9373-4619-82EC-14287FBEF3DD}"/>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67" name="Rounded Rectangle 44">
              <a:extLst>
                <a:ext uri="{FF2B5EF4-FFF2-40B4-BE49-F238E27FC236}">
                  <a16:creationId xmlns:a16="http://schemas.microsoft.com/office/drawing/2014/main" xmlns="" id="{88999E00-4DCE-4F02-B47F-F7F0C83B627B}"/>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66" name="Rounded Rectangle 44">
              <a:extLst>
                <a:ext uri="{FF2B5EF4-FFF2-40B4-BE49-F238E27FC236}">
                  <a16:creationId xmlns:a16="http://schemas.microsoft.com/office/drawing/2014/main" xmlns="" id="{6901A584-A0C4-4EB4-9382-A2B21177DE29}"/>
                </a:ext>
              </a:extLst>
            </p:cNvPr>
            <p:cNvSpPr/>
            <p:nvPr/>
          </p:nvSpPr>
          <p:spPr>
            <a:xfrm>
              <a:off x="126492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#3</a:t>
              </a:r>
            </a:p>
          </p:txBody>
        </p:sp>
        <p:sp>
          <p:nvSpPr>
            <p:cNvPr id="64" name="Rounded Rectangle 44">
              <a:extLst>
                <a:ext uri="{FF2B5EF4-FFF2-40B4-BE49-F238E27FC236}">
                  <a16:creationId xmlns:a16="http://schemas.microsoft.com/office/drawing/2014/main" xmlns="" id="{96BEB7CC-90AE-45C2-83F7-1D18DF5BF307}"/>
                </a:ext>
              </a:extLst>
            </p:cNvPr>
            <p:cNvSpPr/>
            <p:nvPr/>
          </p:nvSpPr>
          <p:spPr>
            <a:xfrm>
              <a:off x="12115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#2</a:t>
              </a:r>
            </a:p>
          </p:txBody>
        </p:sp>
        <p:sp>
          <p:nvSpPr>
            <p:cNvPr id="50" name="Rounded Rectangle 44">
              <a:extLst>
                <a:ext uri="{FF2B5EF4-FFF2-40B4-BE49-F238E27FC236}">
                  <a16:creationId xmlns:a16="http://schemas.microsoft.com/office/drawing/2014/main" xmlns="" id="{644B68D2-B7DC-47E3-A2B5-B81F38A3A738}"/>
                </a:ext>
              </a:extLst>
            </p:cNvPr>
            <p:cNvSpPr/>
            <p:nvPr/>
          </p:nvSpPr>
          <p:spPr>
            <a:xfrm>
              <a:off x="11552237"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#1</a:t>
              </a:r>
            </a:p>
          </p:txBody>
        </p:sp>
        <p:sp>
          <p:nvSpPr>
            <p:cNvPr id="51" name="Rounded Rectangle 45">
              <a:extLst>
                <a:ext uri="{FF2B5EF4-FFF2-40B4-BE49-F238E27FC236}">
                  <a16:creationId xmlns:a16="http://schemas.microsoft.com/office/drawing/2014/main" xmlns="" id="{94288CAB-F99A-4B88-864B-74B261D4378A}"/>
                </a:ext>
              </a:extLst>
            </p:cNvPr>
            <p:cNvSpPr/>
            <p:nvPr/>
          </p:nvSpPr>
          <p:spPr>
            <a:xfrm>
              <a:off x="9525000" y="228600"/>
              <a:ext cx="2011363" cy="609600"/>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ea typeface="Segoe UI" panose="020B0502040204020203" pitchFamily="34" charset="0"/>
                  <a:cs typeface="Segoe UI" panose="020B0502040204020203" pitchFamily="34" charset="0"/>
                </a:rPr>
                <a:t>Background</a:t>
              </a:r>
            </a:p>
          </p:txBody>
        </p:sp>
      </p:grpSp>
      <p:sp>
        <p:nvSpPr>
          <p:cNvPr id="106" name="Rectangle 18"/>
          <p:cNvSpPr>
            <a:spLocks noChangeArrowheads="1"/>
          </p:cNvSpPr>
          <p:nvPr/>
        </p:nvSpPr>
        <p:spPr bwMode="auto">
          <a:xfrm>
            <a:off x="228600" y="606552"/>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52" name="Rectangle 153">
            <a:extLst>
              <a:ext uri="{FF2B5EF4-FFF2-40B4-BE49-F238E27FC236}">
                <a16:creationId xmlns:a16="http://schemas.microsoft.com/office/drawing/2014/main" xmlns="" id="{C033FDAA-5D6A-4DA1-AEC1-8A64F4EAD619}"/>
              </a:ext>
            </a:extLst>
          </p:cNvPr>
          <p:cNvSpPr>
            <a:spLocks noChangeArrowheads="1"/>
          </p:cNvSpPr>
          <p:nvPr/>
        </p:nvSpPr>
        <p:spPr bwMode="auto">
          <a:xfrm>
            <a:off x="895896" y="557784"/>
            <a:ext cx="1987003" cy="152400"/>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74" name="Rectangle 73">
            <a:extLst>
              <a:ext uri="{FF2B5EF4-FFF2-40B4-BE49-F238E27FC236}">
                <a16:creationId xmlns:a16="http://schemas.microsoft.com/office/drawing/2014/main" xmlns="" id="{37D2B027-7DED-43BF-9DC7-37278A66864B}"/>
              </a:ext>
            </a:extLst>
          </p:cNvPr>
          <p:cNvSpPr/>
          <p:nvPr/>
        </p:nvSpPr>
        <p:spPr>
          <a:xfrm>
            <a:off x="-21771" y="719316"/>
            <a:ext cx="9144000" cy="861774"/>
          </a:xfrm>
          <a:prstGeom prst="rect">
            <a:avLst/>
          </a:prstGeom>
        </p:spPr>
        <p:txBody>
          <a:bodyPr wrap="square">
            <a:spAutoFit/>
          </a:bodyPr>
          <a:lstStyle/>
          <a:p>
            <a:pPr marL="0" lvl="1" algn="ctr"/>
            <a:r>
              <a:rPr lang="en-US" sz="2600" b="1" i="1" dirty="0">
                <a:solidFill>
                  <a:srgbClr val="FF0000"/>
                </a:solidFill>
              </a:rPr>
              <a:t>About This Presentation</a:t>
            </a:r>
          </a:p>
          <a:p>
            <a:pPr marL="0" lvl="1" algn="ctr"/>
            <a:r>
              <a:rPr lang="en-US" sz="2400" b="1" i="1" dirty="0">
                <a:solidFill>
                  <a:srgbClr val="006600"/>
                </a:solidFill>
                <a:sym typeface="Symbol"/>
              </a:rPr>
              <a:t>What you’ll learn</a:t>
            </a:r>
            <a:endParaRPr lang="en-US" sz="2600" b="1" i="1" dirty="0">
              <a:solidFill>
                <a:srgbClr val="FF0000"/>
              </a:solidFill>
            </a:endParaRPr>
          </a:p>
        </p:txBody>
      </p:sp>
      <p:sp>
        <p:nvSpPr>
          <p:cNvPr id="76" name="Text Box 30">
            <a:extLst>
              <a:ext uri="{FF2B5EF4-FFF2-40B4-BE49-F238E27FC236}">
                <a16:creationId xmlns:a16="http://schemas.microsoft.com/office/drawing/2014/main" xmlns="" id="{EC9B65C7-F874-4E0F-BB71-B58D88572320}"/>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3</a:t>
            </a:fld>
            <a:r>
              <a:rPr lang="en-US" sz="1600" dirty="0">
                <a:solidFill>
                  <a:srgbClr val="0000FF"/>
                </a:solidFill>
              </a:rPr>
              <a:t> of 22</a:t>
            </a:r>
          </a:p>
        </p:txBody>
      </p:sp>
      <p:sp>
        <p:nvSpPr>
          <p:cNvPr id="19" name="Rectangle 18">
            <a:extLst>
              <a:ext uri="{FF2B5EF4-FFF2-40B4-BE49-F238E27FC236}">
                <a16:creationId xmlns:a16="http://schemas.microsoft.com/office/drawing/2014/main" xmlns="" id="{65F1494C-9C63-41FA-8C79-D201D8CD33EA}"/>
              </a:ext>
            </a:extLst>
          </p:cNvPr>
          <p:cNvSpPr/>
          <p:nvPr/>
        </p:nvSpPr>
        <p:spPr>
          <a:xfrm>
            <a:off x="381001" y="1676400"/>
            <a:ext cx="8458199" cy="4578176"/>
          </a:xfrm>
          <a:prstGeom prst="rect">
            <a:avLst/>
          </a:prstGeom>
        </p:spPr>
        <p:txBody>
          <a:bodyPr wrap="square">
            <a:spAutoFit/>
          </a:bodyPr>
          <a:lstStyle/>
          <a:p>
            <a:pPr marL="0" lvl="1">
              <a:spcAft>
                <a:spcPts val="300"/>
              </a:spcAft>
            </a:pPr>
            <a:r>
              <a:rPr lang="en-US" sz="2400" dirty="0">
                <a:solidFill>
                  <a:srgbClr val="0000FF"/>
                </a:solidFill>
              </a:rPr>
              <a:t>7 evidence-based strategies to reduce the need for incarceration and improve the criminal justice system </a:t>
            </a:r>
          </a:p>
          <a:p>
            <a:pPr marL="457200" lvl="2">
              <a:spcAft>
                <a:spcPts val="1200"/>
              </a:spcAft>
            </a:pPr>
            <a:r>
              <a:rPr lang="en-US" sz="2400" dirty="0">
                <a:solidFill>
                  <a:srgbClr val="006600"/>
                </a:solidFill>
              </a:rPr>
              <a:t>Based on my research portfolio and experience in Washington State; no affiliation</a:t>
            </a:r>
          </a:p>
          <a:p>
            <a:pPr marL="0" lvl="1">
              <a:spcAft>
                <a:spcPts val="300"/>
              </a:spcAft>
            </a:pPr>
            <a:r>
              <a:rPr lang="en-US" sz="2400" dirty="0">
                <a:solidFill>
                  <a:srgbClr val="0000FF"/>
                </a:solidFill>
              </a:rPr>
              <a:t>What this presentation isn’t </a:t>
            </a:r>
          </a:p>
          <a:p>
            <a:pPr marL="457200" lvl="2">
              <a:spcAft>
                <a:spcPts val="1200"/>
              </a:spcAft>
            </a:pPr>
            <a:r>
              <a:rPr lang="en-US" sz="2400" dirty="0">
                <a:solidFill>
                  <a:srgbClr val="006600"/>
                </a:solidFill>
              </a:rPr>
              <a:t>A comprehensive solution for criminal justice reform</a:t>
            </a:r>
          </a:p>
          <a:p>
            <a:pPr marL="0" lvl="1">
              <a:spcAft>
                <a:spcPts val="300"/>
              </a:spcAft>
            </a:pPr>
            <a:r>
              <a:rPr lang="en-US" sz="2400" dirty="0">
                <a:solidFill>
                  <a:srgbClr val="0000FF"/>
                </a:solidFill>
              </a:rPr>
              <a:t>Disclaimer</a:t>
            </a:r>
          </a:p>
          <a:p>
            <a:pPr marL="457200" lvl="2">
              <a:spcAft>
                <a:spcPts val="300"/>
              </a:spcAft>
              <a:tabLst>
                <a:tab pos="7718425" algn="l"/>
              </a:tabLst>
            </a:pPr>
            <a:r>
              <a:rPr lang="en-US" sz="2400" dirty="0">
                <a:solidFill>
                  <a:srgbClr val="006600"/>
                </a:solidFill>
              </a:rPr>
              <a:t>This presentation is rooted in rigorous research to inform practice. Relying on evidence from the literature, however,  does not </a:t>
            </a:r>
            <a:r>
              <a:rPr lang="en-US" sz="2400" u="sng" dirty="0">
                <a:solidFill>
                  <a:srgbClr val="006600"/>
                </a:solidFill>
              </a:rPr>
              <a:t>substitute</a:t>
            </a:r>
            <a:r>
              <a:rPr lang="en-US" sz="2400" dirty="0">
                <a:solidFill>
                  <a:srgbClr val="006600"/>
                </a:solidFill>
              </a:rPr>
              <a:t> the need for continued evaluation of implemented programs and policies. </a:t>
            </a:r>
            <a:endParaRPr lang="en-US" sz="2400" dirty="0">
              <a:solidFill>
                <a:srgbClr val="0000FF"/>
              </a:solidFill>
            </a:endParaRPr>
          </a:p>
        </p:txBody>
      </p:sp>
    </p:spTree>
    <p:extLst>
      <p:ext uri="{BB962C8B-B14F-4D97-AF65-F5344CB8AC3E}">
        <p14:creationId xmlns:p14="http://schemas.microsoft.com/office/powerpoint/2010/main" val="88259212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dissolve">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dissolve">
                                      <p:cBhvr>
                                        <p:cTn id="12" dur="500"/>
                                        <p:tgtEl>
                                          <p:spTgt spid="19">
                                            <p:txEl>
                                              <p:pRg st="0" end="0"/>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animEffect transition="in" filter="dissolve">
                                      <p:cBhvr>
                                        <p:cTn id="15" dur="500"/>
                                        <p:tgtEl>
                                          <p:spTgt spid="19">
                                            <p:txEl>
                                              <p:pRg st="1" end="1"/>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9">
                                            <p:txEl>
                                              <p:pRg st="2" end="2"/>
                                            </p:txEl>
                                          </p:spTgt>
                                        </p:tgtEl>
                                        <p:attrNameLst>
                                          <p:attrName>style.visibility</p:attrName>
                                        </p:attrNameLst>
                                      </p:cBhvr>
                                      <p:to>
                                        <p:strVal val="visible"/>
                                      </p:to>
                                    </p:set>
                                    <p:animEffect transition="in" filter="dissolve">
                                      <p:cBhvr>
                                        <p:cTn id="18" dur="500"/>
                                        <p:tgtEl>
                                          <p:spTgt spid="1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19">
                                            <p:txEl>
                                              <p:pRg st="3" end="3"/>
                                            </p:txEl>
                                          </p:spTgt>
                                        </p:tgtEl>
                                        <p:attrNameLst>
                                          <p:attrName>style.visibility</p:attrName>
                                        </p:attrNameLst>
                                      </p:cBhvr>
                                      <p:to>
                                        <p:strVal val="visible"/>
                                      </p:to>
                                    </p:set>
                                    <p:animEffect transition="in" filter="dissolve">
                                      <p:cBhvr>
                                        <p:cTn id="21" dur="500"/>
                                        <p:tgtEl>
                                          <p:spTgt spid="19">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19">
                                            <p:txEl>
                                              <p:pRg st="4" end="4"/>
                                            </p:txEl>
                                          </p:spTgt>
                                        </p:tgtEl>
                                        <p:attrNameLst>
                                          <p:attrName>style.visibility</p:attrName>
                                        </p:attrNameLst>
                                      </p:cBhvr>
                                      <p:to>
                                        <p:strVal val="visible"/>
                                      </p:to>
                                    </p:set>
                                    <p:animEffect transition="in" filter="dissolve">
                                      <p:cBhvr>
                                        <p:cTn id="24" dur="500"/>
                                        <p:tgtEl>
                                          <p:spTgt spid="19">
                                            <p:txEl>
                                              <p:pRg st="4" end="4"/>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19">
                                            <p:txEl>
                                              <p:pRg st="5" end="5"/>
                                            </p:txEl>
                                          </p:spTgt>
                                        </p:tgtEl>
                                        <p:attrNameLst>
                                          <p:attrName>style.visibility</p:attrName>
                                        </p:attrNameLst>
                                      </p:cBhvr>
                                      <p:to>
                                        <p:strVal val="visible"/>
                                      </p:to>
                                    </p:set>
                                    <p:animEffect transition="in" filter="dissolve">
                                      <p:cBhvr>
                                        <p:cTn id="27" dur="500"/>
                                        <p:tgtEl>
                                          <p:spTgt spid="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xmlns="" id="{09036F09-1407-4D1B-9276-3063D1596D4D}"/>
              </a:ext>
            </a:extLst>
          </p:cNvPr>
          <p:cNvGrpSpPr/>
          <p:nvPr/>
        </p:nvGrpSpPr>
        <p:grpSpPr>
          <a:xfrm>
            <a:off x="876299" y="152400"/>
            <a:ext cx="7048501" cy="609600"/>
            <a:chOff x="9525000" y="228600"/>
            <a:chExt cx="7048501" cy="609600"/>
          </a:xfrm>
        </p:grpSpPr>
        <p:sp>
          <p:nvSpPr>
            <p:cNvPr id="28" name="Rounded Rectangle 44">
              <a:extLst>
                <a:ext uri="{FF2B5EF4-FFF2-40B4-BE49-F238E27FC236}">
                  <a16:creationId xmlns:a16="http://schemas.microsoft.com/office/drawing/2014/main" xmlns="" id="{079E3DFA-3B51-4C2D-9D69-8FD75C7D3F45}"/>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35" name="Rounded Rectangle 44">
              <a:extLst>
                <a:ext uri="{FF2B5EF4-FFF2-40B4-BE49-F238E27FC236}">
                  <a16:creationId xmlns:a16="http://schemas.microsoft.com/office/drawing/2014/main" xmlns="" id="{1E2A5089-8257-48E9-AAAA-3F97499CDBC3}"/>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36" name="Rounded Rectangle 44">
              <a:extLst>
                <a:ext uri="{FF2B5EF4-FFF2-40B4-BE49-F238E27FC236}">
                  <a16:creationId xmlns:a16="http://schemas.microsoft.com/office/drawing/2014/main" xmlns="" id="{B4616514-7667-4A6B-9C67-88E7AE601AED}"/>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37" name="Rounded Rectangle 44">
              <a:extLst>
                <a:ext uri="{FF2B5EF4-FFF2-40B4-BE49-F238E27FC236}">
                  <a16:creationId xmlns:a16="http://schemas.microsoft.com/office/drawing/2014/main" xmlns="" id="{C07C91A1-982B-4720-86CC-AE65D610635D}"/>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38" name="Rounded Rectangle 44">
              <a:extLst>
                <a:ext uri="{FF2B5EF4-FFF2-40B4-BE49-F238E27FC236}">
                  <a16:creationId xmlns:a16="http://schemas.microsoft.com/office/drawing/2014/main" xmlns="" id="{01E895BD-D395-449D-9090-286DA87DC48C}"/>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39" name="Rounded Rectangle 44">
              <a:extLst>
                <a:ext uri="{FF2B5EF4-FFF2-40B4-BE49-F238E27FC236}">
                  <a16:creationId xmlns:a16="http://schemas.microsoft.com/office/drawing/2014/main" xmlns="" id="{4C8EA363-5F81-46D7-A149-C5B88865D296}"/>
                </a:ext>
              </a:extLst>
            </p:cNvPr>
            <p:cNvSpPr/>
            <p:nvPr/>
          </p:nvSpPr>
          <p:spPr>
            <a:xfrm>
              <a:off x="126492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#3</a:t>
              </a:r>
            </a:p>
          </p:txBody>
        </p:sp>
        <p:sp>
          <p:nvSpPr>
            <p:cNvPr id="42" name="Rounded Rectangle 44">
              <a:extLst>
                <a:ext uri="{FF2B5EF4-FFF2-40B4-BE49-F238E27FC236}">
                  <a16:creationId xmlns:a16="http://schemas.microsoft.com/office/drawing/2014/main" xmlns="" id="{F81761D5-689B-40F6-99C5-CDCADD77FF86}"/>
                </a:ext>
              </a:extLst>
            </p:cNvPr>
            <p:cNvSpPr/>
            <p:nvPr/>
          </p:nvSpPr>
          <p:spPr>
            <a:xfrm>
              <a:off x="12115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#2</a:t>
              </a:r>
            </a:p>
          </p:txBody>
        </p:sp>
        <p:sp>
          <p:nvSpPr>
            <p:cNvPr id="43" name="Rounded Rectangle 44">
              <a:extLst>
                <a:ext uri="{FF2B5EF4-FFF2-40B4-BE49-F238E27FC236}">
                  <a16:creationId xmlns:a16="http://schemas.microsoft.com/office/drawing/2014/main" xmlns="" id="{B748CDB5-3E8B-486F-81A2-ECA95F4A2459}"/>
                </a:ext>
              </a:extLst>
            </p:cNvPr>
            <p:cNvSpPr/>
            <p:nvPr/>
          </p:nvSpPr>
          <p:spPr>
            <a:xfrm>
              <a:off x="11552237"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#1</a:t>
              </a:r>
            </a:p>
          </p:txBody>
        </p:sp>
        <p:sp>
          <p:nvSpPr>
            <p:cNvPr id="44" name="Rounded Rectangle 45">
              <a:extLst>
                <a:ext uri="{FF2B5EF4-FFF2-40B4-BE49-F238E27FC236}">
                  <a16:creationId xmlns:a16="http://schemas.microsoft.com/office/drawing/2014/main" xmlns="" id="{BEFB1206-505D-49AD-8D08-8F22F72CA55A}"/>
                </a:ext>
              </a:extLst>
            </p:cNvPr>
            <p:cNvSpPr/>
            <p:nvPr/>
          </p:nvSpPr>
          <p:spPr>
            <a:xfrm>
              <a:off x="9525000" y="228600"/>
              <a:ext cx="2011363" cy="609600"/>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09600"/>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dirty="0"/>
          </a:p>
        </p:txBody>
      </p:sp>
      <p:sp>
        <p:nvSpPr>
          <p:cNvPr id="46" name="Line 29"/>
          <p:cNvSpPr>
            <a:spLocks noChangeShapeType="1"/>
          </p:cNvSpPr>
          <p:nvPr/>
        </p:nvSpPr>
        <p:spPr bwMode="auto">
          <a:xfrm>
            <a:off x="7562891" y="4619129"/>
            <a:ext cx="2555875" cy="1681163"/>
          </a:xfrm>
          <a:prstGeom prst="line">
            <a:avLst/>
          </a:prstGeom>
          <a:noFill/>
          <a:ln w="152400" cap="rnd">
            <a:noFill/>
            <a:prstDash val="sysDot"/>
            <a:round/>
            <a:headEnd/>
            <a:tailEnd/>
          </a:ln>
        </p:spPr>
        <p:txBody>
          <a:bodyPr wrap="none" anchor="ctr"/>
          <a:lstStyle/>
          <a:p>
            <a:endParaRPr lang="en-US"/>
          </a:p>
        </p:txBody>
      </p:sp>
      <p:sp>
        <p:nvSpPr>
          <p:cNvPr id="47" name="Line 29"/>
          <p:cNvSpPr>
            <a:spLocks noChangeShapeType="1"/>
          </p:cNvSpPr>
          <p:nvPr/>
        </p:nvSpPr>
        <p:spPr bwMode="auto">
          <a:xfrm>
            <a:off x="7562891" y="4741366"/>
            <a:ext cx="2555875" cy="1681163"/>
          </a:xfrm>
          <a:prstGeom prst="line">
            <a:avLst/>
          </a:prstGeom>
          <a:noFill/>
          <a:ln w="152400" cap="rnd">
            <a:noFill/>
            <a:prstDash val="sysDot"/>
            <a:round/>
            <a:headEnd/>
            <a:tailEnd/>
          </a:ln>
        </p:spPr>
        <p:txBody>
          <a:bodyPr wrap="none" anchor="ctr"/>
          <a:lstStyle/>
          <a:p>
            <a:endParaRPr lang="en-US"/>
          </a:p>
        </p:txBody>
      </p:sp>
      <p:sp>
        <p:nvSpPr>
          <p:cNvPr id="12" name="Line 29"/>
          <p:cNvSpPr>
            <a:spLocks noChangeShapeType="1"/>
          </p:cNvSpPr>
          <p:nvPr/>
        </p:nvSpPr>
        <p:spPr bwMode="auto">
          <a:xfrm>
            <a:off x="7562891" y="4847729"/>
            <a:ext cx="2555875" cy="1681163"/>
          </a:xfrm>
          <a:prstGeom prst="line">
            <a:avLst/>
          </a:prstGeom>
          <a:noFill/>
          <a:ln w="152400" cap="rnd">
            <a:noFill/>
            <a:prstDash val="sysDot"/>
            <a:round/>
            <a:headEnd/>
            <a:tailEnd/>
          </a:ln>
        </p:spPr>
        <p:txBody>
          <a:bodyPr wrap="none" anchor="ctr"/>
          <a:lstStyle/>
          <a:p>
            <a:endParaRPr lang="en-US"/>
          </a:p>
        </p:txBody>
      </p:sp>
      <p:sp>
        <p:nvSpPr>
          <p:cNvPr id="13" name="Line 29"/>
          <p:cNvSpPr>
            <a:spLocks noChangeShapeType="1"/>
          </p:cNvSpPr>
          <p:nvPr/>
        </p:nvSpPr>
        <p:spPr bwMode="auto">
          <a:xfrm>
            <a:off x="7562891" y="4969966"/>
            <a:ext cx="2555875" cy="1681163"/>
          </a:xfrm>
          <a:prstGeom prst="line">
            <a:avLst/>
          </a:prstGeom>
          <a:noFill/>
          <a:ln w="152400" cap="rnd">
            <a:noFill/>
            <a:prstDash val="sysDot"/>
            <a:round/>
            <a:headEnd/>
            <a:tailEnd/>
          </a:ln>
        </p:spPr>
        <p:txBody>
          <a:bodyPr wrap="none" anchor="ctr"/>
          <a:lstStyle/>
          <a:p>
            <a:endParaRPr lang="en-US"/>
          </a:p>
        </p:txBody>
      </p:sp>
      <p:sp>
        <p:nvSpPr>
          <p:cNvPr id="14" name="Line 29"/>
          <p:cNvSpPr>
            <a:spLocks noChangeShapeType="1"/>
          </p:cNvSpPr>
          <p:nvPr/>
        </p:nvSpPr>
        <p:spPr bwMode="auto">
          <a:xfrm>
            <a:off x="7562891" y="4619129"/>
            <a:ext cx="2555875" cy="1681163"/>
          </a:xfrm>
          <a:prstGeom prst="line">
            <a:avLst/>
          </a:prstGeom>
          <a:noFill/>
          <a:ln w="152400" cap="rnd">
            <a:noFill/>
            <a:prstDash val="sysDot"/>
            <a:round/>
            <a:headEnd/>
            <a:tailEnd/>
          </a:ln>
        </p:spPr>
        <p:txBody>
          <a:bodyPr wrap="none" anchor="ctr"/>
          <a:lstStyle/>
          <a:p>
            <a:endParaRPr lang="en-US"/>
          </a:p>
        </p:txBody>
      </p:sp>
      <p:sp>
        <p:nvSpPr>
          <p:cNvPr id="15" name="Line 29"/>
          <p:cNvSpPr>
            <a:spLocks noChangeShapeType="1"/>
          </p:cNvSpPr>
          <p:nvPr/>
        </p:nvSpPr>
        <p:spPr bwMode="auto">
          <a:xfrm>
            <a:off x="7562891" y="4741366"/>
            <a:ext cx="2555875" cy="1681163"/>
          </a:xfrm>
          <a:prstGeom prst="line">
            <a:avLst/>
          </a:prstGeom>
          <a:noFill/>
          <a:ln w="152400" cap="rnd">
            <a:noFill/>
            <a:prstDash val="sysDot"/>
            <a:round/>
            <a:headEnd/>
            <a:tailEnd/>
          </a:ln>
        </p:spPr>
        <p:txBody>
          <a:bodyPr wrap="none" anchor="ctr"/>
          <a:lstStyle/>
          <a:p>
            <a:endParaRPr lang="en-US"/>
          </a:p>
        </p:txBody>
      </p:sp>
      <p:sp>
        <p:nvSpPr>
          <p:cNvPr id="17" name="Rectangle 30"/>
          <p:cNvSpPr>
            <a:spLocks noChangeArrowheads="1"/>
          </p:cNvSpPr>
          <p:nvPr/>
        </p:nvSpPr>
        <p:spPr bwMode="auto">
          <a:xfrm>
            <a:off x="733425" y="1127125"/>
            <a:ext cx="8077200" cy="777875"/>
          </a:xfrm>
          <a:prstGeom prst="rect">
            <a:avLst/>
          </a:prstGeom>
          <a:noFill/>
          <a:ln w="9525" algn="ctr">
            <a:noFill/>
            <a:miter lim="800000"/>
            <a:headEnd/>
            <a:tailEnd/>
          </a:ln>
        </p:spPr>
        <p:txBody>
          <a:bodyPr/>
          <a:lstStyle/>
          <a:p>
            <a:pPr marL="2192338" lvl="2" indent="-311150" eaLnBrk="0" hangingPunct="0">
              <a:spcBef>
                <a:spcPct val="40000"/>
              </a:spcBef>
              <a:buFontTx/>
              <a:buAutoNum type="alphaLcParenR"/>
              <a:tabLst>
                <a:tab pos="2859088" algn="l"/>
              </a:tabLst>
            </a:pPr>
            <a:endParaRPr lang="en-US" sz="2100" dirty="0">
              <a:solidFill>
                <a:schemeClr val="bg1"/>
              </a:solidFill>
            </a:endParaRPr>
          </a:p>
        </p:txBody>
      </p:sp>
      <p:sp>
        <p:nvSpPr>
          <p:cNvPr id="23" name="Rectangle 22"/>
          <p:cNvSpPr/>
          <p:nvPr/>
        </p:nvSpPr>
        <p:spPr>
          <a:xfrm>
            <a:off x="0" y="738426"/>
            <a:ext cx="9144000" cy="861774"/>
          </a:xfrm>
          <a:prstGeom prst="rect">
            <a:avLst/>
          </a:prstGeom>
        </p:spPr>
        <p:txBody>
          <a:bodyPr wrap="square">
            <a:spAutoFit/>
          </a:bodyPr>
          <a:lstStyle/>
          <a:p>
            <a:pPr marL="0" lvl="1" algn="ctr"/>
            <a:r>
              <a:rPr lang="en-US" sz="2600" b="1" i="1" dirty="0">
                <a:solidFill>
                  <a:srgbClr val="FF0000"/>
                </a:solidFill>
              </a:rPr>
              <a:t>Washington (WA) State</a:t>
            </a:r>
          </a:p>
          <a:p>
            <a:pPr marL="0" lvl="1" algn="ctr"/>
            <a:r>
              <a:rPr lang="en-US" sz="2400" b="1" i="1" dirty="0">
                <a:solidFill>
                  <a:srgbClr val="006600"/>
                </a:solidFill>
              </a:rPr>
              <a:t>Olympia: The Capitol</a:t>
            </a:r>
            <a:endParaRPr lang="en-US" sz="2400" b="1" i="1" dirty="0">
              <a:solidFill>
                <a:srgbClr val="FF0000"/>
              </a:solidFill>
            </a:endParaRPr>
          </a:p>
        </p:txBody>
      </p:sp>
      <p:grpSp>
        <p:nvGrpSpPr>
          <p:cNvPr id="7" name="Group 6">
            <a:extLst>
              <a:ext uri="{FF2B5EF4-FFF2-40B4-BE49-F238E27FC236}">
                <a16:creationId xmlns:a16="http://schemas.microsoft.com/office/drawing/2014/main" xmlns="" id="{79D88B10-1017-4938-924E-B0E123B09A36}"/>
              </a:ext>
            </a:extLst>
          </p:cNvPr>
          <p:cNvGrpSpPr/>
          <p:nvPr/>
        </p:nvGrpSpPr>
        <p:grpSpPr>
          <a:xfrm>
            <a:off x="914400" y="1677335"/>
            <a:ext cx="7388657" cy="4765419"/>
            <a:chOff x="917143" y="1677335"/>
            <a:chExt cx="7388657" cy="4765419"/>
          </a:xfrm>
        </p:grpSpPr>
        <p:pic>
          <p:nvPicPr>
            <p:cNvPr id="1029" name="Picture 5" descr="Map of the United States with Washington State highlighted"/>
            <p:cNvPicPr>
              <a:picLocks noChangeAspect="1" noChangeArrowheads="1"/>
            </p:cNvPicPr>
            <p:nvPr/>
          </p:nvPicPr>
          <p:blipFill rotWithShape="1">
            <a:blip r:embed="rId3">
              <a:extLst>
                <a:ext uri="{28A0092B-C50C-407E-A947-70E740481C1C}">
                  <a14:useLocalDpi xmlns:a14="http://schemas.microsoft.com/office/drawing/2010/main" val="0"/>
                </a:ext>
              </a:extLst>
            </a:blip>
            <a:srcRect l="2708" t="12515" r="3494" b="12863"/>
            <a:stretch/>
          </p:blipFill>
          <p:spPr bwMode="auto">
            <a:xfrm>
              <a:off x="917143" y="1677335"/>
              <a:ext cx="7388657" cy="4765419"/>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xmlns="" id="{6FC2C9B9-B6E5-46FC-9D9D-28331848A96B}"/>
                </a:ext>
              </a:extLst>
            </p:cNvPr>
            <p:cNvSpPr/>
            <p:nvPr/>
          </p:nvSpPr>
          <p:spPr>
            <a:xfrm>
              <a:off x="1432197" y="1988899"/>
              <a:ext cx="457200" cy="369153"/>
            </a:xfrm>
            <a:prstGeom prst="ellipse">
              <a:avLst/>
            </a:prstGeom>
            <a:solidFill>
              <a:srgbClr val="003E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Rectangle 153">
            <a:extLst>
              <a:ext uri="{FF2B5EF4-FFF2-40B4-BE49-F238E27FC236}">
                <a16:creationId xmlns:a16="http://schemas.microsoft.com/office/drawing/2014/main" xmlns="" id="{EE7C6F36-D5C9-4797-903C-E5636808E1C7}"/>
              </a:ext>
            </a:extLst>
          </p:cNvPr>
          <p:cNvSpPr>
            <a:spLocks noChangeArrowheads="1"/>
          </p:cNvSpPr>
          <p:nvPr/>
        </p:nvSpPr>
        <p:spPr bwMode="auto">
          <a:xfrm>
            <a:off x="895896" y="557784"/>
            <a:ext cx="1987003" cy="152400"/>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48" name="Text Box 30">
            <a:extLst>
              <a:ext uri="{FF2B5EF4-FFF2-40B4-BE49-F238E27FC236}">
                <a16:creationId xmlns:a16="http://schemas.microsoft.com/office/drawing/2014/main" xmlns="" id="{1A712379-394F-4EE2-814A-983E81370619}"/>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4</a:t>
            </a:fld>
            <a:r>
              <a:rPr lang="en-US" sz="1600" dirty="0">
                <a:solidFill>
                  <a:srgbClr val="0000FF"/>
                </a:solidFill>
              </a:rPr>
              <a:t> of 22</a:t>
            </a:r>
          </a:p>
        </p:txBody>
      </p:sp>
      <p:sp>
        <p:nvSpPr>
          <p:cNvPr id="3" name="Oval 2"/>
          <p:cNvSpPr/>
          <p:nvPr/>
        </p:nvSpPr>
        <p:spPr>
          <a:xfrm>
            <a:off x="7315200" y="3543300"/>
            <a:ext cx="129019" cy="114300"/>
          </a:xfrm>
          <a:prstGeom prst="ellipse">
            <a:avLst/>
          </a:prstGeom>
          <a:solidFill>
            <a:srgbClr val="FF0000"/>
          </a:solidFill>
          <a:ln>
            <a:noFill/>
          </a:ln>
          <a:effectLst>
            <a:outerShdw blurRad="50800" dist="38100" dir="2700000" sx="143000" sy="14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8232" t="6260" b="14871"/>
          <a:stretch/>
        </p:blipFill>
        <p:spPr>
          <a:xfrm>
            <a:off x="896506" y="1676400"/>
            <a:ext cx="7383438" cy="4765420"/>
          </a:xfrm>
          <a:prstGeom prst="rect">
            <a:avLst/>
          </a:prstGeom>
        </p:spPr>
      </p:pic>
      <p:grpSp>
        <p:nvGrpSpPr>
          <p:cNvPr id="10" name="Group 9">
            <a:extLst>
              <a:ext uri="{FF2B5EF4-FFF2-40B4-BE49-F238E27FC236}">
                <a16:creationId xmlns:a16="http://schemas.microsoft.com/office/drawing/2014/main" xmlns="" id="{F2FA8CB9-EE98-49D3-B481-C82AF3E4ED17}"/>
              </a:ext>
            </a:extLst>
          </p:cNvPr>
          <p:cNvGrpSpPr/>
          <p:nvPr/>
        </p:nvGrpSpPr>
        <p:grpSpPr>
          <a:xfrm>
            <a:off x="6762791" y="4700966"/>
            <a:ext cx="1600199" cy="1681162"/>
            <a:chOff x="-3212604" y="1850364"/>
            <a:chExt cx="1654231" cy="1984184"/>
          </a:xfrm>
        </p:grpSpPr>
        <p:sp>
          <p:nvSpPr>
            <p:cNvPr id="9" name="Rectangle 8">
              <a:extLst>
                <a:ext uri="{FF2B5EF4-FFF2-40B4-BE49-F238E27FC236}">
                  <a16:creationId xmlns:a16="http://schemas.microsoft.com/office/drawing/2014/main" xmlns="" id="{7A885E7A-B12D-419D-89D7-9F08CCB10633}"/>
                </a:ext>
              </a:extLst>
            </p:cNvPr>
            <p:cNvSpPr/>
            <p:nvPr/>
          </p:nvSpPr>
          <p:spPr>
            <a:xfrm>
              <a:off x="-3143827" y="1850364"/>
              <a:ext cx="1424200" cy="1984184"/>
            </a:xfrm>
            <a:prstGeom prst="rect">
              <a:avLst/>
            </a:prstGeom>
            <a:solidFill>
              <a:schemeClr val="accent1">
                <a:alpha val="6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3212604" y="1941970"/>
              <a:ext cx="1654231" cy="1802507"/>
              <a:chOff x="250769" y="5029200"/>
              <a:chExt cx="1654231" cy="1802507"/>
            </a:xfrm>
          </p:grpSpPr>
          <p:pic>
            <p:nvPicPr>
              <p:cNvPr id="1032" name="Picture 8" descr="http://1.bp.blogspot.com/-0na65G4PvBE/U_-xq3GZQqI/AAAAAAAAHG0/OvClI5MoUWE/s1600/compass_rose_by_draconicparagon-d6rjgqi.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6146" y="5451910"/>
                <a:ext cx="1014104" cy="97861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250769" y="5029200"/>
                <a:ext cx="1324389" cy="440968"/>
              </a:xfrm>
              <a:prstGeom prst="rect">
                <a:avLst/>
              </a:prstGeom>
              <a:noFill/>
            </p:spPr>
            <p:txBody>
              <a:bodyPr wrap="square" rtlCol="0">
                <a:spAutoFit/>
              </a:bodyPr>
              <a:lstStyle/>
              <a:p>
                <a:r>
                  <a:rPr lang="en-US" dirty="0"/>
                  <a:t>Seattle, WA</a:t>
                </a:r>
              </a:p>
            </p:txBody>
          </p:sp>
          <p:sp>
            <p:nvSpPr>
              <p:cNvPr id="41" name="TextBox 40"/>
              <p:cNvSpPr txBox="1"/>
              <p:nvPr/>
            </p:nvSpPr>
            <p:spPr>
              <a:xfrm>
                <a:off x="298321" y="6390739"/>
                <a:ext cx="1606679" cy="440968"/>
              </a:xfrm>
              <a:prstGeom prst="rect">
                <a:avLst/>
              </a:prstGeom>
              <a:noFill/>
            </p:spPr>
            <p:txBody>
              <a:bodyPr wrap="square" rtlCol="0">
                <a:spAutoFit/>
              </a:bodyPr>
              <a:lstStyle/>
              <a:p>
                <a:r>
                  <a:rPr lang="en-US" dirty="0"/>
                  <a:t>Portland, OR</a:t>
                </a:r>
              </a:p>
            </p:txBody>
          </p:sp>
        </p:grpSp>
      </p:grpSp>
    </p:spTree>
    <p:extLst>
      <p:ext uri="{BB962C8B-B14F-4D97-AF65-F5344CB8AC3E}">
        <p14:creationId xmlns:p14="http://schemas.microsoft.com/office/powerpoint/2010/main" val="15049133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dissolve">
                                      <p:cBhvr>
                                        <p:cTn id="30" dur="500"/>
                                        <p:tgtEl>
                                          <p:spTgt spid="5"/>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3"/>
                                        </p:tgtEl>
                                        <p:attrNameLst>
                                          <p:attrName>style.visibility</p:attrName>
                                        </p:attrNameLst>
                                      </p:cBhvr>
                                      <p:to>
                                        <p:strVal val="hidden"/>
                                      </p:to>
                                    </p:set>
                                  </p:childTnLst>
                                </p:cTn>
                              </p:par>
                              <p:par>
                                <p:cTn id="33" presetID="9"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dissolv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animBg="1"/>
      <p:bldP spid="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Group 85">
            <a:extLst>
              <a:ext uri="{FF2B5EF4-FFF2-40B4-BE49-F238E27FC236}">
                <a16:creationId xmlns:a16="http://schemas.microsoft.com/office/drawing/2014/main" xmlns="" id="{10733104-B713-4D19-88AB-0950F755EB2B}"/>
              </a:ext>
            </a:extLst>
          </p:cNvPr>
          <p:cNvGrpSpPr/>
          <p:nvPr/>
        </p:nvGrpSpPr>
        <p:grpSpPr>
          <a:xfrm>
            <a:off x="876299" y="152400"/>
            <a:ext cx="7048501" cy="609600"/>
            <a:chOff x="9525000" y="228600"/>
            <a:chExt cx="7048501" cy="609600"/>
          </a:xfrm>
        </p:grpSpPr>
        <p:sp>
          <p:nvSpPr>
            <p:cNvPr id="87" name="Rounded Rectangle 44">
              <a:extLst>
                <a:ext uri="{FF2B5EF4-FFF2-40B4-BE49-F238E27FC236}">
                  <a16:creationId xmlns:a16="http://schemas.microsoft.com/office/drawing/2014/main" xmlns="" id="{437C1BC3-F6CA-4F07-9E0E-ABD4190DA642}"/>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88" name="Rounded Rectangle 44">
              <a:extLst>
                <a:ext uri="{FF2B5EF4-FFF2-40B4-BE49-F238E27FC236}">
                  <a16:creationId xmlns:a16="http://schemas.microsoft.com/office/drawing/2014/main" xmlns="" id="{5273C970-C1AE-4869-B8CE-88922AF3B251}"/>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89" name="Rounded Rectangle 44">
              <a:extLst>
                <a:ext uri="{FF2B5EF4-FFF2-40B4-BE49-F238E27FC236}">
                  <a16:creationId xmlns:a16="http://schemas.microsoft.com/office/drawing/2014/main" xmlns="" id="{A12C8741-63D1-4900-B104-C86D9C246FD8}"/>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90" name="Rounded Rectangle 44">
              <a:extLst>
                <a:ext uri="{FF2B5EF4-FFF2-40B4-BE49-F238E27FC236}">
                  <a16:creationId xmlns:a16="http://schemas.microsoft.com/office/drawing/2014/main" xmlns="" id="{3793DF20-3925-4D31-8B42-27309E476C7A}"/>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91" name="Rounded Rectangle 44">
              <a:extLst>
                <a:ext uri="{FF2B5EF4-FFF2-40B4-BE49-F238E27FC236}">
                  <a16:creationId xmlns:a16="http://schemas.microsoft.com/office/drawing/2014/main" xmlns="" id="{9678BFB8-A482-47A4-9BA1-76FE38574282}"/>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92" name="Rounded Rectangle 44">
              <a:extLst>
                <a:ext uri="{FF2B5EF4-FFF2-40B4-BE49-F238E27FC236}">
                  <a16:creationId xmlns:a16="http://schemas.microsoft.com/office/drawing/2014/main" xmlns="" id="{17680972-AB69-4149-A729-ECB81F23B789}"/>
                </a:ext>
              </a:extLst>
            </p:cNvPr>
            <p:cNvSpPr/>
            <p:nvPr/>
          </p:nvSpPr>
          <p:spPr>
            <a:xfrm>
              <a:off x="126492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#3</a:t>
              </a:r>
            </a:p>
          </p:txBody>
        </p:sp>
        <p:sp>
          <p:nvSpPr>
            <p:cNvPr id="93" name="Rounded Rectangle 44">
              <a:extLst>
                <a:ext uri="{FF2B5EF4-FFF2-40B4-BE49-F238E27FC236}">
                  <a16:creationId xmlns:a16="http://schemas.microsoft.com/office/drawing/2014/main" xmlns="" id="{923EDF70-E1E1-4270-A436-38975DDDE59E}"/>
                </a:ext>
              </a:extLst>
            </p:cNvPr>
            <p:cNvSpPr/>
            <p:nvPr/>
          </p:nvSpPr>
          <p:spPr>
            <a:xfrm>
              <a:off x="12115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#2</a:t>
              </a:r>
            </a:p>
          </p:txBody>
        </p:sp>
        <p:sp>
          <p:nvSpPr>
            <p:cNvPr id="94" name="Rounded Rectangle 44">
              <a:extLst>
                <a:ext uri="{FF2B5EF4-FFF2-40B4-BE49-F238E27FC236}">
                  <a16:creationId xmlns:a16="http://schemas.microsoft.com/office/drawing/2014/main" xmlns="" id="{41157656-C996-42FE-AA8D-EEC2541716B2}"/>
                </a:ext>
              </a:extLst>
            </p:cNvPr>
            <p:cNvSpPr/>
            <p:nvPr/>
          </p:nvSpPr>
          <p:spPr>
            <a:xfrm>
              <a:off x="11552237"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#1</a:t>
              </a:r>
            </a:p>
          </p:txBody>
        </p:sp>
        <p:sp>
          <p:nvSpPr>
            <p:cNvPr id="95" name="Rounded Rectangle 45">
              <a:extLst>
                <a:ext uri="{FF2B5EF4-FFF2-40B4-BE49-F238E27FC236}">
                  <a16:creationId xmlns:a16="http://schemas.microsoft.com/office/drawing/2014/main" xmlns="" id="{CE0925E5-7FB6-4ADB-B6EB-66B250681DE9}"/>
                </a:ext>
              </a:extLst>
            </p:cNvPr>
            <p:cNvSpPr/>
            <p:nvPr/>
          </p:nvSpPr>
          <p:spPr>
            <a:xfrm>
              <a:off x="9525000" y="228600"/>
              <a:ext cx="2011363" cy="609600"/>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ea typeface="Segoe UI" panose="020B0502040204020203" pitchFamily="34" charset="0"/>
                  <a:cs typeface="Segoe UI" panose="020B0502040204020203" pitchFamily="34" charset="0"/>
                </a:rPr>
                <a:t>Background</a:t>
              </a:r>
            </a:p>
          </p:txBody>
        </p:sp>
      </p:grpSp>
      <p:sp>
        <p:nvSpPr>
          <p:cNvPr id="28" name="Rectangle 18"/>
          <p:cNvSpPr>
            <a:spLocks noChangeArrowheads="1"/>
          </p:cNvSpPr>
          <p:nvPr/>
        </p:nvSpPr>
        <p:spPr bwMode="auto">
          <a:xfrm>
            <a:off x="228600" y="609600"/>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37" name="Line 29"/>
          <p:cNvSpPr>
            <a:spLocks noChangeShapeType="1"/>
          </p:cNvSpPr>
          <p:nvPr/>
        </p:nvSpPr>
        <p:spPr bwMode="auto">
          <a:xfrm>
            <a:off x="7562891" y="5100637"/>
            <a:ext cx="2555875" cy="1681163"/>
          </a:xfrm>
          <a:prstGeom prst="line">
            <a:avLst/>
          </a:prstGeom>
          <a:noFill/>
          <a:ln w="152400" cap="rnd">
            <a:noFill/>
            <a:prstDash val="sysDot"/>
            <a:round/>
            <a:headEnd/>
            <a:tailEnd/>
          </a:ln>
        </p:spPr>
        <p:txBody>
          <a:bodyPr wrap="none" anchor="ctr"/>
          <a:lstStyle/>
          <a:p>
            <a:endParaRPr lang="en-US"/>
          </a:p>
        </p:txBody>
      </p:sp>
      <p:sp>
        <p:nvSpPr>
          <p:cNvPr id="40" name="Rectangle 30"/>
          <p:cNvSpPr>
            <a:spLocks noChangeArrowheads="1"/>
          </p:cNvSpPr>
          <p:nvPr/>
        </p:nvSpPr>
        <p:spPr bwMode="auto">
          <a:xfrm>
            <a:off x="733425" y="1443727"/>
            <a:ext cx="8077200" cy="777875"/>
          </a:xfrm>
          <a:prstGeom prst="rect">
            <a:avLst/>
          </a:prstGeom>
          <a:noFill/>
          <a:ln w="9525" algn="ctr">
            <a:noFill/>
            <a:miter lim="800000"/>
            <a:headEnd/>
            <a:tailEnd/>
          </a:ln>
        </p:spPr>
        <p:txBody>
          <a:bodyPr/>
          <a:lstStyle/>
          <a:p>
            <a:pPr marL="2192338" lvl="2" indent="-311150" eaLnBrk="0" hangingPunct="0">
              <a:spcBef>
                <a:spcPct val="40000"/>
              </a:spcBef>
              <a:buFontTx/>
              <a:buAutoNum type="alphaLcParenR"/>
              <a:tabLst>
                <a:tab pos="2859088" algn="l"/>
              </a:tabLst>
            </a:pPr>
            <a:endParaRPr lang="en-US" sz="2100" dirty="0">
              <a:solidFill>
                <a:schemeClr val="bg1"/>
              </a:solidFill>
            </a:endParaRPr>
          </a:p>
        </p:txBody>
      </p:sp>
      <p:sp>
        <p:nvSpPr>
          <p:cNvPr id="13" name="Rectangle 30"/>
          <p:cNvSpPr>
            <a:spLocks noChangeArrowheads="1"/>
          </p:cNvSpPr>
          <p:nvPr/>
        </p:nvSpPr>
        <p:spPr bwMode="auto">
          <a:xfrm>
            <a:off x="228600" y="593725"/>
            <a:ext cx="8686800" cy="777875"/>
          </a:xfrm>
          <a:prstGeom prst="rect">
            <a:avLst/>
          </a:prstGeom>
          <a:noFill/>
          <a:ln w="9525" algn="ctr">
            <a:noFill/>
            <a:miter lim="800000"/>
            <a:headEnd/>
            <a:tailEnd/>
          </a:ln>
        </p:spPr>
        <p:txBody>
          <a:bodyPr/>
          <a:lstStyle/>
          <a:p>
            <a:pPr marL="2192338" lvl="2" indent="-311150" eaLnBrk="0" hangingPunct="0">
              <a:spcBef>
                <a:spcPct val="40000"/>
              </a:spcBef>
              <a:buFontTx/>
              <a:buAutoNum type="alphaLcParenR"/>
              <a:tabLst>
                <a:tab pos="2859088" algn="l"/>
              </a:tabLst>
            </a:pPr>
            <a:endParaRPr lang="en-US" sz="2100" dirty="0">
              <a:solidFill>
                <a:schemeClr val="bg1"/>
              </a:solidFill>
            </a:endParaRPr>
          </a:p>
        </p:txBody>
      </p:sp>
      <p:sp>
        <p:nvSpPr>
          <p:cNvPr id="14" name="Rectangle 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b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br>
            <a: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b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br>
            <a: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endParaRPr kumimoji="0" lang="en-US" sz="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 name="Line 29"/>
          <p:cNvSpPr>
            <a:spLocks noChangeShapeType="1"/>
          </p:cNvSpPr>
          <p:nvPr/>
        </p:nvSpPr>
        <p:spPr bwMode="auto">
          <a:xfrm>
            <a:off x="-2800309" y="2235200"/>
            <a:ext cx="2555875" cy="1681163"/>
          </a:xfrm>
          <a:prstGeom prst="line">
            <a:avLst/>
          </a:prstGeom>
          <a:noFill/>
          <a:ln w="152400" cap="rnd">
            <a:noFill/>
            <a:prstDash val="sysDot"/>
            <a:round/>
            <a:headEnd/>
            <a:tailEnd/>
          </a:ln>
        </p:spPr>
        <p:txBody>
          <a:bodyPr wrap="none" anchor="ctr"/>
          <a:lstStyle/>
          <a:p>
            <a:endParaRPr lang="en-US" dirty="0"/>
          </a:p>
        </p:txBody>
      </p:sp>
      <p:sp>
        <p:nvSpPr>
          <p:cNvPr id="16" name="Rectangle 1037"/>
          <p:cNvSpPr>
            <a:spLocks noChangeArrowheads="1"/>
          </p:cNvSpPr>
          <p:nvPr/>
        </p:nvSpPr>
        <p:spPr bwMode="auto">
          <a:xfrm>
            <a:off x="-2965450" y="6940550"/>
            <a:ext cx="101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pitchFamily="34" charset="0"/>
              </a:rPr>
              <a:t> </a:t>
            </a:r>
            <a:endParaRPr kumimoji="0" lang="en-US" sz="1800" b="0" i="0" u="none" strike="noStrike" cap="none" normalizeH="0" baseline="0" dirty="0">
              <a:ln>
                <a:noFill/>
              </a:ln>
              <a:solidFill>
                <a:schemeClr val="tx1"/>
              </a:solidFill>
              <a:effectLst/>
              <a:latin typeface="Arial" pitchFamily="34" charset="0"/>
            </a:endParaRPr>
          </a:p>
        </p:txBody>
      </p:sp>
      <p:sp>
        <p:nvSpPr>
          <p:cNvPr id="23" name="Rectangle 22"/>
          <p:cNvSpPr/>
          <p:nvPr/>
        </p:nvSpPr>
        <p:spPr>
          <a:xfrm>
            <a:off x="-21771" y="726757"/>
            <a:ext cx="9144000" cy="892552"/>
          </a:xfrm>
          <a:prstGeom prst="rect">
            <a:avLst/>
          </a:prstGeom>
        </p:spPr>
        <p:txBody>
          <a:bodyPr wrap="square">
            <a:spAutoFit/>
          </a:bodyPr>
          <a:lstStyle/>
          <a:p>
            <a:pPr marL="0" lvl="1" algn="ctr"/>
            <a:r>
              <a:rPr lang="en-US" sz="2600" b="1" i="1" dirty="0">
                <a:solidFill>
                  <a:srgbClr val="FF0000"/>
                </a:solidFill>
              </a:rPr>
              <a:t>How similar (or dissimilar) are we?</a:t>
            </a:r>
          </a:p>
          <a:p>
            <a:pPr marL="0" lvl="1" algn="ctr"/>
            <a:r>
              <a:rPr lang="en-US" sz="2400" b="1" i="1" dirty="0">
                <a:solidFill>
                  <a:srgbClr val="006600"/>
                </a:solidFill>
              </a:rPr>
              <a:t>Metrics of comparison</a:t>
            </a:r>
          </a:p>
        </p:txBody>
      </p:sp>
      <p:sp>
        <p:nvSpPr>
          <p:cNvPr id="4" name="TextBox 3"/>
          <p:cNvSpPr txBox="1"/>
          <p:nvPr/>
        </p:nvSpPr>
        <p:spPr>
          <a:xfrm>
            <a:off x="304800" y="3643967"/>
            <a:ext cx="8686800" cy="2985433"/>
          </a:xfrm>
          <a:prstGeom prst="rect">
            <a:avLst/>
          </a:prstGeom>
          <a:noFill/>
        </p:spPr>
        <p:txBody>
          <a:bodyPr wrap="square" rtlCol="0">
            <a:spAutoFit/>
          </a:bodyPr>
          <a:lstStyle/>
          <a:p>
            <a:pPr marL="236538">
              <a:spcAft>
                <a:spcPts val="600"/>
              </a:spcAft>
            </a:pPr>
            <a:r>
              <a:rPr lang="en-US" sz="2400" b="1" dirty="0">
                <a:solidFill>
                  <a:srgbClr val="0000FF"/>
                </a:solidFill>
              </a:rPr>
              <a:t>Washington State’s criminal justice system:</a:t>
            </a:r>
          </a:p>
          <a:p>
            <a:pPr marL="234950" lvl="1">
              <a:spcAft>
                <a:spcPts val="900"/>
              </a:spcAft>
            </a:pPr>
            <a:r>
              <a:rPr lang="en-US" sz="2400" dirty="0">
                <a:solidFill>
                  <a:srgbClr val="0000FF"/>
                </a:solidFill>
              </a:rPr>
              <a:t>Primarily decentralized with local, state, and federal entities (police, courts, and corrections).</a:t>
            </a:r>
          </a:p>
          <a:p>
            <a:pPr marL="800100" lvl="1" indent="-342900">
              <a:spcAft>
                <a:spcPts val="900"/>
              </a:spcAft>
              <a:buFont typeface="Arial" panose="020B0604020202020204" pitchFamily="34" charset="0"/>
              <a:buChar char="•"/>
            </a:pPr>
            <a:r>
              <a:rPr lang="en-US" sz="2400" dirty="0">
                <a:solidFill>
                  <a:srgbClr val="0000FF"/>
                </a:solidFill>
              </a:rPr>
              <a:t>Superior court (felonies)—sentences one year or more to prison (Department of Corrections)</a:t>
            </a:r>
          </a:p>
          <a:p>
            <a:pPr marL="800100" lvl="1" indent="-342900">
              <a:spcAft>
                <a:spcPts val="900"/>
              </a:spcAft>
              <a:buFont typeface="Arial" panose="020B0604020202020204" pitchFamily="34" charset="0"/>
              <a:buChar char="•"/>
            </a:pPr>
            <a:r>
              <a:rPr lang="en-US" sz="2400" dirty="0">
                <a:solidFill>
                  <a:srgbClr val="0000FF"/>
                </a:solidFill>
              </a:rPr>
              <a:t>District court (misdemeanors)—sentences less than one year to jail (local counties)</a:t>
            </a:r>
          </a:p>
        </p:txBody>
      </p:sp>
      <p:grpSp>
        <p:nvGrpSpPr>
          <p:cNvPr id="71" name="Group 70"/>
          <p:cNvGrpSpPr/>
          <p:nvPr/>
        </p:nvGrpSpPr>
        <p:grpSpPr>
          <a:xfrm>
            <a:off x="615696" y="1612002"/>
            <a:ext cx="8223504" cy="870445"/>
            <a:chOff x="615696" y="1219200"/>
            <a:chExt cx="8223504" cy="870445"/>
          </a:xfrm>
          <a:effectLst>
            <a:outerShdw blurRad="50800" dist="38100" dir="2700000" algn="tl" rotWithShape="0">
              <a:prstClr val="black">
                <a:alpha val="40000"/>
              </a:prstClr>
            </a:outerShdw>
          </a:effectLst>
        </p:grpSpPr>
        <p:sp>
          <p:nvSpPr>
            <p:cNvPr id="2" name="Rectangle 1"/>
            <p:cNvSpPr/>
            <p:nvPr/>
          </p:nvSpPr>
          <p:spPr>
            <a:xfrm>
              <a:off x="615696" y="1249064"/>
              <a:ext cx="8063167" cy="840581"/>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939263" y="1230868"/>
              <a:ext cx="1708937" cy="830997"/>
            </a:xfrm>
            <a:prstGeom prst="rect">
              <a:avLst/>
            </a:prstGeom>
            <a:noFill/>
          </p:spPr>
          <p:txBody>
            <a:bodyPr wrap="square" rtlCol="0">
              <a:spAutoFit/>
            </a:bodyPr>
            <a:lstStyle/>
            <a:p>
              <a:pPr algn="ctr"/>
              <a:r>
                <a:rPr lang="en-US" sz="2400" dirty="0"/>
                <a:t>Washington State</a:t>
              </a:r>
            </a:p>
          </p:txBody>
        </p:sp>
        <p:sp>
          <p:nvSpPr>
            <p:cNvPr id="26" name="TextBox 25"/>
            <p:cNvSpPr txBox="1"/>
            <p:nvPr/>
          </p:nvSpPr>
          <p:spPr>
            <a:xfrm>
              <a:off x="4463263" y="1223665"/>
              <a:ext cx="1708937" cy="830997"/>
            </a:xfrm>
            <a:prstGeom prst="rect">
              <a:avLst/>
            </a:prstGeom>
            <a:noFill/>
          </p:spPr>
          <p:txBody>
            <a:bodyPr wrap="square" rtlCol="0">
              <a:spAutoFit/>
            </a:bodyPr>
            <a:lstStyle/>
            <a:p>
              <a:pPr algn="ctr"/>
              <a:r>
                <a:rPr lang="en-US" sz="2400" dirty="0"/>
                <a:t>Western AUS</a:t>
              </a:r>
            </a:p>
          </p:txBody>
        </p:sp>
        <p:sp>
          <p:nvSpPr>
            <p:cNvPr id="27" name="TextBox 26"/>
            <p:cNvSpPr txBox="1"/>
            <p:nvPr/>
          </p:nvSpPr>
          <p:spPr>
            <a:xfrm>
              <a:off x="6139663" y="1230868"/>
              <a:ext cx="1175537" cy="830997"/>
            </a:xfrm>
            <a:prstGeom prst="rect">
              <a:avLst/>
            </a:prstGeom>
            <a:noFill/>
          </p:spPr>
          <p:txBody>
            <a:bodyPr wrap="square" rtlCol="0">
              <a:spAutoFit/>
            </a:bodyPr>
            <a:lstStyle/>
            <a:p>
              <a:pPr algn="ctr"/>
              <a:r>
                <a:rPr lang="en-US" sz="2400" dirty="0"/>
                <a:t>United States</a:t>
              </a:r>
            </a:p>
          </p:txBody>
        </p:sp>
        <p:sp>
          <p:nvSpPr>
            <p:cNvPr id="29" name="TextBox 28"/>
            <p:cNvSpPr txBox="1"/>
            <p:nvPr/>
          </p:nvSpPr>
          <p:spPr>
            <a:xfrm>
              <a:off x="7130263" y="1219200"/>
              <a:ext cx="1708937" cy="461665"/>
            </a:xfrm>
            <a:prstGeom prst="rect">
              <a:avLst/>
            </a:prstGeom>
            <a:noFill/>
          </p:spPr>
          <p:txBody>
            <a:bodyPr wrap="square" rtlCol="0">
              <a:spAutoFit/>
            </a:bodyPr>
            <a:lstStyle/>
            <a:p>
              <a:pPr algn="ctr"/>
              <a:r>
                <a:rPr lang="en-US" sz="2400" dirty="0"/>
                <a:t>Australia</a:t>
              </a:r>
            </a:p>
          </p:txBody>
        </p:sp>
      </p:grpSp>
      <p:sp>
        <p:nvSpPr>
          <p:cNvPr id="42" name="TextBox 41"/>
          <p:cNvSpPr txBox="1"/>
          <p:nvPr/>
        </p:nvSpPr>
        <p:spPr>
          <a:xfrm>
            <a:off x="587374" y="2082337"/>
            <a:ext cx="1344342" cy="400110"/>
          </a:xfrm>
          <a:prstGeom prst="rect">
            <a:avLst/>
          </a:prstGeom>
          <a:noFill/>
        </p:spPr>
        <p:txBody>
          <a:bodyPr wrap="none" rtlCol="0">
            <a:spAutoFit/>
          </a:bodyPr>
          <a:lstStyle/>
          <a:p>
            <a:r>
              <a:rPr lang="en-US" sz="1600" dirty="0"/>
              <a:t>*</a:t>
            </a:r>
            <a:r>
              <a:rPr lang="en-US" sz="2000" dirty="0"/>
              <a:t> </a:t>
            </a:r>
            <a:r>
              <a:rPr lang="en-US" sz="1600" dirty="0"/>
              <a:t>Per 100,000</a:t>
            </a:r>
          </a:p>
        </p:txBody>
      </p:sp>
      <p:grpSp>
        <p:nvGrpSpPr>
          <p:cNvPr id="85" name="Group 84"/>
          <p:cNvGrpSpPr/>
          <p:nvPr/>
        </p:nvGrpSpPr>
        <p:grpSpPr>
          <a:xfrm>
            <a:off x="416777" y="-2193925"/>
            <a:ext cx="8069262" cy="1431926"/>
            <a:chOff x="-8991600" y="2089647"/>
            <a:chExt cx="8069262" cy="1431926"/>
          </a:xfrm>
        </p:grpSpPr>
        <p:grpSp>
          <p:nvGrpSpPr>
            <p:cNvPr id="76" name="Group 75"/>
            <p:cNvGrpSpPr/>
            <p:nvPr/>
          </p:nvGrpSpPr>
          <p:grpSpPr>
            <a:xfrm>
              <a:off x="-8991600" y="2089647"/>
              <a:ext cx="8069262" cy="1431926"/>
              <a:chOff x="609600" y="2089647"/>
              <a:chExt cx="8069262" cy="1431926"/>
            </a:xfrm>
          </p:grpSpPr>
          <p:sp>
            <p:nvSpPr>
              <p:cNvPr id="24" name="Rectangle 109"/>
              <p:cNvSpPr>
                <a:spLocks noChangeArrowheads="1"/>
              </p:cNvSpPr>
              <p:nvPr/>
            </p:nvSpPr>
            <p:spPr bwMode="auto">
              <a:xfrm>
                <a:off x="615695" y="2089647"/>
                <a:ext cx="8063167" cy="1431926"/>
              </a:xfrm>
              <a:prstGeom prst="rect">
                <a:avLst/>
              </a:prstGeom>
              <a:solidFill>
                <a:schemeClr val="tx1"/>
              </a:solidFill>
              <a:ln w="635" algn="ctr">
                <a:noFill/>
                <a:miter lim="800000"/>
                <a:headEnd/>
                <a:tailEnd/>
              </a:ln>
              <a:effectLst>
                <a:outerShdw blurRad="127000" dist="38100" dir="2700000" sx="101000" sy="101000" algn="tl" rotWithShape="0">
                  <a:prstClr val="black">
                    <a:alpha val="40000"/>
                  </a:prstClr>
                </a:outerShdw>
              </a:effectLst>
            </p:spPr>
            <p:txBody>
              <a:bodyPr wrap="none" anchor="ctr"/>
              <a:lstStyle/>
              <a:p>
                <a:endParaRPr lang="en-US" sz="2200" dirty="0"/>
              </a:p>
            </p:txBody>
          </p:sp>
          <p:sp>
            <p:nvSpPr>
              <p:cNvPr id="6" name="TextBox 5"/>
              <p:cNvSpPr txBox="1"/>
              <p:nvPr/>
            </p:nvSpPr>
            <p:spPr>
              <a:xfrm>
                <a:off x="615696" y="2138065"/>
                <a:ext cx="1420325" cy="430887"/>
              </a:xfrm>
              <a:prstGeom prst="rect">
                <a:avLst/>
              </a:prstGeom>
              <a:noFill/>
            </p:spPr>
            <p:txBody>
              <a:bodyPr wrap="none" rtlCol="0">
                <a:spAutoFit/>
              </a:bodyPr>
              <a:lstStyle/>
              <a:p>
                <a:r>
                  <a:rPr lang="en-US" sz="2200" dirty="0">
                    <a:solidFill>
                      <a:srgbClr val="0000FF"/>
                    </a:solidFill>
                  </a:rPr>
                  <a:t>Population</a:t>
                </a:r>
              </a:p>
            </p:txBody>
          </p:sp>
          <p:sp>
            <p:nvSpPr>
              <p:cNvPr id="30" name="TextBox 29"/>
              <p:cNvSpPr txBox="1"/>
              <p:nvPr/>
            </p:nvSpPr>
            <p:spPr>
              <a:xfrm>
                <a:off x="615696" y="2590165"/>
                <a:ext cx="1397627" cy="430887"/>
              </a:xfrm>
              <a:prstGeom prst="rect">
                <a:avLst/>
              </a:prstGeom>
              <a:noFill/>
            </p:spPr>
            <p:txBody>
              <a:bodyPr wrap="none" rtlCol="0">
                <a:spAutoFit/>
              </a:bodyPr>
              <a:lstStyle/>
              <a:p>
                <a:r>
                  <a:rPr lang="en-US" sz="2200" dirty="0">
                    <a:solidFill>
                      <a:srgbClr val="0000FF"/>
                    </a:solidFill>
                  </a:rPr>
                  <a:t>Square km</a:t>
                </a:r>
              </a:p>
            </p:txBody>
          </p:sp>
          <p:sp>
            <p:nvSpPr>
              <p:cNvPr id="31" name="TextBox 30"/>
              <p:cNvSpPr txBox="1"/>
              <p:nvPr/>
            </p:nvSpPr>
            <p:spPr>
              <a:xfrm>
                <a:off x="609600" y="2976265"/>
                <a:ext cx="2229265" cy="430887"/>
              </a:xfrm>
              <a:prstGeom prst="rect">
                <a:avLst/>
              </a:prstGeom>
              <a:noFill/>
            </p:spPr>
            <p:txBody>
              <a:bodyPr wrap="none" rtlCol="0">
                <a:spAutoFit/>
              </a:bodyPr>
              <a:lstStyle/>
              <a:p>
                <a:r>
                  <a:rPr lang="en-US" sz="2200" dirty="0">
                    <a:solidFill>
                      <a:srgbClr val="0000FF"/>
                    </a:solidFill>
                  </a:rPr>
                  <a:t>People per sq. km</a:t>
                </a:r>
              </a:p>
            </p:txBody>
          </p:sp>
          <p:sp>
            <p:nvSpPr>
              <p:cNvPr id="35" name="TextBox 34"/>
              <p:cNvSpPr txBox="1"/>
              <p:nvPr/>
            </p:nvSpPr>
            <p:spPr>
              <a:xfrm>
                <a:off x="3237167" y="2138065"/>
                <a:ext cx="1172116" cy="430887"/>
              </a:xfrm>
              <a:prstGeom prst="rect">
                <a:avLst/>
              </a:prstGeom>
              <a:noFill/>
            </p:spPr>
            <p:txBody>
              <a:bodyPr wrap="none" rtlCol="0">
                <a:spAutoFit/>
              </a:bodyPr>
              <a:lstStyle/>
              <a:p>
                <a:r>
                  <a:rPr lang="en-US" sz="2200" dirty="0">
                    <a:solidFill>
                      <a:srgbClr val="0000FF"/>
                    </a:solidFill>
                  </a:rPr>
                  <a:t>7.17 mil.</a:t>
                </a:r>
              </a:p>
            </p:txBody>
          </p:sp>
          <p:sp>
            <p:nvSpPr>
              <p:cNvPr id="36" name="TextBox 35"/>
              <p:cNvSpPr txBox="1"/>
              <p:nvPr/>
            </p:nvSpPr>
            <p:spPr>
              <a:xfrm>
                <a:off x="3240823" y="2590166"/>
                <a:ext cx="1111202" cy="430887"/>
              </a:xfrm>
              <a:prstGeom prst="rect">
                <a:avLst/>
              </a:prstGeom>
              <a:noFill/>
            </p:spPr>
            <p:txBody>
              <a:bodyPr wrap="none" rtlCol="0">
                <a:spAutoFit/>
              </a:bodyPr>
              <a:lstStyle/>
              <a:p>
                <a:r>
                  <a:rPr lang="en-US" sz="2200" dirty="0">
                    <a:solidFill>
                      <a:srgbClr val="0000FF"/>
                    </a:solidFill>
                  </a:rPr>
                  <a:t>184,673</a:t>
                </a:r>
              </a:p>
            </p:txBody>
          </p:sp>
          <p:sp>
            <p:nvSpPr>
              <p:cNvPr id="38" name="TextBox 37"/>
              <p:cNvSpPr txBox="1"/>
              <p:nvPr/>
            </p:nvSpPr>
            <p:spPr>
              <a:xfrm>
                <a:off x="3236479" y="2976265"/>
                <a:ext cx="470000" cy="430887"/>
              </a:xfrm>
              <a:prstGeom prst="rect">
                <a:avLst/>
              </a:prstGeom>
              <a:noFill/>
            </p:spPr>
            <p:txBody>
              <a:bodyPr wrap="none" rtlCol="0">
                <a:spAutoFit/>
              </a:bodyPr>
              <a:lstStyle/>
              <a:p>
                <a:r>
                  <a:rPr lang="en-US" sz="2200" dirty="0">
                    <a:solidFill>
                      <a:srgbClr val="0000FF"/>
                    </a:solidFill>
                  </a:rPr>
                  <a:t>39</a:t>
                </a:r>
              </a:p>
            </p:txBody>
          </p:sp>
          <p:sp>
            <p:nvSpPr>
              <p:cNvPr id="45" name="TextBox 44"/>
              <p:cNvSpPr txBox="1"/>
              <p:nvPr/>
            </p:nvSpPr>
            <p:spPr>
              <a:xfrm>
                <a:off x="4807210" y="2138065"/>
                <a:ext cx="1172116" cy="430887"/>
              </a:xfrm>
              <a:prstGeom prst="rect">
                <a:avLst/>
              </a:prstGeom>
              <a:noFill/>
            </p:spPr>
            <p:txBody>
              <a:bodyPr wrap="none" rtlCol="0">
                <a:spAutoFit/>
              </a:bodyPr>
              <a:lstStyle/>
              <a:p>
                <a:r>
                  <a:rPr lang="en-US" sz="2200" dirty="0">
                    <a:solidFill>
                      <a:srgbClr val="0000FF"/>
                    </a:solidFill>
                  </a:rPr>
                  <a:t>2.53 mil.</a:t>
                </a:r>
              </a:p>
            </p:txBody>
          </p:sp>
          <p:sp>
            <p:nvSpPr>
              <p:cNvPr id="46" name="TextBox 45"/>
              <p:cNvSpPr txBox="1"/>
              <p:nvPr/>
            </p:nvSpPr>
            <p:spPr>
              <a:xfrm>
                <a:off x="4807210" y="2568952"/>
                <a:ext cx="1029449" cy="430887"/>
              </a:xfrm>
              <a:prstGeom prst="rect">
                <a:avLst/>
              </a:prstGeom>
              <a:noFill/>
            </p:spPr>
            <p:txBody>
              <a:bodyPr wrap="none" rtlCol="0">
                <a:spAutoFit/>
              </a:bodyPr>
              <a:lstStyle/>
              <a:p>
                <a:r>
                  <a:rPr lang="en-US" sz="2200" dirty="0">
                    <a:solidFill>
                      <a:srgbClr val="0000FF"/>
                    </a:solidFill>
                  </a:rPr>
                  <a:t>2.5 mil.</a:t>
                </a:r>
              </a:p>
            </p:txBody>
          </p:sp>
          <p:sp>
            <p:nvSpPr>
              <p:cNvPr id="47" name="TextBox 46"/>
              <p:cNvSpPr txBox="1"/>
              <p:nvPr/>
            </p:nvSpPr>
            <p:spPr>
              <a:xfrm>
                <a:off x="4807210" y="2976265"/>
                <a:ext cx="327334" cy="430887"/>
              </a:xfrm>
              <a:prstGeom prst="rect">
                <a:avLst/>
              </a:prstGeom>
              <a:noFill/>
            </p:spPr>
            <p:txBody>
              <a:bodyPr wrap="none" rtlCol="0">
                <a:spAutoFit/>
              </a:bodyPr>
              <a:lstStyle/>
              <a:p>
                <a:r>
                  <a:rPr lang="en-US" sz="2200" dirty="0">
                    <a:solidFill>
                      <a:srgbClr val="0000FF"/>
                    </a:solidFill>
                  </a:rPr>
                  <a:t>1</a:t>
                </a:r>
              </a:p>
            </p:txBody>
          </p:sp>
          <p:sp>
            <p:nvSpPr>
              <p:cNvPr id="51" name="TextBox 50"/>
              <p:cNvSpPr txBox="1"/>
              <p:nvPr/>
            </p:nvSpPr>
            <p:spPr>
              <a:xfrm>
                <a:off x="6248400" y="2138065"/>
                <a:ext cx="1101584" cy="430887"/>
              </a:xfrm>
              <a:prstGeom prst="rect">
                <a:avLst/>
              </a:prstGeom>
              <a:noFill/>
            </p:spPr>
            <p:txBody>
              <a:bodyPr wrap="none" rtlCol="0">
                <a:spAutoFit/>
              </a:bodyPr>
              <a:lstStyle/>
              <a:p>
                <a:r>
                  <a:rPr lang="en-US" sz="2200" dirty="0">
                    <a:solidFill>
                      <a:srgbClr val="0000FF"/>
                    </a:solidFill>
                  </a:rPr>
                  <a:t>326 mil.</a:t>
                </a:r>
              </a:p>
            </p:txBody>
          </p:sp>
          <p:sp>
            <p:nvSpPr>
              <p:cNvPr id="52" name="TextBox 51"/>
              <p:cNvSpPr txBox="1"/>
              <p:nvPr/>
            </p:nvSpPr>
            <p:spPr>
              <a:xfrm>
                <a:off x="6256448" y="2595265"/>
                <a:ext cx="1029449" cy="430887"/>
              </a:xfrm>
              <a:prstGeom prst="rect">
                <a:avLst/>
              </a:prstGeom>
              <a:noFill/>
            </p:spPr>
            <p:txBody>
              <a:bodyPr wrap="none" rtlCol="0">
                <a:spAutoFit/>
              </a:bodyPr>
              <a:lstStyle/>
              <a:p>
                <a:r>
                  <a:rPr lang="en-US" sz="2200" dirty="0">
                    <a:solidFill>
                      <a:srgbClr val="0000FF"/>
                    </a:solidFill>
                  </a:rPr>
                  <a:t>9.8 mil.</a:t>
                </a:r>
              </a:p>
            </p:txBody>
          </p:sp>
          <p:sp>
            <p:nvSpPr>
              <p:cNvPr id="53" name="TextBox 52"/>
              <p:cNvSpPr txBox="1"/>
              <p:nvPr/>
            </p:nvSpPr>
            <p:spPr>
              <a:xfrm>
                <a:off x="6256448" y="2971800"/>
                <a:ext cx="470000" cy="430887"/>
              </a:xfrm>
              <a:prstGeom prst="rect">
                <a:avLst/>
              </a:prstGeom>
              <a:noFill/>
            </p:spPr>
            <p:txBody>
              <a:bodyPr wrap="none" rtlCol="0">
                <a:spAutoFit/>
              </a:bodyPr>
              <a:lstStyle/>
              <a:p>
                <a:r>
                  <a:rPr lang="en-US" sz="2200" dirty="0">
                    <a:solidFill>
                      <a:srgbClr val="0000FF"/>
                    </a:solidFill>
                  </a:rPr>
                  <a:t>33</a:t>
                </a:r>
              </a:p>
            </p:txBody>
          </p:sp>
          <p:sp>
            <p:nvSpPr>
              <p:cNvPr id="57" name="TextBox 56"/>
              <p:cNvSpPr txBox="1"/>
              <p:nvPr/>
            </p:nvSpPr>
            <p:spPr>
              <a:xfrm>
                <a:off x="7590884" y="2138065"/>
                <a:ext cx="958917" cy="430887"/>
              </a:xfrm>
              <a:prstGeom prst="rect">
                <a:avLst/>
              </a:prstGeom>
              <a:noFill/>
            </p:spPr>
            <p:txBody>
              <a:bodyPr wrap="none" rtlCol="0">
                <a:spAutoFit/>
              </a:bodyPr>
              <a:lstStyle/>
              <a:p>
                <a:r>
                  <a:rPr lang="en-US" sz="2200" dirty="0">
                    <a:solidFill>
                      <a:srgbClr val="0000FF"/>
                    </a:solidFill>
                  </a:rPr>
                  <a:t>24 mil.</a:t>
                </a:r>
              </a:p>
            </p:txBody>
          </p:sp>
          <p:sp>
            <p:nvSpPr>
              <p:cNvPr id="58" name="TextBox 57"/>
              <p:cNvSpPr txBox="1"/>
              <p:nvPr/>
            </p:nvSpPr>
            <p:spPr>
              <a:xfrm>
                <a:off x="7590884" y="2595265"/>
                <a:ext cx="1029449" cy="430887"/>
              </a:xfrm>
              <a:prstGeom prst="rect">
                <a:avLst/>
              </a:prstGeom>
              <a:noFill/>
            </p:spPr>
            <p:txBody>
              <a:bodyPr wrap="none" rtlCol="0">
                <a:spAutoFit/>
              </a:bodyPr>
              <a:lstStyle/>
              <a:p>
                <a:r>
                  <a:rPr lang="en-US" sz="2200" dirty="0">
                    <a:solidFill>
                      <a:srgbClr val="0000FF"/>
                    </a:solidFill>
                  </a:rPr>
                  <a:t>7.7 mil.</a:t>
                </a:r>
              </a:p>
            </p:txBody>
          </p:sp>
          <p:sp>
            <p:nvSpPr>
              <p:cNvPr id="59" name="TextBox 58"/>
              <p:cNvSpPr txBox="1"/>
              <p:nvPr/>
            </p:nvSpPr>
            <p:spPr>
              <a:xfrm>
                <a:off x="7590884" y="2971800"/>
                <a:ext cx="327334" cy="430887"/>
              </a:xfrm>
              <a:prstGeom prst="rect">
                <a:avLst/>
              </a:prstGeom>
              <a:noFill/>
            </p:spPr>
            <p:txBody>
              <a:bodyPr wrap="none" rtlCol="0">
                <a:spAutoFit/>
              </a:bodyPr>
              <a:lstStyle/>
              <a:p>
                <a:r>
                  <a:rPr lang="en-US" sz="2200" dirty="0">
                    <a:solidFill>
                      <a:srgbClr val="0000FF"/>
                    </a:solidFill>
                  </a:rPr>
                  <a:t>3</a:t>
                </a:r>
              </a:p>
            </p:txBody>
          </p:sp>
        </p:grpSp>
        <p:grpSp>
          <p:nvGrpSpPr>
            <p:cNvPr id="72" name="Group 71"/>
            <p:cNvGrpSpPr/>
            <p:nvPr/>
          </p:nvGrpSpPr>
          <p:grpSpPr>
            <a:xfrm>
              <a:off x="-6629400" y="2133600"/>
              <a:ext cx="4343400" cy="1387973"/>
              <a:chOff x="2971800" y="1295400"/>
              <a:chExt cx="4343400" cy="2801167"/>
            </a:xfrm>
          </p:grpSpPr>
          <p:cxnSp>
            <p:nvCxnSpPr>
              <p:cNvPr id="67" name="Straight Connector 66"/>
              <p:cNvCxnSpPr/>
              <p:nvPr/>
            </p:nvCxnSpPr>
            <p:spPr>
              <a:xfrm>
                <a:off x="7315200" y="1312768"/>
                <a:ext cx="0" cy="2783799"/>
              </a:xfrm>
              <a:prstGeom prst="line">
                <a:avLst/>
              </a:prstGeom>
              <a:ln w="15875">
                <a:solidFill>
                  <a:schemeClr val="tx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5943600" y="1295400"/>
                <a:ext cx="0" cy="2801167"/>
              </a:xfrm>
              <a:prstGeom prst="line">
                <a:avLst/>
              </a:prstGeom>
              <a:ln w="15875">
                <a:solidFill>
                  <a:schemeClr val="tx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4572000" y="1295400"/>
                <a:ext cx="0" cy="2801167"/>
              </a:xfrm>
              <a:prstGeom prst="line">
                <a:avLst/>
              </a:prstGeom>
              <a:ln w="15875">
                <a:solidFill>
                  <a:schemeClr val="tx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2971800" y="1295400"/>
                <a:ext cx="0" cy="2801167"/>
              </a:xfrm>
              <a:prstGeom prst="line">
                <a:avLst/>
              </a:prstGeom>
              <a:ln w="15875">
                <a:solidFill>
                  <a:schemeClr val="tx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grpSp>
        <p:nvGrpSpPr>
          <p:cNvPr id="78" name="Group 77"/>
          <p:cNvGrpSpPr/>
          <p:nvPr/>
        </p:nvGrpSpPr>
        <p:grpSpPr>
          <a:xfrm>
            <a:off x="609600" y="2473840"/>
            <a:ext cx="8065008" cy="1107560"/>
            <a:chOff x="704317" y="6704982"/>
            <a:chExt cx="8065008" cy="1107560"/>
          </a:xfrm>
        </p:grpSpPr>
        <p:sp>
          <p:nvSpPr>
            <p:cNvPr id="74" name="Rectangle 109"/>
            <p:cNvSpPr>
              <a:spLocks noChangeArrowheads="1"/>
            </p:cNvSpPr>
            <p:nvPr/>
          </p:nvSpPr>
          <p:spPr bwMode="auto">
            <a:xfrm>
              <a:off x="704317" y="6704982"/>
              <a:ext cx="8065008" cy="1107560"/>
            </a:xfrm>
            <a:prstGeom prst="rect">
              <a:avLst/>
            </a:prstGeom>
            <a:solidFill>
              <a:schemeClr val="tx1"/>
            </a:solidFill>
            <a:ln w="635" algn="ctr">
              <a:noFill/>
              <a:miter lim="800000"/>
              <a:headEnd/>
              <a:tailEnd/>
            </a:ln>
            <a:effectLst>
              <a:outerShdw blurRad="127000" dist="38100" dir="2700000" sx="101000" sy="101000" algn="tl" rotWithShape="0">
                <a:prstClr val="black">
                  <a:alpha val="40000"/>
                </a:prstClr>
              </a:outerShdw>
            </a:effectLst>
          </p:spPr>
          <p:txBody>
            <a:bodyPr wrap="none" anchor="ctr"/>
            <a:lstStyle/>
            <a:p>
              <a:endParaRPr lang="en-US" sz="2200" dirty="0"/>
            </a:p>
          </p:txBody>
        </p:sp>
        <p:grpSp>
          <p:nvGrpSpPr>
            <p:cNvPr id="77" name="Group 76"/>
            <p:cNvGrpSpPr/>
            <p:nvPr/>
          </p:nvGrpSpPr>
          <p:grpSpPr>
            <a:xfrm>
              <a:off x="767380" y="6833744"/>
              <a:ext cx="7590927" cy="916808"/>
              <a:chOff x="609600" y="3861944"/>
              <a:chExt cx="7590927" cy="916808"/>
            </a:xfrm>
          </p:grpSpPr>
          <p:sp>
            <p:nvSpPr>
              <p:cNvPr id="33" name="TextBox 32"/>
              <p:cNvSpPr txBox="1"/>
              <p:nvPr/>
            </p:nvSpPr>
            <p:spPr>
              <a:xfrm>
                <a:off x="609600" y="3861944"/>
                <a:ext cx="2309607" cy="615553"/>
              </a:xfrm>
              <a:prstGeom prst="rect">
                <a:avLst/>
              </a:prstGeom>
              <a:noFill/>
            </p:spPr>
            <p:txBody>
              <a:bodyPr wrap="none" rtlCol="0">
                <a:spAutoFit/>
              </a:bodyPr>
              <a:lstStyle/>
              <a:p>
                <a:r>
                  <a:rPr lang="en-US" sz="2200" dirty="0">
                    <a:solidFill>
                      <a:srgbClr val="0000FF"/>
                    </a:solidFill>
                  </a:rPr>
                  <a:t>Incarceration rate</a:t>
                </a:r>
                <a:r>
                  <a:rPr lang="en-US" sz="1600" dirty="0">
                    <a:solidFill>
                      <a:srgbClr val="0000FF"/>
                    </a:solidFill>
                  </a:rPr>
                  <a:t>*</a:t>
                </a:r>
                <a:endParaRPr lang="en-US" sz="1000" dirty="0">
                  <a:solidFill>
                    <a:srgbClr val="0000FF"/>
                  </a:solidFill>
                </a:endParaRPr>
              </a:p>
              <a:p>
                <a:r>
                  <a:rPr lang="en-US" sz="1200" dirty="0">
                    <a:solidFill>
                      <a:srgbClr val="0000FF"/>
                    </a:solidFill>
                  </a:rPr>
                  <a:t>   (sentenced to prison) </a:t>
                </a:r>
              </a:p>
            </p:txBody>
          </p:sp>
          <p:sp>
            <p:nvSpPr>
              <p:cNvPr id="34" name="TextBox 33"/>
              <p:cNvSpPr txBox="1"/>
              <p:nvPr/>
            </p:nvSpPr>
            <p:spPr>
              <a:xfrm>
                <a:off x="609600" y="4347865"/>
                <a:ext cx="1933350" cy="430887"/>
              </a:xfrm>
              <a:prstGeom prst="rect">
                <a:avLst/>
              </a:prstGeom>
              <a:noFill/>
            </p:spPr>
            <p:txBody>
              <a:bodyPr wrap="none" rtlCol="0">
                <a:spAutoFit/>
              </a:bodyPr>
              <a:lstStyle/>
              <a:p>
                <a:r>
                  <a:rPr lang="en-US" sz="2200" dirty="0">
                    <a:solidFill>
                      <a:srgbClr val="0000FF"/>
                    </a:solidFill>
                  </a:rPr>
                  <a:t>Homicide rate</a:t>
                </a:r>
                <a:r>
                  <a:rPr lang="en-US" sz="1600" dirty="0">
                    <a:solidFill>
                      <a:srgbClr val="0000FF"/>
                    </a:solidFill>
                  </a:rPr>
                  <a:t>*</a:t>
                </a:r>
              </a:p>
            </p:txBody>
          </p:sp>
          <p:sp>
            <p:nvSpPr>
              <p:cNvPr id="41" name="TextBox 40"/>
              <p:cNvSpPr txBox="1"/>
              <p:nvPr/>
            </p:nvSpPr>
            <p:spPr>
              <a:xfrm>
                <a:off x="3320659" y="3890665"/>
                <a:ext cx="612668" cy="430887"/>
              </a:xfrm>
              <a:prstGeom prst="rect">
                <a:avLst/>
              </a:prstGeom>
              <a:noFill/>
            </p:spPr>
            <p:txBody>
              <a:bodyPr wrap="none" rtlCol="0">
                <a:spAutoFit/>
              </a:bodyPr>
              <a:lstStyle/>
              <a:p>
                <a:r>
                  <a:rPr lang="en-US" sz="2200" dirty="0">
                    <a:solidFill>
                      <a:srgbClr val="0000FF"/>
                    </a:solidFill>
                  </a:rPr>
                  <a:t>262</a:t>
                </a:r>
              </a:p>
            </p:txBody>
          </p:sp>
          <p:sp>
            <p:nvSpPr>
              <p:cNvPr id="44" name="TextBox 43"/>
              <p:cNvSpPr txBox="1"/>
              <p:nvPr/>
            </p:nvSpPr>
            <p:spPr>
              <a:xfrm>
                <a:off x="3358804" y="4347865"/>
                <a:ext cx="540533" cy="430887"/>
              </a:xfrm>
              <a:prstGeom prst="rect">
                <a:avLst/>
              </a:prstGeom>
              <a:noFill/>
            </p:spPr>
            <p:txBody>
              <a:bodyPr wrap="none" rtlCol="0">
                <a:spAutoFit/>
              </a:bodyPr>
              <a:lstStyle/>
              <a:p>
                <a:r>
                  <a:rPr lang="en-US" sz="2200" dirty="0">
                    <a:solidFill>
                      <a:srgbClr val="0000FF"/>
                    </a:solidFill>
                  </a:rPr>
                  <a:t>3.4</a:t>
                </a:r>
              </a:p>
            </p:txBody>
          </p:sp>
          <p:sp>
            <p:nvSpPr>
              <p:cNvPr id="49" name="TextBox 48"/>
              <p:cNvSpPr txBox="1"/>
              <p:nvPr/>
            </p:nvSpPr>
            <p:spPr>
              <a:xfrm>
                <a:off x="4920859" y="3886200"/>
                <a:ext cx="612668" cy="430887"/>
              </a:xfrm>
              <a:prstGeom prst="rect">
                <a:avLst/>
              </a:prstGeom>
              <a:noFill/>
            </p:spPr>
            <p:txBody>
              <a:bodyPr wrap="none" rtlCol="0">
                <a:spAutoFit/>
              </a:bodyPr>
              <a:lstStyle/>
              <a:p>
                <a:r>
                  <a:rPr lang="en-US" sz="2200" dirty="0">
                    <a:solidFill>
                      <a:srgbClr val="0000FF"/>
                    </a:solidFill>
                  </a:rPr>
                  <a:t>340</a:t>
                </a:r>
              </a:p>
            </p:txBody>
          </p:sp>
          <p:sp>
            <p:nvSpPr>
              <p:cNvPr id="50" name="TextBox 49"/>
              <p:cNvSpPr txBox="1"/>
              <p:nvPr/>
            </p:nvSpPr>
            <p:spPr>
              <a:xfrm>
                <a:off x="4966137" y="4343400"/>
                <a:ext cx="540533" cy="430887"/>
              </a:xfrm>
              <a:prstGeom prst="rect">
                <a:avLst/>
              </a:prstGeom>
              <a:noFill/>
            </p:spPr>
            <p:txBody>
              <a:bodyPr wrap="none" rtlCol="0">
                <a:spAutoFit/>
              </a:bodyPr>
              <a:lstStyle/>
              <a:p>
                <a:r>
                  <a:rPr lang="en-US" sz="2200" dirty="0">
                    <a:solidFill>
                      <a:srgbClr val="0000FF"/>
                    </a:solidFill>
                  </a:rPr>
                  <a:t>1.1</a:t>
                </a:r>
              </a:p>
            </p:txBody>
          </p:sp>
          <p:sp>
            <p:nvSpPr>
              <p:cNvPr id="55" name="TextBox 54"/>
              <p:cNvSpPr txBox="1"/>
              <p:nvPr/>
            </p:nvSpPr>
            <p:spPr>
              <a:xfrm>
                <a:off x="6216259" y="3886200"/>
                <a:ext cx="612668" cy="430887"/>
              </a:xfrm>
              <a:prstGeom prst="rect">
                <a:avLst/>
              </a:prstGeom>
              <a:noFill/>
            </p:spPr>
            <p:txBody>
              <a:bodyPr wrap="none" rtlCol="0">
                <a:spAutoFit/>
              </a:bodyPr>
              <a:lstStyle/>
              <a:p>
                <a:r>
                  <a:rPr lang="en-US" sz="2200" dirty="0">
                    <a:solidFill>
                      <a:srgbClr val="0000FF"/>
                    </a:solidFill>
                  </a:rPr>
                  <a:t>450</a:t>
                </a:r>
              </a:p>
            </p:txBody>
          </p:sp>
          <p:sp>
            <p:nvSpPr>
              <p:cNvPr id="56" name="TextBox 55"/>
              <p:cNvSpPr txBox="1"/>
              <p:nvPr/>
            </p:nvSpPr>
            <p:spPr>
              <a:xfrm>
                <a:off x="6261537" y="4343400"/>
                <a:ext cx="540533" cy="430887"/>
              </a:xfrm>
              <a:prstGeom prst="rect">
                <a:avLst/>
              </a:prstGeom>
              <a:noFill/>
            </p:spPr>
            <p:txBody>
              <a:bodyPr wrap="none" rtlCol="0">
                <a:spAutoFit/>
              </a:bodyPr>
              <a:lstStyle/>
              <a:p>
                <a:r>
                  <a:rPr lang="en-US" sz="2200" dirty="0">
                    <a:solidFill>
                      <a:srgbClr val="0000FF"/>
                    </a:solidFill>
                  </a:rPr>
                  <a:t>4.9</a:t>
                </a:r>
              </a:p>
            </p:txBody>
          </p:sp>
          <p:sp>
            <p:nvSpPr>
              <p:cNvPr id="61" name="TextBox 60"/>
              <p:cNvSpPr txBox="1"/>
              <p:nvPr/>
            </p:nvSpPr>
            <p:spPr>
              <a:xfrm>
                <a:off x="7587859" y="3886200"/>
                <a:ext cx="612668" cy="430887"/>
              </a:xfrm>
              <a:prstGeom prst="rect">
                <a:avLst/>
              </a:prstGeom>
              <a:noFill/>
            </p:spPr>
            <p:txBody>
              <a:bodyPr wrap="none" rtlCol="0">
                <a:spAutoFit/>
              </a:bodyPr>
              <a:lstStyle/>
              <a:p>
                <a:r>
                  <a:rPr lang="en-US" sz="2200" dirty="0">
                    <a:solidFill>
                      <a:srgbClr val="0000FF"/>
                    </a:solidFill>
                  </a:rPr>
                  <a:t>216</a:t>
                </a:r>
              </a:p>
            </p:txBody>
          </p:sp>
          <p:sp>
            <p:nvSpPr>
              <p:cNvPr id="62" name="TextBox 61"/>
              <p:cNvSpPr txBox="1"/>
              <p:nvPr/>
            </p:nvSpPr>
            <p:spPr>
              <a:xfrm>
                <a:off x="7626004" y="4343400"/>
                <a:ext cx="540533" cy="430887"/>
              </a:xfrm>
              <a:prstGeom prst="rect">
                <a:avLst/>
              </a:prstGeom>
              <a:noFill/>
            </p:spPr>
            <p:txBody>
              <a:bodyPr wrap="none" rtlCol="0">
                <a:spAutoFit/>
              </a:bodyPr>
              <a:lstStyle/>
              <a:p>
                <a:r>
                  <a:rPr lang="en-US" sz="2200" dirty="0">
                    <a:solidFill>
                      <a:srgbClr val="0000FF"/>
                    </a:solidFill>
                  </a:rPr>
                  <a:t>1.0</a:t>
                </a:r>
              </a:p>
            </p:txBody>
          </p:sp>
        </p:grpSp>
      </p:grpSp>
      <p:grpSp>
        <p:nvGrpSpPr>
          <p:cNvPr id="80" name="Group 79"/>
          <p:cNvGrpSpPr/>
          <p:nvPr/>
        </p:nvGrpSpPr>
        <p:grpSpPr>
          <a:xfrm>
            <a:off x="2971800" y="2450202"/>
            <a:ext cx="4343400" cy="1102063"/>
            <a:chOff x="2971800" y="1295400"/>
            <a:chExt cx="4343400" cy="3444136"/>
          </a:xfrm>
        </p:grpSpPr>
        <p:cxnSp>
          <p:nvCxnSpPr>
            <p:cNvPr id="81" name="Straight Connector 80"/>
            <p:cNvCxnSpPr/>
            <p:nvPr/>
          </p:nvCxnSpPr>
          <p:spPr>
            <a:xfrm>
              <a:off x="7315200" y="1312768"/>
              <a:ext cx="0" cy="3426768"/>
            </a:xfrm>
            <a:prstGeom prst="line">
              <a:avLst/>
            </a:prstGeom>
            <a:ln w="15875">
              <a:solidFill>
                <a:schemeClr val="tx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5943600" y="1295400"/>
              <a:ext cx="0" cy="3426768"/>
            </a:xfrm>
            <a:prstGeom prst="line">
              <a:avLst/>
            </a:prstGeom>
            <a:ln w="15875">
              <a:solidFill>
                <a:schemeClr val="tx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4572000" y="1295400"/>
              <a:ext cx="0" cy="3426768"/>
            </a:xfrm>
            <a:prstGeom prst="line">
              <a:avLst/>
            </a:prstGeom>
            <a:ln w="15875">
              <a:solidFill>
                <a:schemeClr val="tx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2971800" y="1295400"/>
              <a:ext cx="0" cy="3426768"/>
            </a:xfrm>
            <a:prstGeom prst="line">
              <a:avLst/>
            </a:prstGeom>
            <a:ln w="15875">
              <a:solidFill>
                <a:schemeClr val="tx1">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96" name="Rectangle 153">
            <a:extLst>
              <a:ext uri="{FF2B5EF4-FFF2-40B4-BE49-F238E27FC236}">
                <a16:creationId xmlns:a16="http://schemas.microsoft.com/office/drawing/2014/main" xmlns="" id="{CB2A0720-42D4-4DE7-A135-D47101B5E3F5}"/>
              </a:ext>
            </a:extLst>
          </p:cNvPr>
          <p:cNvSpPr>
            <a:spLocks noChangeArrowheads="1"/>
          </p:cNvSpPr>
          <p:nvPr/>
        </p:nvSpPr>
        <p:spPr bwMode="auto">
          <a:xfrm>
            <a:off x="895896" y="557784"/>
            <a:ext cx="1987003" cy="152400"/>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97" name="Text Box 30">
            <a:extLst>
              <a:ext uri="{FF2B5EF4-FFF2-40B4-BE49-F238E27FC236}">
                <a16:creationId xmlns:a16="http://schemas.microsoft.com/office/drawing/2014/main" xmlns="" id="{C381CD48-E337-48AA-882D-AFFF7BDBF5E0}"/>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5</a:t>
            </a:fld>
            <a:r>
              <a:rPr lang="en-US" sz="1600" dirty="0">
                <a:solidFill>
                  <a:srgbClr val="0000FF"/>
                </a:solidFill>
              </a:rPr>
              <a:t> of 22</a:t>
            </a:r>
          </a:p>
        </p:txBody>
      </p:sp>
    </p:spTree>
    <p:extLst>
      <p:ext uri="{BB962C8B-B14F-4D97-AF65-F5344CB8AC3E}">
        <p14:creationId xmlns:p14="http://schemas.microsoft.com/office/powerpoint/2010/main" val="199637826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dissolve">
                                      <p:cBhvr>
                                        <p:cTn id="7" dur="500"/>
                                        <p:tgtEl>
                                          <p:spTgt spid="71"/>
                                        </p:tgtEl>
                                      </p:cBhvr>
                                    </p:animEffect>
                                  </p:childTnLst>
                                </p:cTn>
                              </p:par>
                              <p:par>
                                <p:cTn id="8" presetID="63" presetClass="path" presetSubtype="0" accel="50000" decel="50000" fill="hold" nodeType="withEffect">
                                  <p:stCondLst>
                                    <p:cond delay="0"/>
                                  </p:stCondLst>
                                  <p:childTnLst>
                                    <p:animMotion origin="layout" path="M 0.02517 0.05833 L 0.01944 0.68472 " pathEditMode="relative" rAng="0" ptsTypes="AA">
                                      <p:cBhvr>
                                        <p:cTn id="9" dur="500" fill="hold"/>
                                        <p:tgtEl>
                                          <p:spTgt spid="85"/>
                                        </p:tgtEl>
                                        <p:attrNameLst>
                                          <p:attrName>ppt_x</p:attrName>
                                          <p:attrName>ppt_y</p:attrName>
                                        </p:attrNameLst>
                                      </p:cBhvr>
                                      <p:rCtr x="-295" y="31319"/>
                                    </p:animMotion>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85"/>
                                        </p:tgtEl>
                                        <p:attrNameLst>
                                          <p:attrName>style.visibility</p:attrName>
                                        </p:attrNameLst>
                                      </p:cBhvr>
                                      <p:to>
                                        <p:strVal val="hidden"/>
                                      </p:to>
                                    </p:set>
                                  </p:childTnLst>
                                </p:cTn>
                              </p:par>
                              <p:par>
                                <p:cTn id="14" presetID="22" presetClass="entr" presetSubtype="1" fill="hold" nodeType="with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wipe(up)">
                                      <p:cBhvr>
                                        <p:cTn id="16" dur="500"/>
                                        <p:tgtEl>
                                          <p:spTgt spid="7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up)">
                                      <p:cBhvr>
                                        <p:cTn id="19" dur="1000"/>
                                        <p:tgtEl>
                                          <p:spTgt spid="42"/>
                                        </p:tgtEl>
                                      </p:cBhvr>
                                    </p:animEffect>
                                  </p:childTnLst>
                                </p:cTn>
                              </p:par>
                              <p:par>
                                <p:cTn id="20" presetID="22" presetClass="entr" presetSubtype="1" fill="hold" nodeType="with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up)">
                                      <p:cBhvr>
                                        <p:cTn id="22" dur="500"/>
                                        <p:tgtEl>
                                          <p:spTgt spid="8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dissolve">
                                      <p:cBhvr>
                                        <p:cTn id="27" dur="500"/>
                                        <p:tgtEl>
                                          <p:spTgt spid="4">
                                            <p:txEl>
                                              <p:pRg st="0" end="0"/>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dissolve">
                                      <p:cBhvr>
                                        <p:cTn id="30" dur="500"/>
                                        <p:tgtEl>
                                          <p:spTgt spid="4">
                                            <p:txEl>
                                              <p:pRg st="1" end="1"/>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dissolve">
                                      <p:cBhvr>
                                        <p:cTn id="33" dur="500"/>
                                        <p:tgtEl>
                                          <p:spTgt spid="4">
                                            <p:txEl>
                                              <p:pRg st="2" end="2"/>
                                            </p:txEl>
                                          </p:spTgt>
                                        </p:tgtEl>
                                      </p:cBhvr>
                                    </p:animEffect>
                                  </p:childTnLst>
                                </p:cTn>
                              </p:par>
                              <p:par>
                                <p:cTn id="34" presetID="9" presetClass="entr" presetSubtype="0" fill="hold"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dissolve">
                                      <p:cBhvr>
                                        <p:cTn id="3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xmlns="" id="{3EA96A72-CD4F-4479-AC83-B47278A3559D}"/>
              </a:ext>
            </a:extLst>
          </p:cNvPr>
          <p:cNvGrpSpPr/>
          <p:nvPr/>
        </p:nvGrpSpPr>
        <p:grpSpPr>
          <a:xfrm>
            <a:off x="876299" y="152400"/>
            <a:ext cx="7048501" cy="609600"/>
            <a:chOff x="9525000" y="228600"/>
            <a:chExt cx="7048501" cy="609600"/>
          </a:xfrm>
        </p:grpSpPr>
        <p:sp>
          <p:nvSpPr>
            <p:cNvPr id="49" name="Rounded Rectangle 44">
              <a:extLst>
                <a:ext uri="{FF2B5EF4-FFF2-40B4-BE49-F238E27FC236}">
                  <a16:creationId xmlns:a16="http://schemas.microsoft.com/office/drawing/2014/main" xmlns="" id="{E6834496-0708-459C-BCF9-22D720908AA5}"/>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50" name="Rounded Rectangle 44">
              <a:extLst>
                <a:ext uri="{FF2B5EF4-FFF2-40B4-BE49-F238E27FC236}">
                  <a16:creationId xmlns:a16="http://schemas.microsoft.com/office/drawing/2014/main" xmlns="" id="{66F0F0BA-48F6-44FF-B7E0-D59A1334E124}"/>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51" name="Rounded Rectangle 44">
              <a:extLst>
                <a:ext uri="{FF2B5EF4-FFF2-40B4-BE49-F238E27FC236}">
                  <a16:creationId xmlns:a16="http://schemas.microsoft.com/office/drawing/2014/main" xmlns="" id="{F44C987A-F416-46FF-91DE-80B736814FA6}"/>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52" name="Rounded Rectangle 44">
              <a:extLst>
                <a:ext uri="{FF2B5EF4-FFF2-40B4-BE49-F238E27FC236}">
                  <a16:creationId xmlns:a16="http://schemas.microsoft.com/office/drawing/2014/main" xmlns="" id="{E0B81417-09F8-4B68-9991-38C03F52F6CD}"/>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53" name="Rounded Rectangle 44">
              <a:extLst>
                <a:ext uri="{FF2B5EF4-FFF2-40B4-BE49-F238E27FC236}">
                  <a16:creationId xmlns:a16="http://schemas.microsoft.com/office/drawing/2014/main" xmlns="" id="{E6D7EB8C-7519-4AC9-BE5F-E4B402C8C691}"/>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54" name="Rounded Rectangle 44">
              <a:extLst>
                <a:ext uri="{FF2B5EF4-FFF2-40B4-BE49-F238E27FC236}">
                  <a16:creationId xmlns:a16="http://schemas.microsoft.com/office/drawing/2014/main" xmlns="" id="{1551EC63-769E-424A-82A0-6BACA79DF9F7}"/>
                </a:ext>
              </a:extLst>
            </p:cNvPr>
            <p:cNvSpPr/>
            <p:nvPr/>
          </p:nvSpPr>
          <p:spPr>
            <a:xfrm>
              <a:off x="126492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#3</a:t>
              </a:r>
            </a:p>
          </p:txBody>
        </p:sp>
        <p:sp>
          <p:nvSpPr>
            <p:cNvPr id="55" name="Rounded Rectangle 44">
              <a:extLst>
                <a:ext uri="{FF2B5EF4-FFF2-40B4-BE49-F238E27FC236}">
                  <a16:creationId xmlns:a16="http://schemas.microsoft.com/office/drawing/2014/main" xmlns="" id="{1B8561F2-CC02-4F43-A405-E781C4A75FB3}"/>
                </a:ext>
              </a:extLst>
            </p:cNvPr>
            <p:cNvSpPr/>
            <p:nvPr/>
          </p:nvSpPr>
          <p:spPr>
            <a:xfrm>
              <a:off x="12115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#2</a:t>
              </a:r>
            </a:p>
          </p:txBody>
        </p:sp>
        <p:sp>
          <p:nvSpPr>
            <p:cNvPr id="57" name="Rounded Rectangle 44">
              <a:extLst>
                <a:ext uri="{FF2B5EF4-FFF2-40B4-BE49-F238E27FC236}">
                  <a16:creationId xmlns:a16="http://schemas.microsoft.com/office/drawing/2014/main" xmlns="" id="{9022DDE7-46B3-46B3-8CDA-776291EC473C}"/>
                </a:ext>
              </a:extLst>
            </p:cNvPr>
            <p:cNvSpPr/>
            <p:nvPr/>
          </p:nvSpPr>
          <p:spPr>
            <a:xfrm>
              <a:off x="11552237"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#1</a:t>
              </a:r>
            </a:p>
          </p:txBody>
        </p:sp>
        <p:sp>
          <p:nvSpPr>
            <p:cNvPr id="58" name="Rounded Rectangle 45">
              <a:extLst>
                <a:ext uri="{FF2B5EF4-FFF2-40B4-BE49-F238E27FC236}">
                  <a16:creationId xmlns:a16="http://schemas.microsoft.com/office/drawing/2014/main" xmlns="" id="{B0A2E31D-BA10-461B-9F0D-2303F84811E5}"/>
                </a:ext>
              </a:extLst>
            </p:cNvPr>
            <p:cNvSpPr/>
            <p:nvPr/>
          </p:nvSpPr>
          <p:spPr>
            <a:xfrm>
              <a:off x="9525000" y="228600"/>
              <a:ext cx="2011363" cy="609600"/>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ea typeface="Segoe UI" panose="020B0502040204020203" pitchFamily="34" charset="0"/>
                  <a:cs typeface="Segoe UI" panose="020B0502040204020203" pitchFamily="34" charset="0"/>
                </a:rPr>
                <a:t>Background</a:t>
              </a:r>
            </a:p>
          </p:txBody>
        </p:sp>
      </p:grpSp>
      <p:sp>
        <p:nvSpPr>
          <p:cNvPr id="106" name="Rectangle 18"/>
          <p:cNvSpPr>
            <a:spLocks noChangeArrowheads="1"/>
          </p:cNvSpPr>
          <p:nvPr/>
        </p:nvSpPr>
        <p:spPr bwMode="auto">
          <a:xfrm>
            <a:off x="228600" y="606552"/>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56" name="Line 29"/>
          <p:cNvSpPr>
            <a:spLocks noChangeShapeType="1"/>
          </p:cNvSpPr>
          <p:nvPr/>
        </p:nvSpPr>
        <p:spPr bwMode="auto">
          <a:xfrm>
            <a:off x="17865725" y="2159000"/>
            <a:ext cx="2555875" cy="1681163"/>
          </a:xfrm>
          <a:prstGeom prst="line">
            <a:avLst/>
          </a:prstGeom>
          <a:noFill/>
          <a:ln w="152400" cap="rnd">
            <a:noFill/>
            <a:prstDash val="sysDot"/>
            <a:round/>
            <a:headEnd/>
            <a:tailEnd/>
          </a:ln>
        </p:spPr>
        <p:txBody>
          <a:bodyPr wrap="none" anchor="ctr"/>
          <a:lstStyle/>
          <a:p>
            <a:endParaRPr lang="en-US" dirty="0"/>
          </a:p>
        </p:txBody>
      </p:sp>
      <p:sp>
        <p:nvSpPr>
          <p:cNvPr id="4" name="Freeform 9"/>
          <p:cNvSpPr>
            <a:spLocks noEditPoints="1"/>
          </p:cNvSpPr>
          <p:nvPr/>
        </p:nvSpPr>
        <p:spPr bwMode="auto">
          <a:xfrm>
            <a:off x="1399026" y="1674654"/>
            <a:ext cx="6235700" cy="4581525"/>
          </a:xfrm>
          <a:custGeom>
            <a:avLst/>
            <a:gdLst>
              <a:gd name="T0" fmla="*/ 0 w 3928"/>
              <a:gd name="T1" fmla="*/ 0 h 2886"/>
              <a:gd name="T2" fmla="*/ 432 w 3928"/>
              <a:gd name="T3" fmla="*/ 0 h 2886"/>
              <a:gd name="T4" fmla="*/ 432 w 3928"/>
              <a:gd name="T5" fmla="*/ 2886 h 2886"/>
              <a:gd name="T6" fmla="*/ 0 w 3928"/>
              <a:gd name="T7" fmla="*/ 2886 h 2886"/>
              <a:gd name="T8" fmla="*/ 0 w 3928"/>
              <a:gd name="T9" fmla="*/ 0 h 2886"/>
              <a:gd name="T10" fmla="*/ 863 w 3928"/>
              <a:gd name="T11" fmla="*/ 0 h 2886"/>
              <a:gd name="T12" fmla="*/ 1295 w 3928"/>
              <a:gd name="T13" fmla="*/ 0 h 2886"/>
              <a:gd name="T14" fmla="*/ 1295 w 3928"/>
              <a:gd name="T15" fmla="*/ 2886 h 2886"/>
              <a:gd name="T16" fmla="*/ 863 w 3928"/>
              <a:gd name="T17" fmla="*/ 2886 h 2886"/>
              <a:gd name="T18" fmla="*/ 863 w 3928"/>
              <a:gd name="T19" fmla="*/ 0 h 2886"/>
              <a:gd name="T20" fmla="*/ 1727 w 3928"/>
              <a:gd name="T21" fmla="*/ 0 h 2886"/>
              <a:gd name="T22" fmla="*/ 2159 w 3928"/>
              <a:gd name="T23" fmla="*/ 0 h 2886"/>
              <a:gd name="T24" fmla="*/ 2159 w 3928"/>
              <a:gd name="T25" fmla="*/ 2886 h 2886"/>
              <a:gd name="T26" fmla="*/ 1727 w 3928"/>
              <a:gd name="T27" fmla="*/ 2886 h 2886"/>
              <a:gd name="T28" fmla="*/ 1727 w 3928"/>
              <a:gd name="T29" fmla="*/ 0 h 2886"/>
              <a:gd name="T30" fmla="*/ 2590 w 3928"/>
              <a:gd name="T31" fmla="*/ 0 h 2886"/>
              <a:gd name="T32" fmla="*/ 3022 w 3928"/>
              <a:gd name="T33" fmla="*/ 0 h 2886"/>
              <a:gd name="T34" fmla="*/ 3022 w 3928"/>
              <a:gd name="T35" fmla="*/ 2886 h 2886"/>
              <a:gd name="T36" fmla="*/ 2590 w 3928"/>
              <a:gd name="T37" fmla="*/ 2886 h 2886"/>
              <a:gd name="T38" fmla="*/ 2590 w 3928"/>
              <a:gd name="T39" fmla="*/ 0 h 2886"/>
              <a:gd name="T40" fmla="*/ 3453 w 3928"/>
              <a:gd name="T41" fmla="*/ 0 h 2886"/>
              <a:gd name="T42" fmla="*/ 3928 w 3928"/>
              <a:gd name="T43" fmla="*/ 0 h 2886"/>
              <a:gd name="T44" fmla="*/ 3928 w 3928"/>
              <a:gd name="T45" fmla="*/ 2886 h 2886"/>
              <a:gd name="T46" fmla="*/ 3453 w 3928"/>
              <a:gd name="T47" fmla="*/ 2886 h 2886"/>
              <a:gd name="T48" fmla="*/ 3453 w 3928"/>
              <a:gd name="T49" fmla="*/ 0 h 2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28" h="2886">
                <a:moveTo>
                  <a:pt x="0" y="0"/>
                </a:moveTo>
                <a:lnTo>
                  <a:pt x="432" y="0"/>
                </a:lnTo>
                <a:lnTo>
                  <a:pt x="432" y="2886"/>
                </a:lnTo>
                <a:lnTo>
                  <a:pt x="0" y="2886"/>
                </a:lnTo>
                <a:lnTo>
                  <a:pt x="0" y="0"/>
                </a:lnTo>
                <a:close/>
                <a:moveTo>
                  <a:pt x="863" y="0"/>
                </a:moveTo>
                <a:lnTo>
                  <a:pt x="1295" y="0"/>
                </a:lnTo>
                <a:lnTo>
                  <a:pt x="1295" y="2886"/>
                </a:lnTo>
                <a:lnTo>
                  <a:pt x="863" y="2886"/>
                </a:lnTo>
                <a:lnTo>
                  <a:pt x="863" y="0"/>
                </a:lnTo>
                <a:close/>
                <a:moveTo>
                  <a:pt x="1727" y="0"/>
                </a:moveTo>
                <a:lnTo>
                  <a:pt x="2159" y="0"/>
                </a:lnTo>
                <a:lnTo>
                  <a:pt x="2159" y="2886"/>
                </a:lnTo>
                <a:lnTo>
                  <a:pt x="1727" y="2886"/>
                </a:lnTo>
                <a:lnTo>
                  <a:pt x="1727" y="0"/>
                </a:lnTo>
                <a:close/>
                <a:moveTo>
                  <a:pt x="2590" y="0"/>
                </a:moveTo>
                <a:lnTo>
                  <a:pt x="3022" y="0"/>
                </a:lnTo>
                <a:lnTo>
                  <a:pt x="3022" y="2886"/>
                </a:lnTo>
                <a:lnTo>
                  <a:pt x="2590" y="2886"/>
                </a:lnTo>
                <a:lnTo>
                  <a:pt x="2590" y="0"/>
                </a:lnTo>
                <a:close/>
                <a:moveTo>
                  <a:pt x="3453" y="0"/>
                </a:moveTo>
                <a:lnTo>
                  <a:pt x="3928" y="0"/>
                </a:lnTo>
                <a:lnTo>
                  <a:pt x="3928" y="2886"/>
                </a:lnTo>
                <a:lnTo>
                  <a:pt x="3453" y="2886"/>
                </a:lnTo>
                <a:lnTo>
                  <a:pt x="3453"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p:cNvSpPr>
          <p:nvPr/>
        </p:nvSpPr>
        <p:spPr bwMode="auto">
          <a:xfrm>
            <a:off x="1379976" y="2342992"/>
            <a:ext cx="5727700" cy="3251200"/>
          </a:xfrm>
          <a:custGeom>
            <a:avLst/>
            <a:gdLst>
              <a:gd name="T0" fmla="*/ 700 w 15034"/>
              <a:gd name="T1" fmla="*/ 7957 h 8534"/>
              <a:gd name="T2" fmla="*/ 1221 w 15034"/>
              <a:gd name="T3" fmla="*/ 7876 h 8534"/>
              <a:gd name="T4" fmla="*/ 1654 w 15034"/>
              <a:gd name="T5" fmla="*/ 7455 h 8534"/>
              <a:gd name="T6" fmla="*/ 2224 w 15034"/>
              <a:gd name="T7" fmla="*/ 7708 h 8534"/>
              <a:gd name="T8" fmla="*/ 2702 w 15034"/>
              <a:gd name="T9" fmla="*/ 8143 h 8534"/>
              <a:gd name="T10" fmla="*/ 3130 w 15034"/>
              <a:gd name="T11" fmla="*/ 8058 h 8534"/>
              <a:gd name="T12" fmla="*/ 3561 w 15034"/>
              <a:gd name="T13" fmla="*/ 7956 h 8534"/>
              <a:gd name="T14" fmla="*/ 4101 w 15034"/>
              <a:gd name="T15" fmla="*/ 7996 h 8534"/>
              <a:gd name="T16" fmla="*/ 4641 w 15034"/>
              <a:gd name="T17" fmla="*/ 7896 h 8534"/>
              <a:gd name="T18" fmla="*/ 5177 w 15034"/>
              <a:gd name="T19" fmla="*/ 7796 h 8534"/>
              <a:gd name="T20" fmla="*/ 5745 w 15034"/>
              <a:gd name="T21" fmla="*/ 7760 h 8534"/>
              <a:gd name="T22" fmla="*/ 6508 w 15034"/>
              <a:gd name="T23" fmla="*/ 7998 h 8534"/>
              <a:gd name="T24" fmla="*/ 6937 w 15034"/>
              <a:gd name="T25" fmla="*/ 8263 h 8534"/>
              <a:gd name="T26" fmla="*/ 7725 w 15034"/>
              <a:gd name="T27" fmla="*/ 8280 h 8534"/>
              <a:gd name="T28" fmla="*/ 7967 w 15034"/>
              <a:gd name="T29" fmla="*/ 8134 h 8534"/>
              <a:gd name="T30" fmla="*/ 8732 w 15034"/>
              <a:gd name="T31" fmla="*/ 7503 h 8534"/>
              <a:gd name="T32" fmla="*/ 9024 w 15034"/>
              <a:gd name="T33" fmla="*/ 7419 h 8534"/>
              <a:gd name="T34" fmla="*/ 9762 w 15034"/>
              <a:gd name="T35" fmla="*/ 6411 h 8534"/>
              <a:gd name="T36" fmla="*/ 10462 w 15034"/>
              <a:gd name="T37" fmla="*/ 5258 h 8534"/>
              <a:gd name="T38" fmla="*/ 11178 w 15034"/>
              <a:gd name="T39" fmla="*/ 3562 h 8534"/>
              <a:gd name="T40" fmla="*/ 12080 w 15034"/>
              <a:gd name="T41" fmla="*/ 1313 h 8534"/>
              <a:gd name="T42" fmla="*/ 12620 w 15034"/>
              <a:gd name="T43" fmla="*/ 623 h 8534"/>
              <a:gd name="T44" fmla="*/ 13011 w 15034"/>
              <a:gd name="T45" fmla="*/ 607 h 8534"/>
              <a:gd name="T46" fmla="*/ 13539 w 15034"/>
              <a:gd name="T47" fmla="*/ 318 h 8534"/>
              <a:gd name="T48" fmla="*/ 14169 w 15034"/>
              <a:gd name="T49" fmla="*/ 0 h 8534"/>
              <a:gd name="T50" fmla="*/ 14615 w 15034"/>
              <a:gd name="T51" fmla="*/ 153 h 8534"/>
              <a:gd name="T52" fmla="*/ 14787 w 15034"/>
              <a:gd name="T53" fmla="*/ 725 h 8534"/>
              <a:gd name="T54" fmla="*/ 14297 w 15034"/>
              <a:gd name="T55" fmla="*/ 285 h 8534"/>
              <a:gd name="T56" fmla="*/ 14052 w 15034"/>
              <a:gd name="T57" fmla="*/ 240 h 8534"/>
              <a:gd name="T58" fmla="*/ 13501 w 15034"/>
              <a:gd name="T59" fmla="*/ 625 h 8534"/>
              <a:gd name="T60" fmla="*/ 12824 w 15034"/>
              <a:gd name="T61" fmla="*/ 944 h 8534"/>
              <a:gd name="T62" fmla="*/ 12402 w 15034"/>
              <a:gd name="T63" fmla="*/ 1153 h 8534"/>
              <a:gd name="T64" fmla="*/ 11776 w 15034"/>
              <a:gd name="T65" fmla="*/ 2509 h 8534"/>
              <a:gd name="T66" fmla="*/ 10876 w 15034"/>
              <a:gd name="T67" fmla="*/ 4774 h 8534"/>
              <a:gd name="T68" fmla="*/ 10141 w 15034"/>
              <a:gd name="T69" fmla="*/ 6290 h 8534"/>
              <a:gd name="T70" fmla="*/ 9607 w 15034"/>
              <a:gd name="T71" fmla="*/ 6904 h 8534"/>
              <a:gd name="T72" fmla="*/ 8968 w 15034"/>
              <a:gd name="T73" fmla="*/ 7732 h 8534"/>
              <a:gd name="T74" fmla="*/ 8508 w 15034"/>
              <a:gd name="T75" fmla="*/ 7955 h 8534"/>
              <a:gd name="T76" fmla="*/ 7918 w 15034"/>
              <a:gd name="T77" fmla="*/ 8466 h 8534"/>
              <a:gd name="T78" fmla="*/ 7143 w 15034"/>
              <a:gd name="T79" fmla="*/ 8452 h 8534"/>
              <a:gd name="T80" fmla="*/ 6565 w 15034"/>
              <a:gd name="T81" fmla="*/ 8341 h 8534"/>
              <a:gd name="T82" fmla="*/ 6037 w 15034"/>
              <a:gd name="T83" fmla="*/ 8106 h 8534"/>
              <a:gd name="T84" fmla="*/ 5537 w 15034"/>
              <a:gd name="T85" fmla="*/ 8052 h 8534"/>
              <a:gd name="T86" fmla="*/ 5012 w 15034"/>
              <a:gd name="T87" fmla="*/ 8132 h 8534"/>
              <a:gd name="T88" fmla="*/ 4333 w 15034"/>
              <a:gd name="T89" fmla="*/ 8221 h 8534"/>
              <a:gd name="T90" fmla="*/ 3714 w 15034"/>
              <a:gd name="T91" fmla="*/ 8209 h 8534"/>
              <a:gd name="T92" fmla="*/ 3396 w 15034"/>
              <a:gd name="T93" fmla="*/ 8272 h 8534"/>
              <a:gd name="T94" fmla="*/ 2856 w 15034"/>
              <a:gd name="T95" fmla="*/ 8432 h 8534"/>
              <a:gd name="T96" fmla="*/ 2211 w 15034"/>
              <a:gd name="T97" fmla="*/ 8115 h 8534"/>
              <a:gd name="T98" fmla="*/ 1690 w 15034"/>
              <a:gd name="T99" fmla="*/ 7631 h 8534"/>
              <a:gd name="T100" fmla="*/ 1284 w 15034"/>
              <a:gd name="T101" fmla="*/ 8116 h 8534"/>
              <a:gd name="T102" fmla="*/ 865 w 15034"/>
              <a:gd name="T103" fmla="*/ 8212 h 8534"/>
              <a:gd name="T104" fmla="*/ 216 w 15034"/>
              <a:gd name="T105" fmla="*/ 8291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34" h="8534">
                <a:moveTo>
                  <a:pt x="74" y="8078"/>
                </a:moveTo>
                <a:lnTo>
                  <a:pt x="254" y="7958"/>
                </a:lnTo>
                <a:cubicBezTo>
                  <a:pt x="275" y="7944"/>
                  <a:pt x="300" y="7936"/>
                  <a:pt x="325" y="7936"/>
                </a:cubicBezTo>
                <a:lnTo>
                  <a:pt x="505" y="7936"/>
                </a:lnTo>
                <a:lnTo>
                  <a:pt x="700" y="7957"/>
                </a:lnTo>
                <a:lnTo>
                  <a:pt x="865" y="7956"/>
                </a:lnTo>
                <a:lnTo>
                  <a:pt x="813" y="7968"/>
                </a:lnTo>
                <a:lnTo>
                  <a:pt x="993" y="7888"/>
                </a:lnTo>
                <a:cubicBezTo>
                  <a:pt x="1010" y="7880"/>
                  <a:pt x="1028" y="7876"/>
                  <a:pt x="1045" y="7876"/>
                </a:cubicBezTo>
                <a:lnTo>
                  <a:pt x="1221" y="7876"/>
                </a:lnTo>
                <a:lnTo>
                  <a:pt x="1159" y="7893"/>
                </a:lnTo>
                <a:lnTo>
                  <a:pt x="1339" y="7793"/>
                </a:lnTo>
                <a:lnTo>
                  <a:pt x="1519" y="7693"/>
                </a:lnTo>
                <a:lnTo>
                  <a:pt x="1474" y="7735"/>
                </a:lnTo>
                <a:lnTo>
                  <a:pt x="1654" y="7455"/>
                </a:lnTo>
                <a:cubicBezTo>
                  <a:pt x="1672" y="7426"/>
                  <a:pt x="1702" y="7406"/>
                  <a:pt x="1735" y="7399"/>
                </a:cubicBezTo>
                <a:cubicBezTo>
                  <a:pt x="1769" y="7392"/>
                  <a:pt x="1804" y="7399"/>
                  <a:pt x="1832" y="7418"/>
                </a:cubicBezTo>
                <a:lnTo>
                  <a:pt x="2012" y="7538"/>
                </a:lnTo>
                <a:lnTo>
                  <a:pt x="2200" y="7683"/>
                </a:lnTo>
                <a:cubicBezTo>
                  <a:pt x="2209" y="7690"/>
                  <a:pt x="2217" y="7699"/>
                  <a:pt x="2224" y="7708"/>
                </a:cubicBezTo>
                <a:lnTo>
                  <a:pt x="2404" y="7948"/>
                </a:lnTo>
                <a:lnTo>
                  <a:pt x="2392" y="7934"/>
                </a:lnTo>
                <a:lnTo>
                  <a:pt x="2572" y="8114"/>
                </a:lnTo>
                <a:lnTo>
                  <a:pt x="2522" y="8083"/>
                </a:lnTo>
                <a:lnTo>
                  <a:pt x="2702" y="8143"/>
                </a:lnTo>
                <a:lnTo>
                  <a:pt x="2869" y="8180"/>
                </a:lnTo>
                <a:lnTo>
                  <a:pt x="2827" y="8177"/>
                </a:lnTo>
                <a:lnTo>
                  <a:pt x="3007" y="8157"/>
                </a:lnTo>
                <a:lnTo>
                  <a:pt x="2950" y="8178"/>
                </a:lnTo>
                <a:lnTo>
                  <a:pt x="3130" y="8058"/>
                </a:lnTo>
                <a:cubicBezTo>
                  <a:pt x="3147" y="8047"/>
                  <a:pt x="3167" y="8040"/>
                  <a:pt x="3187" y="8037"/>
                </a:cubicBezTo>
                <a:lnTo>
                  <a:pt x="3367" y="8017"/>
                </a:lnTo>
                <a:lnTo>
                  <a:pt x="3341" y="8023"/>
                </a:lnTo>
                <a:lnTo>
                  <a:pt x="3521" y="7963"/>
                </a:lnTo>
                <a:cubicBezTo>
                  <a:pt x="3534" y="7959"/>
                  <a:pt x="3548" y="7956"/>
                  <a:pt x="3561" y="7956"/>
                </a:cubicBezTo>
                <a:lnTo>
                  <a:pt x="3741" y="7956"/>
                </a:lnTo>
                <a:cubicBezTo>
                  <a:pt x="3751" y="7956"/>
                  <a:pt x="3760" y="7957"/>
                  <a:pt x="3769" y="7960"/>
                </a:cubicBezTo>
                <a:lnTo>
                  <a:pt x="3949" y="8000"/>
                </a:lnTo>
                <a:lnTo>
                  <a:pt x="3921" y="7996"/>
                </a:lnTo>
                <a:lnTo>
                  <a:pt x="4101" y="7996"/>
                </a:lnTo>
                <a:lnTo>
                  <a:pt x="4267" y="7977"/>
                </a:lnTo>
                <a:lnTo>
                  <a:pt x="4229" y="7988"/>
                </a:lnTo>
                <a:lnTo>
                  <a:pt x="4409" y="7908"/>
                </a:lnTo>
                <a:cubicBezTo>
                  <a:pt x="4426" y="7900"/>
                  <a:pt x="4444" y="7896"/>
                  <a:pt x="4461" y="7896"/>
                </a:cubicBezTo>
                <a:lnTo>
                  <a:pt x="4641" y="7896"/>
                </a:lnTo>
                <a:lnTo>
                  <a:pt x="4821" y="7896"/>
                </a:lnTo>
                <a:lnTo>
                  <a:pt x="4983" y="7877"/>
                </a:lnTo>
                <a:lnTo>
                  <a:pt x="4945" y="7888"/>
                </a:lnTo>
                <a:lnTo>
                  <a:pt x="5125" y="7808"/>
                </a:lnTo>
                <a:cubicBezTo>
                  <a:pt x="5142" y="7800"/>
                  <a:pt x="5160" y="7796"/>
                  <a:pt x="5177" y="7796"/>
                </a:cubicBezTo>
                <a:lnTo>
                  <a:pt x="5357" y="7796"/>
                </a:lnTo>
                <a:lnTo>
                  <a:pt x="5537" y="7796"/>
                </a:lnTo>
                <a:lnTo>
                  <a:pt x="5510" y="7800"/>
                </a:lnTo>
                <a:lnTo>
                  <a:pt x="5690" y="7760"/>
                </a:lnTo>
                <a:cubicBezTo>
                  <a:pt x="5708" y="7755"/>
                  <a:pt x="5727" y="7755"/>
                  <a:pt x="5745" y="7760"/>
                </a:cubicBezTo>
                <a:lnTo>
                  <a:pt x="5925" y="7800"/>
                </a:lnTo>
                <a:lnTo>
                  <a:pt x="6118" y="7863"/>
                </a:lnTo>
                <a:lnTo>
                  <a:pt x="6298" y="7923"/>
                </a:lnTo>
                <a:lnTo>
                  <a:pt x="6478" y="7983"/>
                </a:lnTo>
                <a:cubicBezTo>
                  <a:pt x="6489" y="7987"/>
                  <a:pt x="6499" y="7992"/>
                  <a:pt x="6508" y="7998"/>
                </a:cubicBezTo>
                <a:lnTo>
                  <a:pt x="6688" y="8118"/>
                </a:lnTo>
                <a:lnTo>
                  <a:pt x="6669" y="8108"/>
                </a:lnTo>
                <a:lnTo>
                  <a:pt x="6849" y="8188"/>
                </a:lnTo>
                <a:lnTo>
                  <a:pt x="7029" y="8268"/>
                </a:lnTo>
                <a:lnTo>
                  <a:pt x="6937" y="8263"/>
                </a:lnTo>
                <a:lnTo>
                  <a:pt x="7117" y="8203"/>
                </a:lnTo>
                <a:cubicBezTo>
                  <a:pt x="7135" y="8197"/>
                  <a:pt x="7153" y="8195"/>
                  <a:pt x="7172" y="8197"/>
                </a:cubicBezTo>
                <a:lnTo>
                  <a:pt x="7352" y="8217"/>
                </a:lnTo>
                <a:lnTo>
                  <a:pt x="7532" y="8237"/>
                </a:lnTo>
                <a:lnTo>
                  <a:pt x="7725" y="8280"/>
                </a:lnTo>
                <a:lnTo>
                  <a:pt x="7657" y="8283"/>
                </a:lnTo>
                <a:lnTo>
                  <a:pt x="7837" y="8223"/>
                </a:lnTo>
                <a:lnTo>
                  <a:pt x="7806" y="8238"/>
                </a:lnTo>
                <a:lnTo>
                  <a:pt x="7986" y="8118"/>
                </a:lnTo>
                <a:lnTo>
                  <a:pt x="7967" y="8134"/>
                </a:lnTo>
                <a:lnTo>
                  <a:pt x="8147" y="7954"/>
                </a:lnTo>
                <a:lnTo>
                  <a:pt x="8327" y="7774"/>
                </a:lnTo>
                <a:lnTo>
                  <a:pt x="8507" y="7594"/>
                </a:lnTo>
                <a:cubicBezTo>
                  <a:pt x="8521" y="7580"/>
                  <a:pt x="8538" y="7570"/>
                  <a:pt x="8556" y="7563"/>
                </a:cubicBezTo>
                <a:lnTo>
                  <a:pt x="8732" y="7503"/>
                </a:lnTo>
                <a:cubicBezTo>
                  <a:pt x="8741" y="7500"/>
                  <a:pt x="8750" y="7498"/>
                  <a:pt x="8759" y="7497"/>
                </a:cubicBezTo>
                <a:lnTo>
                  <a:pt x="8939" y="7477"/>
                </a:lnTo>
                <a:lnTo>
                  <a:pt x="8882" y="7498"/>
                </a:lnTo>
                <a:lnTo>
                  <a:pt x="9062" y="7378"/>
                </a:lnTo>
                <a:lnTo>
                  <a:pt x="9024" y="7419"/>
                </a:lnTo>
                <a:lnTo>
                  <a:pt x="9204" y="7119"/>
                </a:lnTo>
                <a:lnTo>
                  <a:pt x="9380" y="6785"/>
                </a:lnTo>
                <a:cubicBezTo>
                  <a:pt x="9387" y="6771"/>
                  <a:pt x="9397" y="6759"/>
                  <a:pt x="9408" y="6749"/>
                </a:cubicBezTo>
                <a:lnTo>
                  <a:pt x="9588" y="6589"/>
                </a:lnTo>
                <a:lnTo>
                  <a:pt x="9762" y="6411"/>
                </a:lnTo>
                <a:lnTo>
                  <a:pt x="9746" y="6431"/>
                </a:lnTo>
                <a:lnTo>
                  <a:pt x="9926" y="6151"/>
                </a:lnTo>
                <a:lnTo>
                  <a:pt x="10104" y="5855"/>
                </a:lnTo>
                <a:lnTo>
                  <a:pt x="10286" y="5571"/>
                </a:lnTo>
                <a:lnTo>
                  <a:pt x="10462" y="5258"/>
                </a:lnTo>
                <a:lnTo>
                  <a:pt x="10451" y="5283"/>
                </a:lnTo>
                <a:lnTo>
                  <a:pt x="10631" y="4699"/>
                </a:lnTo>
                <a:lnTo>
                  <a:pt x="10816" y="4266"/>
                </a:lnTo>
                <a:lnTo>
                  <a:pt x="11002" y="3934"/>
                </a:lnTo>
                <a:lnTo>
                  <a:pt x="11178" y="3562"/>
                </a:lnTo>
                <a:lnTo>
                  <a:pt x="11352" y="3032"/>
                </a:lnTo>
                <a:lnTo>
                  <a:pt x="11531" y="2436"/>
                </a:lnTo>
                <a:lnTo>
                  <a:pt x="11715" y="1984"/>
                </a:lnTo>
                <a:lnTo>
                  <a:pt x="11902" y="1650"/>
                </a:lnTo>
                <a:lnTo>
                  <a:pt x="12080" y="1313"/>
                </a:lnTo>
                <a:lnTo>
                  <a:pt x="12260" y="969"/>
                </a:lnTo>
                <a:cubicBezTo>
                  <a:pt x="12277" y="936"/>
                  <a:pt x="12309" y="912"/>
                  <a:pt x="12345" y="904"/>
                </a:cubicBezTo>
                <a:lnTo>
                  <a:pt x="12521" y="864"/>
                </a:lnTo>
                <a:lnTo>
                  <a:pt x="12440" y="923"/>
                </a:lnTo>
                <a:lnTo>
                  <a:pt x="12620" y="623"/>
                </a:lnTo>
                <a:cubicBezTo>
                  <a:pt x="12639" y="590"/>
                  <a:pt x="12672" y="568"/>
                  <a:pt x="12710" y="562"/>
                </a:cubicBezTo>
                <a:cubicBezTo>
                  <a:pt x="12748" y="556"/>
                  <a:pt x="12786" y="567"/>
                  <a:pt x="12815" y="593"/>
                </a:cubicBezTo>
                <a:lnTo>
                  <a:pt x="12995" y="753"/>
                </a:lnTo>
                <a:lnTo>
                  <a:pt x="12831" y="747"/>
                </a:lnTo>
                <a:lnTo>
                  <a:pt x="13011" y="607"/>
                </a:lnTo>
                <a:lnTo>
                  <a:pt x="13198" y="482"/>
                </a:lnTo>
                <a:cubicBezTo>
                  <a:pt x="13204" y="478"/>
                  <a:pt x="13211" y="474"/>
                  <a:pt x="13217" y="472"/>
                </a:cubicBezTo>
                <a:lnTo>
                  <a:pt x="13397" y="392"/>
                </a:lnTo>
                <a:lnTo>
                  <a:pt x="13567" y="297"/>
                </a:lnTo>
                <a:lnTo>
                  <a:pt x="13539" y="318"/>
                </a:lnTo>
                <a:lnTo>
                  <a:pt x="13719" y="138"/>
                </a:lnTo>
                <a:cubicBezTo>
                  <a:pt x="13727" y="130"/>
                  <a:pt x="13737" y="122"/>
                  <a:pt x="13747" y="117"/>
                </a:cubicBezTo>
                <a:lnTo>
                  <a:pt x="13927" y="17"/>
                </a:lnTo>
                <a:cubicBezTo>
                  <a:pt x="13946" y="6"/>
                  <a:pt x="13968" y="0"/>
                  <a:pt x="13989" y="0"/>
                </a:cubicBezTo>
                <a:lnTo>
                  <a:pt x="14169" y="0"/>
                </a:lnTo>
                <a:cubicBezTo>
                  <a:pt x="14179" y="0"/>
                  <a:pt x="14188" y="1"/>
                  <a:pt x="14197" y="4"/>
                </a:cubicBezTo>
                <a:lnTo>
                  <a:pt x="14377" y="44"/>
                </a:lnTo>
                <a:cubicBezTo>
                  <a:pt x="14386" y="45"/>
                  <a:pt x="14394" y="48"/>
                  <a:pt x="14401" y="52"/>
                </a:cubicBezTo>
                <a:lnTo>
                  <a:pt x="14581" y="132"/>
                </a:lnTo>
                <a:cubicBezTo>
                  <a:pt x="14594" y="137"/>
                  <a:pt x="14605" y="144"/>
                  <a:pt x="14615" y="153"/>
                </a:cubicBezTo>
                <a:lnTo>
                  <a:pt x="14795" y="313"/>
                </a:lnTo>
                <a:cubicBezTo>
                  <a:pt x="14801" y="318"/>
                  <a:pt x="14807" y="325"/>
                  <a:pt x="14812" y="332"/>
                </a:cubicBezTo>
                <a:lnTo>
                  <a:pt x="14992" y="572"/>
                </a:lnTo>
                <a:cubicBezTo>
                  <a:pt x="15034" y="628"/>
                  <a:pt x="15023" y="708"/>
                  <a:pt x="14966" y="751"/>
                </a:cubicBezTo>
                <a:cubicBezTo>
                  <a:pt x="14910" y="793"/>
                  <a:pt x="14829" y="782"/>
                  <a:pt x="14787" y="725"/>
                </a:cubicBezTo>
                <a:lnTo>
                  <a:pt x="14607" y="485"/>
                </a:lnTo>
                <a:lnTo>
                  <a:pt x="14624" y="504"/>
                </a:lnTo>
                <a:lnTo>
                  <a:pt x="14444" y="344"/>
                </a:lnTo>
                <a:lnTo>
                  <a:pt x="14477" y="365"/>
                </a:lnTo>
                <a:lnTo>
                  <a:pt x="14297" y="285"/>
                </a:lnTo>
                <a:lnTo>
                  <a:pt x="14322" y="293"/>
                </a:lnTo>
                <a:lnTo>
                  <a:pt x="14142" y="253"/>
                </a:lnTo>
                <a:lnTo>
                  <a:pt x="14169" y="256"/>
                </a:lnTo>
                <a:lnTo>
                  <a:pt x="13989" y="256"/>
                </a:lnTo>
                <a:lnTo>
                  <a:pt x="14052" y="240"/>
                </a:lnTo>
                <a:lnTo>
                  <a:pt x="13872" y="340"/>
                </a:lnTo>
                <a:lnTo>
                  <a:pt x="13900" y="319"/>
                </a:lnTo>
                <a:lnTo>
                  <a:pt x="13720" y="499"/>
                </a:lnTo>
                <a:cubicBezTo>
                  <a:pt x="13712" y="507"/>
                  <a:pt x="13702" y="515"/>
                  <a:pt x="13692" y="520"/>
                </a:cubicBezTo>
                <a:lnTo>
                  <a:pt x="13501" y="625"/>
                </a:lnTo>
                <a:lnTo>
                  <a:pt x="13321" y="705"/>
                </a:lnTo>
                <a:lnTo>
                  <a:pt x="13340" y="695"/>
                </a:lnTo>
                <a:lnTo>
                  <a:pt x="13168" y="810"/>
                </a:lnTo>
                <a:lnTo>
                  <a:pt x="12988" y="950"/>
                </a:lnTo>
                <a:cubicBezTo>
                  <a:pt x="12939" y="987"/>
                  <a:pt x="12871" y="985"/>
                  <a:pt x="12824" y="944"/>
                </a:cubicBezTo>
                <a:lnTo>
                  <a:pt x="12644" y="784"/>
                </a:lnTo>
                <a:lnTo>
                  <a:pt x="12839" y="754"/>
                </a:lnTo>
                <a:lnTo>
                  <a:pt x="12659" y="1054"/>
                </a:lnTo>
                <a:cubicBezTo>
                  <a:pt x="12641" y="1084"/>
                  <a:pt x="12612" y="1106"/>
                  <a:pt x="12578" y="1113"/>
                </a:cubicBezTo>
                <a:lnTo>
                  <a:pt x="12402" y="1153"/>
                </a:lnTo>
                <a:lnTo>
                  <a:pt x="12487" y="1088"/>
                </a:lnTo>
                <a:lnTo>
                  <a:pt x="12307" y="1432"/>
                </a:lnTo>
                <a:lnTo>
                  <a:pt x="12125" y="1775"/>
                </a:lnTo>
                <a:lnTo>
                  <a:pt x="11952" y="2081"/>
                </a:lnTo>
                <a:lnTo>
                  <a:pt x="11776" y="2509"/>
                </a:lnTo>
                <a:lnTo>
                  <a:pt x="11595" y="3113"/>
                </a:lnTo>
                <a:lnTo>
                  <a:pt x="11409" y="3671"/>
                </a:lnTo>
                <a:lnTo>
                  <a:pt x="11225" y="4059"/>
                </a:lnTo>
                <a:lnTo>
                  <a:pt x="11051" y="4367"/>
                </a:lnTo>
                <a:lnTo>
                  <a:pt x="10876" y="4774"/>
                </a:lnTo>
                <a:lnTo>
                  <a:pt x="10696" y="5358"/>
                </a:lnTo>
                <a:cubicBezTo>
                  <a:pt x="10693" y="5367"/>
                  <a:pt x="10689" y="5375"/>
                  <a:pt x="10685" y="5383"/>
                </a:cubicBezTo>
                <a:lnTo>
                  <a:pt x="10501" y="5710"/>
                </a:lnTo>
                <a:lnTo>
                  <a:pt x="10323" y="5986"/>
                </a:lnTo>
                <a:lnTo>
                  <a:pt x="10141" y="6290"/>
                </a:lnTo>
                <a:lnTo>
                  <a:pt x="9961" y="6570"/>
                </a:lnTo>
                <a:cubicBezTo>
                  <a:pt x="9956" y="6577"/>
                  <a:pt x="9951" y="6584"/>
                  <a:pt x="9945" y="6590"/>
                </a:cubicBezTo>
                <a:lnTo>
                  <a:pt x="9759" y="6780"/>
                </a:lnTo>
                <a:lnTo>
                  <a:pt x="9579" y="6940"/>
                </a:lnTo>
                <a:lnTo>
                  <a:pt x="9607" y="6904"/>
                </a:lnTo>
                <a:lnTo>
                  <a:pt x="9423" y="7250"/>
                </a:lnTo>
                <a:lnTo>
                  <a:pt x="9243" y="7550"/>
                </a:lnTo>
                <a:cubicBezTo>
                  <a:pt x="9233" y="7567"/>
                  <a:pt x="9220" y="7580"/>
                  <a:pt x="9204" y="7591"/>
                </a:cubicBezTo>
                <a:lnTo>
                  <a:pt x="9024" y="7711"/>
                </a:lnTo>
                <a:cubicBezTo>
                  <a:pt x="9007" y="7722"/>
                  <a:pt x="8988" y="7729"/>
                  <a:pt x="8968" y="7732"/>
                </a:cubicBezTo>
                <a:lnTo>
                  <a:pt x="8788" y="7752"/>
                </a:lnTo>
                <a:lnTo>
                  <a:pt x="8815" y="7746"/>
                </a:lnTo>
                <a:lnTo>
                  <a:pt x="8639" y="7806"/>
                </a:lnTo>
                <a:lnTo>
                  <a:pt x="8688" y="7775"/>
                </a:lnTo>
                <a:lnTo>
                  <a:pt x="8508" y="7955"/>
                </a:lnTo>
                <a:lnTo>
                  <a:pt x="8328" y="8135"/>
                </a:lnTo>
                <a:lnTo>
                  <a:pt x="8148" y="8315"/>
                </a:lnTo>
                <a:cubicBezTo>
                  <a:pt x="8142" y="8321"/>
                  <a:pt x="8135" y="8326"/>
                  <a:pt x="8128" y="8331"/>
                </a:cubicBezTo>
                <a:lnTo>
                  <a:pt x="7948" y="8451"/>
                </a:lnTo>
                <a:cubicBezTo>
                  <a:pt x="7939" y="8457"/>
                  <a:pt x="7929" y="8462"/>
                  <a:pt x="7918" y="8466"/>
                </a:cubicBezTo>
                <a:lnTo>
                  <a:pt x="7738" y="8526"/>
                </a:lnTo>
                <a:cubicBezTo>
                  <a:pt x="7716" y="8533"/>
                  <a:pt x="7692" y="8534"/>
                  <a:pt x="7670" y="8529"/>
                </a:cubicBezTo>
                <a:lnTo>
                  <a:pt x="7503" y="8492"/>
                </a:lnTo>
                <a:lnTo>
                  <a:pt x="7323" y="8472"/>
                </a:lnTo>
                <a:lnTo>
                  <a:pt x="7143" y="8452"/>
                </a:lnTo>
                <a:lnTo>
                  <a:pt x="7198" y="8446"/>
                </a:lnTo>
                <a:lnTo>
                  <a:pt x="7018" y="8506"/>
                </a:lnTo>
                <a:cubicBezTo>
                  <a:pt x="6988" y="8516"/>
                  <a:pt x="6955" y="8514"/>
                  <a:pt x="6925" y="8501"/>
                </a:cubicBezTo>
                <a:lnTo>
                  <a:pt x="6745" y="8421"/>
                </a:lnTo>
                <a:lnTo>
                  <a:pt x="6565" y="8341"/>
                </a:lnTo>
                <a:cubicBezTo>
                  <a:pt x="6559" y="8338"/>
                  <a:pt x="6552" y="8335"/>
                  <a:pt x="6546" y="8331"/>
                </a:cubicBezTo>
                <a:lnTo>
                  <a:pt x="6366" y="8211"/>
                </a:lnTo>
                <a:lnTo>
                  <a:pt x="6397" y="8226"/>
                </a:lnTo>
                <a:lnTo>
                  <a:pt x="6217" y="8166"/>
                </a:lnTo>
                <a:lnTo>
                  <a:pt x="6037" y="8106"/>
                </a:lnTo>
                <a:lnTo>
                  <a:pt x="5870" y="8049"/>
                </a:lnTo>
                <a:lnTo>
                  <a:pt x="5690" y="8009"/>
                </a:lnTo>
                <a:lnTo>
                  <a:pt x="5745" y="8009"/>
                </a:lnTo>
                <a:lnTo>
                  <a:pt x="5565" y="8049"/>
                </a:lnTo>
                <a:cubicBezTo>
                  <a:pt x="5556" y="8051"/>
                  <a:pt x="5547" y="8052"/>
                  <a:pt x="5537" y="8052"/>
                </a:cubicBezTo>
                <a:lnTo>
                  <a:pt x="5357" y="8052"/>
                </a:lnTo>
                <a:lnTo>
                  <a:pt x="5177" y="8052"/>
                </a:lnTo>
                <a:lnTo>
                  <a:pt x="5229" y="8041"/>
                </a:lnTo>
                <a:lnTo>
                  <a:pt x="5049" y="8121"/>
                </a:lnTo>
                <a:cubicBezTo>
                  <a:pt x="5038" y="8127"/>
                  <a:pt x="5025" y="8130"/>
                  <a:pt x="5012" y="8132"/>
                </a:cubicBezTo>
                <a:lnTo>
                  <a:pt x="4821" y="8152"/>
                </a:lnTo>
                <a:lnTo>
                  <a:pt x="4641" y="8152"/>
                </a:lnTo>
                <a:lnTo>
                  <a:pt x="4461" y="8152"/>
                </a:lnTo>
                <a:lnTo>
                  <a:pt x="4513" y="8141"/>
                </a:lnTo>
                <a:lnTo>
                  <a:pt x="4333" y="8221"/>
                </a:lnTo>
                <a:cubicBezTo>
                  <a:pt x="4321" y="8227"/>
                  <a:pt x="4309" y="8230"/>
                  <a:pt x="4296" y="8232"/>
                </a:cubicBezTo>
                <a:lnTo>
                  <a:pt x="4101" y="8252"/>
                </a:lnTo>
                <a:lnTo>
                  <a:pt x="3921" y="8252"/>
                </a:lnTo>
                <a:cubicBezTo>
                  <a:pt x="3912" y="8252"/>
                  <a:pt x="3903" y="8251"/>
                  <a:pt x="3894" y="8249"/>
                </a:cubicBezTo>
                <a:lnTo>
                  <a:pt x="3714" y="8209"/>
                </a:lnTo>
                <a:lnTo>
                  <a:pt x="3741" y="8212"/>
                </a:lnTo>
                <a:lnTo>
                  <a:pt x="3561" y="8212"/>
                </a:lnTo>
                <a:lnTo>
                  <a:pt x="3602" y="8206"/>
                </a:lnTo>
                <a:lnTo>
                  <a:pt x="3422" y="8266"/>
                </a:lnTo>
                <a:cubicBezTo>
                  <a:pt x="3413" y="8269"/>
                  <a:pt x="3405" y="8271"/>
                  <a:pt x="3396" y="8272"/>
                </a:cubicBezTo>
                <a:lnTo>
                  <a:pt x="3216" y="8292"/>
                </a:lnTo>
                <a:lnTo>
                  <a:pt x="3272" y="8271"/>
                </a:lnTo>
                <a:lnTo>
                  <a:pt x="3092" y="8391"/>
                </a:lnTo>
                <a:cubicBezTo>
                  <a:pt x="3075" y="8402"/>
                  <a:pt x="3056" y="8409"/>
                  <a:pt x="3036" y="8412"/>
                </a:cubicBezTo>
                <a:lnTo>
                  <a:pt x="2856" y="8432"/>
                </a:lnTo>
                <a:cubicBezTo>
                  <a:pt x="2842" y="8433"/>
                  <a:pt x="2827" y="8432"/>
                  <a:pt x="2814" y="8429"/>
                </a:cubicBezTo>
                <a:lnTo>
                  <a:pt x="2621" y="8386"/>
                </a:lnTo>
                <a:lnTo>
                  <a:pt x="2441" y="8326"/>
                </a:lnTo>
                <a:cubicBezTo>
                  <a:pt x="2422" y="8320"/>
                  <a:pt x="2405" y="8309"/>
                  <a:pt x="2391" y="8295"/>
                </a:cubicBezTo>
                <a:lnTo>
                  <a:pt x="2211" y="8115"/>
                </a:lnTo>
                <a:cubicBezTo>
                  <a:pt x="2207" y="8111"/>
                  <a:pt x="2203" y="8106"/>
                  <a:pt x="2199" y="8101"/>
                </a:cubicBezTo>
                <a:lnTo>
                  <a:pt x="2019" y="7861"/>
                </a:lnTo>
                <a:lnTo>
                  <a:pt x="2043" y="7886"/>
                </a:lnTo>
                <a:lnTo>
                  <a:pt x="1870" y="7751"/>
                </a:lnTo>
                <a:lnTo>
                  <a:pt x="1690" y="7631"/>
                </a:lnTo>
                <a:lnTo>
                  <a:pt x="1869" y="7594"/>
                </a:lnTo>
                <a:lnTo>
                  <a:pt x="1689" y="7874"/>
                </a:lnTo>
                <a:cubicBezTo>
                  <a:pt x="1678" y="7891"/>
                  <a:pt x="1662" y="7906"/>
                  <a:pt x="1644" y="7916"/>
                </a:cubicBezTo>
                <a:lnTo>
                  <a:pt x="1464" y="8016"/>
                </a:lnTo>
                <a:lnTo>
                  <a:pt x="1284" y="8116"/>
                </a:lnTo>
                <a:cubicBezTo>
                  <a:pt x="1265" y="8127"/>
                  <a:pt x="1243" y="8132"/>
                  <a:pt x="1221" y="8132"/>
                </a:cubicBezTo>
                <a:lnTo>
                  <a:pt x="1045" y="8132"/>
                </a:lnTo>
                <a:lnTo>
                  <a:pt x="1097" y="8121"/>
                </a:lnTo>
                <a:lnTo>
                  <a:pt x="917" y="8201"/>
                </a:lnTo>
                <a:cubicBezTo>
                  <a:pt x="901" y="8209"/>
                  <a:pt x="883" y="8212"/>
                  <a:pt x="865" y="8212"/>
                </a:cubicBezTo>
                <a:lnTo>
                  <a:pt x="671" y="8212"/>
                </a:lnTo>
                <a:lnTo>
                  <a:pt x="505" y="8192"/>
                </a:lnTo>
                <a:lnTo>
                  <a:pt x="325" y="8192"/>
                </a:lnTo>
                <a:lnTo>
                  <a:pt x="396" y="8171"/>
                </a:lnTo>
                <a:lnTo>
                  <a:pt x="216" y="8291"/>
                </a:lnTo>
                <a:cubicBezTo>
                  <a:pt x="158" y="8330"/>
                  <a:pt x="78" y="8314"/>
                  <a:pt x="39" y="8255"/>
                </a:cubicBezTo>
                <a:cubicBezTo>
                  <a:pt x="0" y="8197"/>
                  <a:pt x="16" y="8117"/>
                  <a:pt x="74" y="8078"/>
                </a:cubicBezTo>
                <a:close/>
              </a:path>
            </a:pathLst>
          </a:custGeom>
          <a:solidFill>
            <a:srgbClr val="0000FF"/>
          </a:solidFill>
          <a:ln w="1588" cap="flat">
            <a:solidFill>
              <a:srgbClr val="0000FF"/>
            </a:solidFill>
            <a:prstDash val="solid"/>
            <a:bevel/>
            <a:headEnd/>
            <a:tailEnd/>
          </a:ln>
          <a:effectLst>
            <a:outerShdw blurRad="50800" dist="38100" dir="3600000" sx="102000" sy="102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13"/>
          <p:cNvSpPr>
            <a:spLocks/>
          </p:cNvSpPr>
          <p:nvPr/>
        </p:nvSpPr>
        <p:spPr bwMode="auto">
          <a:xfrm>
            <a:off x="1379976" y="4086067"/>
            <a:ext cx="5865813" cy="1652588"/>
          </a:xfrm>
          <a:custGeom>
            <a:avLst/>
            <a:gdLst>
              <a:gd name="T0" fmla="*/ 611 w 15395"/>
              <a:gd name="T1" fmla="*/ 3368 h 4336"/>
              <a:gd name="T2" fmla="*/ 946 w 15395"/>
              <a:gd name="T3" fmla="*/ 3175 h 4336"/>
              <a:gd name="T4" fmla="*/ 1326 w 15395"/>
              <a:gd name="T5" fmla="*/ 3021 h 4336"/>
              <a:gd name="T6" fmla="*/ 1939 w 15395"/>
              <a:gd name="T7" fmla="*/ 2897 h 4336"/>
              <a:gd name="T8" fmla="*/ 2337 w 15395"/>
              <a:gd name="T9" fmla="*/ 3685 h 4336"/>
              <a:gd name="T10" fmla="*/ 2900 w 15395"/>
              <a:gd name="T11" fmla="*/ 3646 h 4336"/>
              <a:gd name="T12" fmla="*/ 3461 w 15395"/>
              <a:gd name="T13" fmla="*/ 3877 h 4336"/>
              <a:gd name="T14" fmla="*/ 3824 w 15395"/>
              <a:gd name="T15" fmla="*/ 3667 h 4336"/>
              <a:gd name="T16" fmla="*/ 4428 w 15395"/>
              <a:gd name="T17" fmla="*/ 3629 h 4336"/>
              <a:gd name="T18" fmla="*/ 4870 w 15395"/>
              <a:gd name="T19" fmla="*/ 3722 h 4336"/>
              <a:gd name="T20" fmla="*/ 5407 w 15395"/>
              <a:gd name="T21" fmla="*/ 3535 h 4336"/>
              <a:gd name="T22" fmla="*/ 5947 w 15395"/>
              <a:gd name="T23" fmla="*/ 3959 h 4336"/>
              <a:gd name="T24" fmla="*/ 6337 w 15395"/>
              <a:gd name="T25" fmla="*/ 3709 h 4336"/>
              <a:gd name="T26" fmla="*/ 6897 w 15395"/>
              <a:gd name="T27" fmla="*/ 3715 h 4336"/>
              <a:gd name="T28" fmla="*/ 7299 w 15395"/>
              <a:gd name="T29" fmla="*/ 3938 h 4336"/>
              <a:gd name="T30" fmla="*/ 7938 w 15395"/>
              <a:gd name="T31" fmla="*/ 4036 h 4336"/>
              <a:gd name="T32" fmla="*/ 8326 w 15395"/>
              <a:gd name="T33" fmla="*/ 3759 h 4336"/>
              <a:gd name="T34" fmla="*/ 8724 w 15395"/>
              <a:gd name="T35" fmla="*/ 3431 h 4336"/>
              <a:gd name="T36" fmla="*/ 9264 w 15395"/>
              <a:gd name="T37" fmla="*/ 3339 h 4336"/>
              <a:gd name="T38" fmla="*/ 9565 w 15395"/>
              <a:gd name="T39" fmla="*/ 2701 h 4336"/>
              <a:gd name="T40" fmla="*/ 10306 w 15395"/>
              <a:gd name="T41" fmla="*/ 2468 h 4336"/>
              <a:gd name="T42" fmla="*/ 10693 w 15395"/>
              <a:gd name="T43" fmla="*/ 2860 h 4336"/>
              <a:gd name="T44" fmla="*/ 11321 w 15395"/>
              <a:gd name="T45" fmla="*/ 1672 h 4336"/>
              <a:gd name="T46" fmla="*/ 11768 w 15395"/>
              <a:gd name="T47" fmla="*/ 1555 h 4336"/>
              <a:gd name="T48" fmla="*/ 12267 w 15395"/>
              <a:gd name="T49" fmla="*/ 985 h 4336"/>
              <a:gd name="T50" fmla="*/ 13040 w 15395"/>
              <a:gd name="T51" fmla="*/ 463 h 4336"/>
              <a:gd name="T52" fmla="*/ 13374 w 15395"/>
              <a:gd name="T53" fmla="*/ 189 h 4336"/>
              <a:gd name="T54" fmla="*/ 14015 w 15395"/>
              <a:gd name="T55" fmla="*/ 39 h 4336"/>
              <a:gd name="T56" fmla="*/ 14586 w 15395"/>
              <a:gd name="T57" fmla="*/ 105 h 4336"/>
              <a:gd name="T58" fmla="*/ 15130 w 15395"/>
              <a:gd name="T59" fmla="*/ 444 h 4336"/>
              <a:gd name="T60" fmla="*/ 15124 w 15395"/>
              <a:gd name="T61" fmla="*/ 672 h 4336"/>
              <a:gd name="T62" fmla="*/ 14667 w 15395"/>
              <a:gd name="T63" fmla="*/ 405 h 4336"/>
              <a:gd name="T64" fmla="*/ 14001 w 15395"/>
              <a:gd name="T65" fmla="*/ 292 h 4336"/>
              <a:gd name="T66" fmla="*/ 13705 w 15395"/>
              <a:gd name="T67" fmla="*/ 264 h 4336"/>
              <a:gd name="T68" fmla="*/ 13191 w 15395"/>
              <a:gd name="T69" fmla="*/ 659 h 4336"/>
              <a:gd name="T70" fmla="*/ 12656 w 15395"/>
              <a:gd name="T71" fmla="*/ 863 h 4336"/>
              <a:gd name="T72" fmla="*/ 11931 w 15395"/>
              <a:gd name="T73" fmla="*/ 1747 h 4336"/>
              <a:gd name="T74" fmla="*/ 11446 w 15395"/>
              <a:gd name="T75" fmla="*/ 1961 h 4336"/>
              <a:gd name="T76" fmla="*/ 10867 w 15395"/>
              <a:gd name="T77" fmla="*/ 3032 h 4336"/>
              <a:gd name="T78" fmla="*/ 10301 w 15395"/>
              <a:gd name="T79" fmla="*/ 2833 h 4336"/>
              <a:gd name="T80" fmla="*/ 9962 w 15395"/>
              <a:gd name="T81" fmla="*/ 2544 h 4336"/>
              <a:gd name="T82" fmla="*/ 9434 w 15395"/>
              <a:gd name="T83" fmla="*/ 3501 h 4336"/>
              <a:gd name="T84" fmla="*/ 9003 w 15395"/>
              <a:gd name="T85" fmla="*/ 3590 h 4336"/>
              <a:gd name="T86" fmla="*/ 8401 w 15395"/>
              <a:gd name="T87" fmla="*/ 3975 h 4336"/>
              <a:gd name="T88" fmla="*/ 7842 w 15395"/>
              <a:gd name="T89" fmla="*/ 4271 h 4336"/>
              <a:gd name="T90" fmla="*/ 7563 w 15395"/>
              <a:gd name="T91" fmla="*/ 4112 h 4336"/>
              <a:gd name="T92" fmla="*/ 6878 w 15395"/>
              <a:gd name="T93" fmla="*/ 4098 h 4336"/>
              <a:gd name="T94" fmla="*/ 6502 w 15395"/>
              <a:gd name="T95" fmla="*/ 3899 h 4336"/>
              <a:gd name="T96" fmla="*/ 6042 w 15395"/>
              <a:gd name="T97" fmla="*/ 4251 h 4336"/>
              <a:gd name="T98" fmla="*/ 5488 w 15395"/>
              <a:gd name="T99" fmla="*/ 3846 h 4336"/>
              <a:gd name="T100" fmla="*/ 4949 w 15395"/>
              <a:gd name="T101" fmla="*/ 4031 h 4336"/>
              <a:gd name="T102" fmla="*/ 4421 w 15395"/>
              <a:gd name="T103" fmla="*/ 3874 h 4336"/>
              <a:gd name="T104" fmla="*/ 3839 w 15395"/>
              <a:gd name="T105" fmla="*/ 4014 h 4336"/>
              <a:gd name="T106" fmla="*/ 3414 w 15395"/>
              <a:gd name="T107" fmla="*/ 4100 h 4336"/>
              <a:gd name="T108" fmla="*/ 2959 w 15395"/>
              <a:gd name="T109" fmla="*/ 3972 h 4336"/>
              <a:gd name="T110" fmla="*/ 2446 w 15395"/>
              <a:gd name="T111" fmla="*/ 3983 h 4336"/>
              <a:gd name="T112" fmla="*/ 1851 w 15395"/>
              <a:gd name="T113" fmla="*/ 3115 h 4336"/>
              <a:gd name="T114" fmla="*/ 1657 w 15395"/>
              <a:gd name="T115" fmla="*/ 3096 h 4336"/>
              <a:gd name="T116" fmla="*/ 1007 w 15395"/>
              <a:gd name="T117" fmla="*/ 3378 h 4336"/>
              <a:gd name="T118" fmla="*/ 497 w 15395"/>
              <a:gd name="T119" fmla="*/ 3568 h 4336"/>
              <a:gd name="T120" fmla="*/ 72 w 15395"/>
              <a:gd name="T121" fmla="*/ 3537 h 4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395" h="4336">
                <a:moveTo>
                  <a:pt x="41" y="3359"/>
                </a:moveTo>
                <a:lnTo>
                  <a:pt x="221" y="3103"/>
                </a:lnTo>
                <a:cubicBezTo>
                  <a:pt x="245" y="3068"/>
                  <a:pt x="284" y="3048"/>
                  <a:pt x="326" y="3048"/>
                </a:cubicBezTo>
                <a:cubicBezTo>
                  <a:pt x="368" y="3049"/>
                  <a:pt x="408" y="3070"/>
                  <a:pt x="431" y="3104"/>
                </a:cubicBezTo>
                <a:lnTo>
                  <a:pt x="611" y="3368"/>
                </a:lnTo>
                <a:lnTo>
                  <a:pt x="514" y="3313"/>
                </a:lnTo>
                <a:lnTo>
                  <a:pt x="694" y="3325"/>
                </a:lnTo>
                <a:lnTo>
                  <a:pt x="882" y="3350"/>
                </a:lnTo>
                <a:lnTo>
                  <a:pt x="766" y="3395"/>
                </a:lnTo>
                <a:lnTo>
                  <a:pt x="946" y="3175"/>
                </a:lnTo>
                <a:cubicBezTo>
                  <a:pt x="980" y="3135"/>
                  <a:pt x="1034" y="3119"/>
                  <a:pt x="1084" y="3134"/>
                </a:cubicBezTo>
                <a:lnTo>
                  <a:pt x="1260" y="3190"/>
                </a:lnTo>
                <a:lnTo>
                  <a:pt x="1129" y="3224"/>
                </a:lnTo>
                <a:lnTo>
                  <a:pt x="1309" y="3036"/>
                </a:lnTo>
                <a:cubicBezTo>
                  <a:pt x="1314" y="3031"/>
                  <a:pt x="1320" y="3026"/>
                  <a:pt x="1326" y="3021"/>
                </a:cubicBezTo>
                <a:lnTo>
                  <a:pt x="1506" y="2889"/>
                </a:lnTo>
                <a:cubicBezTo>
                  <a:pt x="1535" y="2868"/>
                  <a:pt x="1571" y="2860"/>
                  <a:pt x="1607" y="2867"/>
                </a:cubicBezTo>
                <a:lnTo>
                  <a:pt x="1787" y="2903"/>
                </a:lnTo>
                <a:lnTo>
                  <a:pt x="1759" y="2901"/>
                </a:lnTo>
                <a:lnTo>
                  <a:pt x="1939" y="2897"/>
                </a:lnTo>
                <a:cubicBezTo>
                  <a:pt x="1974" y="2896"/>
                  <a:pt x="2007" y="2909"/>
                  <a:pt x="2032" y="2934"/>
                </a:cubicBezTo>
                <a:lnTo>
                  <a:pt x="2212" y="3114"/>
                </a:lnTo>
                <a:cubicBezTo>
                  <a:pt x="2227" y="3129"/>
                  <a:pt x="2238" y="3148"/>
                  <a:pt x="2244" y="3168"/>
                </a:cubicBezTo>
                <a:lnTo>
                  <a:pt x="2424" y="3772"/>
                </a:lnTo>
                <a:lnTo>
                  <a:pt x="2337" y="3685"/>
                </a:lnTo>
                <a:lnTo>
                  <a:pt x="2517" y="3737"/>
                </a:lnTo>
                <a:lnTo>
                  <a:pt x="2388" y="3773"/>
                </a:lnTo>
                <a:lnTo>
                  <a:pt x="2568" y="3581"/>
                </a:lnTo>
                <a:cubicBezTo>
                  <a:pt x="2607" y="3539"/>
                  <a:pt x="2669" y="3529"/>
                  <a:pt x="2720" y="3554"/>
                </a:cubicBezTo>
                <a:lnTo>
                  <a:pt x="2900" y="3646"/>
                </a:lnTo>
                <a:lnTo>
                  <a:pt x="3084" y="3749"/>
                </a:lnTo>
                <a:lnTo>
                  <a:pt x="3002" y="3734"/>
                </a:lnTo>
                <a:lnTo>
                  <a:pt x="3182" y="3706"/>
                </a:lnTo>
                <a:cubicBezTo>
                  <a:pt x="3217" y="3700"/>
                  <a:pt x="3253" y="3710"/>
                  <a:pt x="3281" y="3733"/>
                </a:cubicBezTo>
                <a:lnTo>
                  <a:pt x="3461" y="3877"/>
                </a:lnTo>
                <a:lnTo>
                  <a:pt x="3348" y="3853"/>
                </a:lnTo>
                <a:lnTo>
                  <a:pt x="3528" y="3805"/>
                </a:lnTo>
                <a:lnTo>
                  <a:pt x="3475" y="3834"/>
                </a:lnTo>
                <a:lnTo>
                  <a:pt x="3655" y="3670"/>
                </a:lnTo>
                <a:cubicBezTo>
                  <a:pt x="3703" y="3627"/>
                  <a:pt x="3775" y="3625"/>
                  <a:pt x="3824" y="3667"/>
                </a:cubicBezTo>
                <a:lnTo>
                  <a:pt x="4004" y="3819"/>
                </a:lnTo>
                <a:lnTo>
                  <a:pt x="3891" y="3792"/>
                </a:lnTo>
                <a:lnTo>
                  <a:pt x="4071" y="3748"/>
                </a:lnTo>
                <a:lnTo>
                  <a:pt x="4234" y="3682"/>
                </a:lnTo>
                <a:lnTo>
                  <a:pt x="4428" y="3629"/>
                </a:lnTo>
                <a:cubicBezTo>
                  <a:pt x="4453" y="3622"/>
                  <a:pt x="4478" y="3623"/>
                  <a:pt x="4502" y="3631"/>
                </a:cubicBezTo>
                <a:lnTo>
                  <a:pt x="4682" y="3691"/>
                </a:lnTo>
                <a:lnTo>
                  <a:pt x="4661" y="3686"/>
                </a:lnTo>
                <a:lnTo>
                  <a:pt x="4841" y="3714"/>
                </a:lnTo>
                <a:cubicBezTo>
                  <a:pt x="4851" y="3716"/>
                  <a:pt x="4861" y="3718"/>
                  <a:pt x="4870" y="3722"/>
                </a:cubicBezTo>
                <a:lnTo>
                  <a:pt x="5046" y="3794"/>
                </a:lnTo>
                <a:lnTo>
                  <a:pt x="4930" y="3804"/>
                </a:lnTo>
                <a:lnTo>
                  <a:pt x="5110" y="3692"/>
                </a:lnTo>
                <a:lnTo>
                  <a:pt x="5276" y="3554"/>
                </a:lnTo>
                <a:cubicBezTo>
                  <a:pt x="5313" y="3523"/>
                  <a:pt x="5363" y="3516"/>
                  <a:pt x="5407" y="3535"/>
                </a:cubicBezTo>
                <a:lnTo>
                  <a:pt x="5587" y="3611"/>
                </a:lnTo>
                <a:cubicBezTo>
                  <a:pt x="5610" y="3620"/>
                  <a:pt x="5630" y="3637"/>
                  <a:pt x="5644" y="3658"/>
                </a:cubicBezTo>
                <a:lnTo>
                  <a:pt x="5824" y="3930"/>
                </a:lnTo>
                <a:lnTo>
                  <a:pt x="5767" y="3883"/>
                </a:lnTo>
                <a:lnTo>
                  <a:pt x="5947" y="3959"/>
                </a:lnTo>
                <a:lnTo>
                  <a:pt x="6113" y="4005"/>
                </a:lnTo>
                <a:lnTo>
                  <a:pt x="6010" y="4020"/>
                </a:lnTo>
                <a:lnTo>
                  <a:pt x="6190" y="3908"/>
                </a:lnTo>
                <a:lnTo>
                  <a:pt x="6157" y="3937"/>
                </a:lnTo>
                <a:lnTo>
                  <a:pt x="6337" y="3709"/>
                </a:lnTo>
                <a:cubicBezTo>
                  <a:pt x="6347" y="3696"/>
                  <a:pt x="6359" y="3686"/>
                  <a:pt x="6373" y="3678"/>
                </a:cubicBezTo>
                <a:lnTo>
                  <a:pt x="6553" y="3574"/>
                </a:lnTo>
                <a:cubicBezTo>
                  <a:pt x="6594" y="3550"/>
                  <a:pt x="6645" y="3551"/>
                  <a:pt x="6685" y="3576"/>
                </a:cubicBezTo>
                <a:lnTo>
                  <a:pt x="6865" y="3688"/>
                </a:lnTo>
                <a:cubicBezTo>
                  <a:pt x="6877" y="3695"/>
                  <a:pt x="6888" y="3705"/>
                  <a:pt x="6897" y="3715"/>
                </a:cubicBezTo>
                <a:lnTo>
                  <a:pt x="7077" y="3935"/>
                </a:lnTo>
                <a:lnTo>
                  <a:pt x="7040" y="3905"/>
                </a:lnTo>
                <a:lnTo>
                  <a:pt x="7220" y="4005"/>
                </a:lnTo>
                <a:lnTo>
                  <a:pt x="7119" y="3994"/>
                </a:lnTo>
                <a:lnTo>
                  <a:pt x="7299" y="3938"/>
                </a:lnTo>
                <a:lnTo>
                  <a:pt x="7472" y="3873"/>
                </a:lnTo>
                <a:cubicBezTo>
                  <a:pt x="7500" y="3862"/>
                  <a:pt x="7530" y="3862"/>
                  <a:pt x="7558" y="3871"/>
                </a:cubicBezTo>
                <a:lnTo>
                  <a:pt x="7738" y="3931"/>
                </a:lnTo>
                <a:cubicBezTo>
                  <a:pt x="7745" y="3933"/>
                  <a:pt x="7751" y="3936"/>
                  <a:pt x="7758" y="3940"/>
                </a:cubicBezTo>
                <a:lnTo>
                  <a:pt x="7938" y="4036"/>
                </a:lnTo>
                <a:lnTo>
                  <a:pt x="7913" y="4025"/>
                </a:lnTo>
                <a:lnTo>
                  <a:pt x="8093" y="4077"/>
                </a:lnTo>
                <a:lnTo>
                  <a:pt x="7970" y="4107"/>
                </a:lnTo>
                <a:lnTo>
                  <a:pt x="8150" y="3939"/>
                </a:lnTo>
                <a:lnTo>
                  <a:pt x="8326" y="3759"/>
                </a:lnTo>
                <a:cubicBezTo>
                  <a:pt x="8354" y="3730"/>
                  <a:pt x="8394" y="3716"/>
                  <a:pt x="8434" y="3722"/>
                </a:cubicBezTo>
                <a:lnTo>
                  <a:pt x="8614" y="3746"/>
                </a:lnTo>
                <a:lnTo>
                  <a:pt x="8485" y="3811"/>
                </a:lnTo>
                <a:lnTo>
                  <a:pt x="8661" y="3487"/>
                </a:lnTo>
                <a:cubicBezTo>
                  <a:pt x="8675" y="3462"/>
                  <a:pt x="8697" y="3442"/>
                  <a:pt x="8724" y="3431"/>
                </a:cubicBezTo>
                <a:lnTo>
                  <a:pt x="8904" y="3355"/>
                </a:lnTo>
                <a:cubicBezTo>
                  <a:pt x="8932" y="3342"/>
                  <a:pt x="8964" y="3341"/>
                  <a:pt x="8994" y="3351"/>
                </a:cubicBezTo>
                <a:lnTo>
                  <a:pt x="9174" y="3411"/>
                </a:lnTo>
                <a:lnTo>
                  <a:pt x="9084" y="3415"/>
                </a:lnTo>
                <a:lnTo>
                  <a:pt x="9264" y="3339"/>
                </a:lnTo>
                <a:lnTo>
                  <a:pt x="9193" y="3412"/>
                </a:lnTo>
                <a:lnTo>
                  <a:pt x="9373" y="2924"/>
                </a:lnTo>
                <a:cubicBezTo>
                  <a:pt x="9379" y="2909"/>
                  <a:pt x="9387" y="2895"/>
                  <a:pt x="9398" y="2883"/>
                </a:cubicBezTo>
                <a:lnTo>
                  <a:pt x="9578" y="2683"/>
                </a:lnTo>
                <a:lnTo>
                  <a:pt x="9565" y="2701"/>
                </a:lnTo>
                <a:lnTo>
                  <a:pt x="9745" y="2409"/>
                </a:lnTo>
                <a:cubicBezTo>
                  <a:pt x="9773" y="2363"/>
                  <a:pt x="9828" y="2340"/>
                  <a:pt x="9881" y="2352"/>
                </a:cubicBezTo>
                <a:lnTo>
                  <a:pt x="10061" y="2392"/>
                </a:lnTo>
                <a:lnTo>
                  <a:pt x="10241" y="2432"/>
                </a:lnTo>
                <a:cubicBezTo>
                  <a:pt x="10266" y="2437"/>
                  <a:pt x="10288" y="2450"/>
                  <a:pt x="10306" y="2468"/>
                </a:cubicBezTo>
                <a:lnTo>
                  <a:pt x="10486" y="2656"/>
                </a:lnTo>
                <a:cubicBezTo>
                  <a:pt x="10494" y="2664"/>
                  <a:pt x="10500" y="2673"/>
                  <a:pt x="10505" y="2682"/>
                </a:cubicBezTo>
                <a:lnTo>
                  <a:pt x="10685" y="3006"/>
                </a:lnTo>
                <a:lnTo>
                  <a:pt x="10513" y="2956"/>
                </a:lnTo>
                <a:lnTo>
                  <a:pt x="10693" y="2860"/>
                </a:lnTo>
                <a:lnTo>
                  <a:pt x="10640" y="2913"/>
                </a:lnTo>
                <a:lnTo>
                  <a:pt x="10820" y="2569"/>
                </a:lnTo>
                <a:lnTo>
                  <a:pt x="10994" y="2118"/>
                </a:lnTo>
                <a:lnTo>
                  <a:pt x="11178" y="1740"/>
                </a:lnTo>
                <a:cubicBezTo>
                  <a:pt x="11204" y="1687"/>
                  <a:pt x="11263" y="1659"/>
                  <a:pt x="11321" y="1672"/>
                </a:cubicBezTo>
                <a:lnTo>
                  <a:pt x="11501" y="1712"/>
                </a:lnTo>
                <a:lnTo>
                  <a:pt x="11431" y="1716"/>
                </a:lnTo>
                <a:lnTo>
                  <a:pt x="11611" y="1652"/>
                </a:lnTo>
                <a:lnTo>
                  <a:pt x="11588" y="1663"/>
                </a:lnTo>
                <a:lnTo>
                  <a:pt x="11768" y="1555"/>
                </a:lnTo>
                <a:lnTo>
                  <a:pt x="11736" y="1582"/>
                </a:lnTo>
                <a:lnTo>
                  <a:pt x="11916" y="1370"/>
                </a:lnTo>
                <a:lnTo>
                  <a:pt x="12096" y="1158"/>
                </a:lnTo>
                <a:lnTo>
                  <a:pt x="12282" y="967"/>
                </a:lnTo>
                <a:lnTo>
                  <a:pt x="12267" y="985"/>
                </a:lnTo>
                <a:lnTo>
                  <a:pt x="12443" y="721"/>
                </a:lnTo>
                <a:cubicBezTo>
                  <a:pt x="12456" y="701"/>
                  <a:pt x="12475" y="685"/>
                  <a:pt x="12497" y="676"/>
                </a:cubicBezTo>
                <a:lnTo>
                  <a:pt x="12677" y="596"/>
                </a:lnTo>
                <a:lnTo>
                  <a:pt x="12871" y="534"/>
                </a:lnTo>
                <a:lnTo>
                  <a:pt x="13040" y="463"/>
                </a:lnTo>
                <a:lnTo>
                  <a:pt x="12988" y="502"/>
                </a:lnTo>
                <a:lnTo>
                  <a:pt x="13168" y="270"/>
                </a:lnTo>
                <a:cubicBezTo>
                  <a:pt x="13184" y="249"/>
                  <a:pt x="13206" y="234"/>
                  <a:pt x="13231" y="226"/>
                </a:cubicBezTo>
                <a:lnTo>
                  <a:pt x="13411" y="170"/>
                </a:lnTo>
                <a:lnTo>
                  <a:pt x="13374" y="189"/>
                </a:lnTo>
                <a:lnTo>
                  <a:pt x="13554" y="57"/>
                </a:lnTo>
                <a:cubicBezTo>
                  <a:pt x="13570" y="46"/>
                  <a:pt x="13588" y="38"/>
                  <a:pt x="13607" y="34"/>
                </a:cubicBezTo>
                <a:lnTo>
                  <a:pt x="13787" y="2"/>
                </a:lnTo>
                <a:cubicBezTo>
                  <a:pt x="13803" y="0"/>
                  <a:pt x="13819" y="0"/>
                  <a:pt x="13835" y="3"/>
                </a:cubicBezTo>
                <a:lnTo>
                  <a:pt x="14015" y="39"/>
                </a:lnTo>
                <a:lnTo>
                  <a:pt x="13978" y="37"/>
                </a:lnTo>
                <a:lnTo>
                  <a:pt x="14158" y="21"/>
                </a:lnTo>
                <a:lnTo>
                  <a:pt x="14338" y="5"/>
                </a:lnTo>
                <a:cubicBezTo>
                  <a:pt x="14361" y="3"/>
                  <a:pt x="14385" y="7"/>
                  <a:pt x="14406" y="17"/>
                </a:cubicBezTo>
                <a:lnTo>
                  <a:pt x="14586" y="105"/>
                </a:lnTo>
                <a:lnTo>
                  <a:pt x="14752" y="164"/>
                </a:lnTo>
                <a:cubicBezTo>
                  <a:pt x="14770" y="170"/>
                  <a:pt x="14786" y="180"/>
                  <a:pt x="14799" y="193"/>
                </a:cubicBezTo>
                <a:lnTo>
                  <a:pt x="14979" y="369"/>
                </a:lnTo>
                <a:lnTo>
                  <a:pt x="14950" y="348"/>
                </a:lnTo>
                <a:lnTo>
                  <a:pt x="15130" y="444"/>
                </a:lnTo>
                <a:lnTo>
                  <a:pt x="15015" y="440"/>
                </a:lnTo>
                <a:lnTo>
                  <a:pt x="15195" y="356"/>
                </a:lnTo>
                <a:cubicBezTo>
                  <a:pt x="15259" y="327"/>
                  <a:pt x="15336" y="354"/>
                  <a:pt x="15365" y="418"/>
                </a:cubicBezTo>
                <a:cubicBezTo>
                  <a:pt x="15395" y="482"/>
                  <a:pt x="15368" y="559"/>
                  <a:pt x="15304" y="588"/>
                </a:cubicBezTo>
                <a:lnTo>
                  <a:pt x="15124" y="672"/>
                </a:lnTo>
                <a:cubicBezTo>
                  <a:pt x="15087" y="689"/>
                  <a:pt x="15045" y="688"/>
                  <a:pt x="15009" y="669"/>
                </a:cubicBezTo>
                <a:lnTo>
                  <a:pt x="14829" y="573"/>
                </a:lnTo>
                <a:cubicBezTo>
                  <a:pt x="14819" y="568"/>
                  <a:pt x="14809" y="560"/>
                  <a:pt x="14800" y="552"/>
                </a:cubicBezTo>
                <a:lnTo>
                  <a:pt x="14620" y="376"/>
                </a:lnTo>
                <a:lnTo>
                  <a:pt x="14667" y="405"/>
                </a:lnTo>
                <a:lnTo>
                  <a:pt x="14473" y="335"/>
                </a:lnTo>
                <a:lnTo>
                  <a:pt x="14293" y="247"/>
                </a:lnTo>
                <a:lnTo>
                  <a:pt x="14361" y="260"/>
                </a:lnTo>
                <a:lnTo>
                  <a:pt x="14181" y="276"/>
                </a:lnTo>
                <a:lnTo>
                  <a:pt x="14001" y="292"/>
                </a:lnTo>
                <a:cubicBezTo>
                  <a:pt x="13989" y="293"/>
                  <a:pt x="13976" y="292"/>
                  <a:pt x="13964" y="290"/>
                </a:cubicBezTo>
                <a:lnTo>
                  <a:pt x="13784" y="254"/>
                </a:lnTo>
                <a:lnTo>
                  <a:pt x="13832" y="254"/>
                </a:lnTo>
                <a:lnTo>
                  <a:pt x="13652" y="286"/>
                </a:lnTo>
                <a:lnTo>
                  <a:pt x="13705" y="264"/>
                </a:lnTo>
                <a:lnTo>
                  <a:pt x="13525" y="396"/>
                </a:lnTo>
                <a:cubicBezTo>
                  <a:pt x="13514" y="404"/>
                  <a:pt x="13501" y="410"/>
                  <a:pt x="13487" y="415"/>
                </a:cubicBezTo>
                <a:lnTo>
                  <a:pt x="13307" y="471"/>
                </a:lnTo>
                <a:lnTo>
                  <a:pt x="13371" y="427"/>
                </a:lnTo>
                <a:lnTo>
                  <a:pt x="13191" y="659"/>
                </a:lnTo>
                <a:cubicBezTo>
                  <a:pt x="13177" y="676"/>
                  <a:pt x="13159" y="690"/>
                  <a:pt x="13139" y="698"/>
                </a:cubicBezTo>
                <a:lnTo>
                  <a:pt x="12947" y="779"/>
                </a:lnTo>
                <a:lnTo>
                  <a:pt x="12781" y="829"/>
                </a:lnTo>
                <a:lnTo>
                  <a:pt x="12601" y="909"/>
                </a:lnTo>
                <a:lnTo>
                  <a:pt x="12656" y="863"/>
                </a:lnTo>
                <a:lnTo>
                  <a:pt x="12480" y="1127"/>
                </a:lnTo>
                <a:cubicBezTo>
                  <a:pt x="12476" y="1134"/>
                  <a:pt x="12471" y="1140"/>
                  <a:pt x="12465" y="1146"/>
                </a:cubicBezTo>
                <a:lnTo>
                  <a:pt x="12291" y="1323"/>
                </a:lnTo>
                <a:lnTo>
                  <a:pt x="12111" y="1535"/>
                </a:lnTo>
                <a:lnTo>
                  <a:pt x="11931" y="1747"/>
                </a:lnTo>
                <a:cubicBezTo>
                  <a:pt x="11922" y="1758"/>
                  <a:pt x="11911" y="1767"/>
                  <a:pt x="11899" y="1774"/>
                </a:cubicBezTo>
                <a:lnTo>
                  <a:pt x="11719" y="1882"/>
                </a:lnTo>
                <a:cubicBezTo>
                  <a:pt x="11712" y="1887"/>
                  <a:pt x="11704" y="1890"/>
                  <a:pt x="11696" y="1893"/>
                </a:cubicBezTo>
                <a:lnTo>
                  <a:pt x="11516" y="1957"/>
                </a:lnTo>
                <a:cubicBezTo>
                  <a:pt x="11494" y="1965"/>
                  <a:pt x="11469" y="1967"/>
                  <a:pt x="11446" y="1961"/>
                </a:cubicBezTo>
                <a:lnTo>
                  <a:pt x="11266" y="1921"/>
                </a:lnTo>
                <a:lnTo>
                  <a:pt x="11408" y="1853"/>
                </a:lnTo>
                <a:lnTo>
                  <a:pt x="11233" y="2211"/>
                </a:lnTo>
                <a:lnTo>
                  <a:pt x="11047" y="2688"/>
                </a:lnTo>
                <a:lnTo>
                  <a:pt x="10867" y="3032"/>
                </a:lnTo>
                <a:cubicBezTo>
                  <a:pt x="10855" y="3055"/>
                  <a:pt x="10836" y="3073"/>
                  <a:pt x="10814" y="3085"/>
                </a:cubicBezTo>
                <a:lnTo>
                  <a:pt x="10634" y="3181"/>
                </a:lnTo>
                <a:cubicBezTo>
                  <a:pt x="10572" y="3214"/>
                  <a:pt x="10495" y="3192"/>
                  <a:pt x="10462" y="3131"/>
                </a:cubicBezTo>
                <a:lnTo>
                  <a:pt x="10282" y="2807"/>
                </a:lnTo>
                <a:lnTo>
                  <a:pt x="10301" y="2833"/>
                </a:lnTo>
                <a:lnTo>
                  <a:pt x="10121" y="2645"/>
                </a:lnTo>
                <a:lnTo>
                  <a:pt x="10186" y="2681"/>
                </a:lnTo>
                <a:lnTo>
                  <a:pt x="10006" y="2641"/>
                </a:lnTo>
                <a:lnTo>
                  <a:pt x="9826" y="2601"/>
                </a:lnTo>
                <a:lnTo>
                  <a:pt x="9962" y="2544"/>
                </a:lnTo>
                <a:lnTo>
                  <a:pt x="9782" y="2836"/>
                </a:lnTo>
                <a:cubicBezTo>
                  <a:pt x="9778" y="2842"/>
                  <a:pt x="9774" y="2848"/>
                  <a:pt x="9769" y="2854"/>
                </a:cubicBezTo>
                <a:lnTo>
                  <a:pt x="9589" y="3054"/>
                </a:lnTo>
                <a:lnTo>
                  <a:pt x="9614" y="3013"/>
                </a:lnTo>
                <a:lnTo>
                  <a:pt x="9434" y="3501"/>
                </a:lnTo>
                <a:cubicBezTo>
                  <a:pt x="9421" y="3534"/>
                  <a:pt x="9396" y="3561"/>
                  <a:pt x="9363" y="3574"/>
                </a:cubicBezTo>
                <a:lnTo>
                  <a:pt x="9183" y="3650"/>
                </a:lnTo>
                <a:cubicBezTo>
                  <a:pt x="9155" y="3662"/>
                  <a:pt x="9123" y="3664"/>
                  <a:pt x="9093" y="3654"/>
                </a:cubicBezTo>
                <a:lnTo>
                  <a:pt x="8913" y="3594"/>
                </a:lnTo>
                <a:lnTo>
                  <a:pt x="9003" y="3590"/>
                </a:lnTo>
                <a:lnTo>
                  <a:pt x="8823" y="3666"/>
                </a:lnTo>
                <a:lnTo>
                  <a:pt x="8886" y="3610"/>
                </a:lnTo>
                <a:lnTo>
                  <a:pt x="8710" y="3934"/>
                </a:lnTo>
                <a:cubicBezTo>
                  <a:pt x="8685" y="3980"/>
                  <a:pt x="8633" y="4006"/>
                  <a:pt x="8581" y="3999"/>
                </a:cubicBezTo>
                <a:lnTo>
                  <a:pt x="8401" y="3975"/>
                </a:lnTo>
                <a:lnTo>
                  <a:pt x="8509" y="3938"/>
                </a:lnTo>
                <a:lnTo>
                  <a:pt x="8325" y="4126"/>
                </a:lnTo>
                <a:lnTo>
                  <a:pt x="8145" y="4294"/>
                </a:lnTo>
                <a:cubicBezTo>
                  <a:pt x="8112" y="4325"/>
                  <a:pt x="8065" y="4336"/>
                  <a:pt x="8022" y="4323"/>
                </a:cubicBezTo>
                <a:lnTo>
                  <a:pt x="7842" y="4271"/>
                </a:lnTo>
                <a:cubicBezTo>
                  <a:pt x="7833" y="4269"/>
                  <a:pt x="7825" y="4266"/>
                  <a:pt x="7817" y="4261"/>
                </a:cubicBezTo>
                <a:lnTo>
                  <a:pt x="7637" y="4165"/>
                </a:lnTo>
                <a:lnTo>
                  <a:pt x="7657" y="4174"/>
                </a:lnTo>
                <a:lnTo>
                  <a:pt x="7477" y="4114"/>
                </a:lnTo>
                <a:lnTo>
                  <a:pt x="7563" y="4112"/>
                </a:lnTo>
                <a:lnTo>
                  <a:pt x="7375" y="4183"/>
                </a:lnTo>
                <a:lnTo>
                  <a:pt x="7195" y="4239"/>
                </a:lnTo>
                <a:cubicBezTo>
                  <a:pt x="7162" y="4249"/>
                  <a:pt x="7126" y="4245"/>
                  <a:pt x="7095" y="4228"/>
                </a:cubicBezTo>
                <a:lnTo>
                  <a:pt x="6915" y="4128"/>
                </a:lnTo>
                <a:cubicBezTo>
                  <a:pt x="6901" y="4121"/>
                  <a:pt x="6889" y="4110"/>
                  <a:pt x="6878" y="4098"/>
                </a:cubicBezTo>
                <a:lnTo>
                  <a:pt x="6698" y="3878"/>
                </a:lnTo>
                <a:lnTo>
                  <a:pt x="6730" y="3905"/>
                </a:lnTo>
                <a:lnTo>
                  <a:pt x="6550" y="3793"/>
                </a:lnTo>
                <a:lnTo>
                  <a:pt x="6682" y="3795"/>
                </a:lnTo>
                <a:lnTo>
                  <a:pt x="6502" y="3899"/>
                </a:lnTo>
                <a:lnTo>
                  <a:pt x="6538" y="3868"/>
                </a:lnTo>
                <a:lnTo>
                  <a:pt x="6358" y="4096"/>
                </a:lnTo>
                <a:cubicBezTo>
                  <a:pt x="6349" y="4107"/>
                  <a:pt x="6338" y="4117"/>
                  <a:pt x="6325" y="4125"/>
                </a:cubicBezTo>
                <a:lnTo>
                  <a:pt x="6145" y="4237"/>
                </a:lnTo>
                <a:cubicBezTo>
                  <a:pt x="6114" y="4256"/>
                  <a:pt x="6077" y="4262"/>
                  <a:pt x="6042" y="4251"/>
                </a:cubicBezTo>
                <a:lnTo>
                  <a:pt x="5848" y="4194"/>
                </a:lnTo>
                <a:lnTo>
                  <a:pt x="5668" y="4118"/>
                </a:lnTo>
                <a:cubicBezTo>
                  <a:pt x="5644" y="4109"/>
                  <a:pt x="5625" y="4092"/>
                  <a:pt x="5611" y="4071"/>
                </a:cubicBezTo>
                <a:lnTo>
                  <a:pt x="5431" y="3799"/>
                </a:lnTo>
                <a:lnTo>
                  <a:pt x="5488" y="3846"/>
                </a:lnTo>
                <a:lnTo>
                  <a:pt x="5308" y="3770"/>
                </a:lnTo>
                <a:lnTo>
                  <a:pt x="5439" y="3751"/>
                </a:lnTo>
                <a:lnTo>
                  <a:pt x="5245" y="3909"/>
                </a:lnTo>
                <a:lnTo>
                  <a:pt x="5065" y="4021"/>
                </a:lnTo>
                <a:cubicBezTo>
                  <a:pt x="5030" y="4043"/>
                  <a:pt x="4987" y="4046"/>
                  <a:pt x="4949" y="4031"/>
                </a:cubicBezTo>
                <a:lnTo>
                  <a:pt x="4773" y="3959"/>
                </a:lnTo>
                <a:lnTo>
                  <a:pt x="4802" y="3967"/>
                </a:lnTo>
                <a:lnTo>
                  <a:pt x="4622" y="3939"/>
                </a:lnTo>
                <a:cubicBezTo>
                  <a:pt x="4615" y="3938"/>
                  <a:pt x="4608" y="3936"/>
                  <a:pt x="4601" y="3934"/>
                </a:cubicBezTo>
                <a:lnTo>
                  <a:pt x="4421" y="3874"/>
                </a:lnTo>
                <a:lnTo>
                  <a:pt x="4494" y="3876"/>
                </a:lnTo>
                <a:lnTo>
                  <a:pt x="4329" y="3919"/>
                </a:lnTo>
                <a:lnTo>
                  <a:pt x="4132" y="3997"/>
                </a:lnTo>
                <a:lnTo>
                  <a:pt x="3952" y="4041"/>
                </a:lnTo>
                <a:cubicBezTo>
                  <a:pt x="3912" y="4051"/>
                  <a:pt x="3870" y="4041"/>
                  <a:pt x="3839" y="4014"/>
                </a:cubicBezTo>
                <a:lnTo>
                  <a:pt x="3659" y="3862"/>
                </a:lnTo>
                <a:lnTo>
                  <a:pt x="3828" y="3859"/>
                </a:lnTo>
                <a:lnTo>
                  <a:pt x="3648" y="4023"/>
                </a:lnTo>
                <a:cubicBezTo>
                  <a:pt x="3633" y="4037"/>
                  <a:pt x="3614" y="4047"/>
                  <a:pt x="3594" y="4052"/>
                </a:cubicBezTo>
                <a:lnTo>
                  <a:pt x="3414" y="4100"/>
                </a:lnTo>
                <a:cubicBezTo>
                  <a:pt x="3375" y="4111"/>
                  <a:pt x="3333" y="4102"/>
                  <a:pt x="3302" y="4076"/>
                </a:cubicBezTo>
                <a:lnTo>
                  <a:pt x="3122" y="3932"/>
                </a:lnTo>
                <a:lnTo>
                  <a:pt x="3221" y="3959"/>
                </a:lnTo>
                <a:lnTo>
                  <a:pt x="3041" y="3987"/>
                </a:lnTo>
                <a:cubicBezTo>
                  <a:pt x="3013" y="3991"/>
                  <a:pt x="2984" y="3986"/>
                  <a:pt x="2959" y="3972"/>
                </a:cubicBezTo>
                <a:lnTo>
                  <a:pt x="2783" y="3874"/>
                </a:lnTo>
                <a:lnTo>
                  <a:pt x="2603" y="3782"/>
                </a:lnTo>
                <a:lnTo>
                  <a:pt x="2755" y="3756"/>
                </a:lnTo>
                <a:lnTo>
                  <a:pt x="2575" y="3948"/>
                </a:lnTo>
                <a:cubicBezTo>
                  <a:pt x="2542" y="3983"/>
                  <a:pt x="2492" y="3997"/>
                  <a:pt x="2446" y="3983"/>
                </a:cubicBezTo>
                <a:lnTo>
                  <a:pt x="2266" y="3931"/>
                </a:lnTo>
                <a:cubicBezTo>
                  <a:pt x="2224" y="3919"/>
                  <a:pt x="2191" y="3887"/>
                  <a:pt x="2179" y="3845"/>
                </a:cubicBezTo>
                <a:lnTo>
                  <a:pt x="1999" y="3241"/>
                </a:lnTo>
                <a:lnTo>
                  <a:pt x="2031" y="3295"/>
                </a:lnTo>
                <a:lnTo>
                  <a:pt x="1851" y="3115"/>
                </a:lnTo>
                <a:lnTo>
                  <a:pt x="1944" y="3152"/>
                </a:lnTo>
                <a:lnTo>
                  <a:pt x="1764" y="3156"/>
                </a:lnTo>
                <a:cubicBezTo>
                  <a:pt x="1755" y="3157"/>
                  <a:pt x="1746" y="3156"/>
                  <a:pt x="1736" y="3154"/>
                </a:cubicBezTo>
                <a:lnTo>
                  <a:pt x="1556" y="3118"/>
                </a:lnTo>
                <a:lnTo>
                  <a:pt x="1657" y="3096"/>
                </a:lnTo>
                <a:lnTo>
                  <a:pt x="1477" y="3228"/>
                </a:lnTo>
                <a:lnTo>
                  <a:pt x="1494" y="3213"/>
                </a:lnTo>
                <a:lnTo>
                  <a:pt x="1314" y="3401"/>
                </a:lnTo>
                <a:cubicBezTo>
                  <a:pt x="1280" y="3436"/>
                  <a:pt x="1229" y="3449"/>
                  <a:pt x="1183" y="3434"/>
                </a:cubicBezTo>
                <a:lnTo>
                  <a:pt x="1007" y="3378"/>
                </a:lnTo>
                <a:lnTo>
                  <a:pt x="1145" y="3338"/>
                </a:lnTo>
                <a:lnTo>
                  <a:pt x="965" y="3558"/>
                </a:lnTo>
                <a:cubicBezTo>
                  <a:pt x="936" y="3592"/>
                  <a:pt x="893" y="3609"/>
                  <a:pt x="849" y="3603"/>
                </a:cubicBezTo>
                <a:lnTo>
                  <a:pt x="677" y="3580"/>
                </a:lnTo>
                <a:lnTo>
                  <a:pt x="497" y="3568"/>
                </a:lnTo>
                <a:cubicBezTo>
                  <a:pt x="458" y="3566"/>
                  <a:pt x="422" y="3545"/>
                  <a:pt x="400" y="3513"/>
                </a:cubicBezTo>
                <a:lnTo>
                  <a:pt x="220" y="3249"/>
                </a:lnTo>
                <a:lnTo>
                  <a:pt x="430" y="3250"/>
                </a:lnTo>
                <a:lnTo>
                  <a:pt x="250" y="3506"/>
                </a:lnTo>
                <a:cubicBezTo>
                  <a:pt x="210" y="3564"/>
                  <a:pt x="130" y="3578"/>
                  <a:pt x="72" y="3537"/>
                </a:cubicBezTo>
                <a:cubicBezTo>
                  <a:pt x="14" y="3497"/>
                  <a:pt x="0" y="3417"/>
                  <a:pt x="41" y="3359"/>
                </a:cubicBezTo>
                <a:close/>
              </a:path>
            </a:pathLst>
          </a:custGeom>
          <a:solidFill>
            <a:srgbClr val="008000"/>
          </a:solidFill>
          <a:ln w="1588" cap="flat">
            <a:solidFill>
              <a:srgbClr val="008000"/>
            </a:solidFill>
            <a:prstDash val="solid"/>
            <a:bevel/>
            <a:headEnd/>
            <a:tailEnd/>
          </a:ln>
          <a:effectLst>
            <a:outerShdw blurRad="50800" dist="38100" dir="5400000" sx="102000" sy="102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9" name="Freeform 14"/>
          <p:cNvSpPr>
            <a:spLocks noEditPoints="1"/>
          </p:cNvSpPr>
          <p:nvPr/>
        </p:nvSpPr>
        <p:spPr bwMode="auto">
          <a:xfrm>
            <a:off x="7231501" y="4249579"/>
            <a:ext cx="849313" cy="165100"/>
          </a:xfrm>
          <a:custGeom>
            <a:avLst/>
            <a:gdLst>
              <a:gd name="T0" fmla="*/ 76 w 2229"/>
              <a:gd name="T1" fmla="*/ 4 h 432"/>
              <a:gd name="T2" fmla="*/ 76 w 2229"/>
              <a:gd name="T3" fmla="*/ 4 h 432"/>
              <a:gd name="T4" fmla="*/ 135 w 2229"/>
              <a:gd name="T5" fmla="*/ 76 h 432"/>
              <a:gd name="T6" fmla="*/ 63 w 2229"/>
              <a:gd name="T7" fmla="*/ 135 h 432"/>
              <a:gd name="T8" fmla="*/ 63 w 2229"/>
              <a:gd name="T9" fmla="*/ 135 h 432"/>
              <a:gd name="T10" fmla="*/ 4 w 2229"/>
              <a:gd name="T11" fmla="*/ 63 h 432"/>
              <a:gd name="T12" fmla="*/ 76 w 2229"/>
              <a:gd name="T13" fmla="*/ 4 h 432"/>
              <a:gd name="T14" fmla="*/ 332 w 2229"/>
              <a:gd name="T15" fmla="*/ 23 h 432"/>
              <a:gd name="T16" fmla="*/ 333 w 2229"/>
              <a:gd name="T17" fmla="*/ 23 h 432"/>
              <a:gd name="T18" fmla="*/ 399 w 2229"/>
              <a:gd name="T19" fmla="*/ 89 h 432"/>
              <a:gd name="T20" fmla="*/ 333 w 2229"/>
              <a:gd name="T21" fmla="*/ 155 h 432"/>
              <a:gd name="T22" fmla="*/ 332 w 2229"/>
              <a:gd name="T23" fmla="*/ 155 h 432"/>
              <a:gd name="T24" fmla="*/ 266 w 2229"/>
              <a:gd name="T25" fmla="*/ 89 h 432"/>
              <a:gd name="T26" fmla="*/ 332 w 2229"/>
              <a:gd name="T27" fmla="*/ 23 h 432"/>
              <a:gd name="T28" fmla="*/ 601 w 2229"/>
              <a:gd name="T29" fmla="*/ 38 h 432"/>
              <a:gd name="T30" fmla="*/ 601 w 2229"/>
              <a:gd name="T31" fmla="*/ 39 h 432"/>
              <a:gd name="T32" fmla="*/ 662 w 2229"/>
              <a:gd name="T33" fmla="*/ 110 h 432"/>
              <a:gd name="T34" fmla="*/ 591 w 2229"/>
              <a:gd name="T35" fmla="*/ 170 h 432"/>
              <a:gd name="T36" fmla="*/ 591 w 2229"/>
              <a:gd name="T37" fmla="*/ 170 h 432"/>
              <a:gd name="T38" fmla="*/ 530 w 2229"/>
              <a:gd name="T39" fmla="*/ 99 h 432"/>
              <a:gd name="T40" fmla="*/ 601 w 2229"/>
              <a:gd name="T41" fmla="*/ 38 h 432"/>
              <a:gd name="T42" fmla="*/ 862 w 2229"/>
              <a:gd name="T43" fmla="*/ 72 h 432"/>
              <a:gd name="T44" fmla="*/ 862 w 2229"/>
              <a:gd name="T45" fmla="*/ 72 h 432"/>
              <a:gd name="T46" fmla="*/ 924 w 2229"/>
              <a:gd name="T47" fmla="*/ 142 h 432"/>
              <a:gd name="T48" fmla="*/ 854 w 2229"/>
              <a:gd name="T49" fmla="*/ 204 h 432"/>
              <a:gd name="T50" fmla="*/ 854 w 2229"/>
              <a:gd name="T51" fmla="*/ 204 h 432"/>
              <a:gd name="T52" fmla="*/ 792 w 2229"/>
              <a:gd name="T53" fmla="*/ 134 h 432"/>
              <a:gd name="T54" fmla="*/ 862 w 2229"/>
              <a:gd name="T55" fmla="*/ 72 h 432"/>
              <a:gd name="T56" fmla="*/ 1128 w 2229"/>
              <a:gd name="T57" fmla="*/ 97 h 432"/>
              <a:gd name="T58" fmla="*/ 1128 w 2229"/>
              <a:gd name="T59" fmla="*/ 97 h 432"/>
              <a:gd name="T60" fmla="*/ 1186 w 2229"/>
              <a:gd name="T61" fmla="*/ 169 h 432"/>
              <a:gd name="T62" fmla="*/ 1114 w 2229"/>
              <a:gd name="T63" fmla="*/ 228 h 432"/>
              <a:gd name="T64" fmla="*/ 1114 w 2229"/>
              <a:gd name="T65" fmla="*/ 228 h 432"/>
              <a:gd name="T66" fmla="*/ 1055 w 2229"/>
              <a:gd name="T67" fmla="*/ 155 h 432"/>
              <a:gd name="T68" fmla="*/ 1128 w 2229"/>
              <a:gd name="T69" fmla="*/ 97 h 432"/>
              <a:gd name="T70" fmla="*/ 1392 w 2229"/>
              <a:gd name="T71" fmla="*/ 142 h 432"/>
              <a:gd name="T72" fmla="*/ 1392 w 2229"/>
              <a:gd name="T73" fmla="*/ 142 h 432"/>
              <a:gd name="T74" fmla="*/ 1446 w 2229"/>
              <a:gd name="T75" fmla="*/ 218 h 432"/>
              <a:gd name="T76" fmla="*/ 1370 w 2229"/>
              <a:gd name="T77" fmla="*/ 272 h 432"/>
              <a:gd name="T78" fmla="*/ 1370 w 2229"/>
              <a:gd name="T79" fmla="*/ 272 h 432"/>
              <a:gd name="T80" fmla="*/ 1316 w 2229"/>
              <a:gd name="T81" fmla="*/ 195 h 432"/>
              <a:gd name="T82" fmla="*/ 1392 w 2229"/>
              <a:gd name="T83" fmla="*/ 142 h 432"/>
              <a:gd name="T84" fmla="*/ 1652 w 2229"/>
              <a:gd name="T85" fmla="*/ 188 h 432"/>
              <a:gd name="T86" fmla="*/ 1653 w 2229"/>
              <a:gd name="T87" fmla="*/ 188 h 432"/>
              <a:gd name="T88" fmla="*/ 1706 w 2229"/>
              <a:gd name="T89" fmla="*/ 264 h 432"/>
              <a:gd name="T90" fmla="*/ 1630 w 2229"/>
              <a:gd name="T91" fmla="*/ 318 h 432"/>
              <a:gd name="T92" fmla="*/ 1630 w 2229"/>
              <a:gd name="T93" fmla="*/ 318 h 432"/>
              <a:gd name="T94" fmla="*/ 1576 w 2229"/>
              <a:gd name="T95" fmla="*/ 242 h 432"/>
              <a:gd name="T96" fmla="*/ 1652 w 2229"/>
              <a:gd name="T97" fmla="*/ 188 h 432"/>
              <a:gd name="T98" fmla="*/ 1914 w 2229"/>
              <a:gd name="T99" fmla="*/ 244 h 432"/>
              <a:gd name="T100" fmla="*/ 1914 w 2229"/>
              <a:gd name="T101" fmla="*/ 244 h 432"/>
              <a:gd name="T102" fmla="*/ 1964 w 2229"/>
              <a:gd name="T103" fmla="*/ 322 h 432"/>
              <a:gd name="T104" fmla="*/ 1885 w 2229"/>
              <a:gd name="T105" fmla="*/ 373 h 432"/>
              <a:gd name="T106" fmla="*/ 1885 w 2229"/>
              <a:gd name="T107" fmla="*/ 373 h 432"/>
              <a:gd name="T108" fmla="*/ 1835 w 2229"/>
              <a:gd name="T109" fmla="*/ 294 h 432"/>
              <a:gd name="T110" fmla="*/ 1914 w 2229"/>
              <a:gd name="T111" fmla="*/ 244 h 432"/>
              <a:gd name="T112" fmla="*/ 2169 w 2229"/>
              <a:gd name="T113" fmla="*/ 296 h 432"/>
              <a:gd name="T114" fmla="*/ 2170 w 2229"/>
              <a:gd name="T115" fmla="*/ 296 h 432"/>
              <a:gd name="T116" fmla="*/ 2223 w 2229"/>
              <a:gd name="T117" fmla="*/ 372 h 432"/>
              <a:gd name="T118" fmla="*/ 2147 w 2229"/>
              <a:gd name="T119" fmla="*/ 426 h 432"/>
              <a:gd name="T120" fmla="*/ 2147 w 2229"/>
              <a:gd name="T121" fmla="*/ 426 h 432"/>
              <a:gd name="T122" fmla="*/ 2093 w 2229"/>
              <a:gd name="T123" fmla="*/ 349 h 432"/>
              <a:gd name="T124" fmla="*/ 2169 w 2229"/>
              <a:gd name="T125" fmla="*/ 296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29" h="432">
                <a:moveTo>
                  <a:pt x="76" y="4"/>
                </a:moveTo>
                <a:lnTo>
                  <a:pt x="76" y="4"/>
                </a:lnTo>
                <a:cubicBezTo>
                  <a:pt x="113" y="8"/>
                  <a:pt x="139" y="40"/>
                  <a:pt x="135" y="76"/>
                </a:cubicBezTo>
                <a:cubicBezTo>
                  <a:pt x="131" y="113"/>
                  <a:pt x="99" y="139"/>
                  <a:pt x="63" y="135"/>
                </a:cubicBezTo>
                <a:lnTo>
                  <a:pt x="63" y="135"/>
                </a:lnTo>
                <a:cubicBezTo>
                  <a:pt x="26" y="131"/>
                  <a:pt x="0" y="99"/>
                  <a:pt x="4" y="63"/>
                </a:cubicBezTo>
                <a:cubicBezTo>
                  <a:pt x="8" y="26"/>
                  <a:pt x="40" y="0"/>
                  <a:pt x="76" y="4"/>
                </a:cubicBezTo>
                <a:close/>
                <a:moveTo>
                  <a:pt x="332" y="23"/>
                </a:moveTo>
                <a:lnTo>
                  <a:pt x="333" y="23"/>
                </a:lnTo>
                <a:cubicBezTo>
                  <a:pt x="369" y="23"/>
                  <a:pt x="399" y="53"/>
                  <a:pt x="399" y="89"/>
                </a:cubicBezTo>
                <a:cubicBezTo>
                  <a:pt x="399" y="126"/>
                  <a:pt x="369" y="155"/>
                  <a:pt x="333" y="155"/>
                </a:cubicBezTo>
                <a:lnTo>
                  <a:pt x="332" y="155"/>
                </a:lnTo>
                <a:cubicBezTo>
                  <a:pt x="296" y="155"/>
                  <a:pt x="266" y="126"/>
                  <a:pt x="266" y="89"/>
                </a:cubicBezTo>
                <a:cubicBezTo>
                  <a:pt x="266" y="53"/>
                  <a:pt x="296" y="23"/>
                  <a:pt x="332" y="23"/>
                </a:cubicBezTo>
                <a:close/>
                <a:moveTo>
                  <a:pt x="601" y="38"/>
                </a:moveTo>
                <a:lnTo>
                  <a:pt x="601" y="39"/>
                </a:lnTo>
                <a:cubicBezTo>
                  <a:pt x="638" y="41"/>
                  <a:pt x="665" y="73"/>
                  <a:pt x="662" y="110"/>
                </a:cubicBezTo>
                <a:cubicBezTo>
                  <a:pt x="659" y="146"/>
                  <a:pt x="627" y="173"/>
                  <a:pt x="591" y="170"/>
                </a:cubicBezTo>
                <a:lnTo>
                  <a:pt x="591" y="170"/>
                </a:lnTo>
                <a:cubicBezTo>
                  <a:pt x="554" y="167"/>
                  <a:pt x="527" y="135"/>
                  <a:pt x="530" y="99"/>
                </a:cubicBezTo>
                <a:cubicBezTo>
                  <a:pt x="533" y="63"/>
                  <a:pt x="565" y="36"/>
                  <a:pt x="601" y="38"/>
                </a:cubicBezTo>
                <a:close/>
                <a:moveTo>
                  <a:pt x="862" y="72"/>
                </a:moveTo>
                <a:lnTo>
                  <a:pt x="862" y="72"/>
                </a:lnTo>
                <a:cubicBezTo>
                  <a:pt x="898" y="74"/>
                  <a:pt x="926" y="106"/>
                  <a:pt x="924" y="142"/>
                </a:cubicBezTo>
                <a:cubicBezTo>
                  <a:pt x="922" y="178"/>
                  <a:pt x="890" y="206"/>
                  <a:pt x="854" y="204"/>
                </a:cubicBezTo>
                <a:lnTo>
                  <a:pt x="854" y="204"/>
                </a:lnTo>
                <a:cubicBezTo>
                  <a:pt x="817" y="202"/>
                  <a:pt x="790" y="170"/>
                  <a:pt x="792" y="134"/>
                </a:cubicBezTo>
                <a:cubicBezTo>
                  <a:pt x="794" y="98"/>
                  <a:pt x="825" y="70"/>
                  <a:pt x="862" y="72"/>
                </a:cubicBezTo>
                <a:close/>
                <a:moveTo>
                  <a:pt x="1128" y="97"/>
                </a:moveTo>
                <a:lnTo>
                  <a:pt x="1128" y="97"/>
                </a:lnTo>
                <a:cubicBezTo>
                  <a:pt x="1164" y="100"/>
                  <a:pt x="1190" y="133"/>
                  <a:pt x="1186" y="169"/>
                </a:cubicBezTo>
                <a:cubicBezTo>
                  <a:pt x="1183" y="205"/>
                  <a:pt x="1150" y="232"/>
                  <a:pt x="1114" y="228"/>
                </a:cubicBezTo>
                <a:lnTo>
                  <a:pt x="1114" y="228"/>
                </a:lnTo>
                <a:cubicBezTo>
                  <a:pt x="1078" y="224"/>
                  <a:pt x="1051" y="192"/>
                  <a:pt x="1055" y="155"/>
                </a:cubicBezTo>
                <a:cubicBezTo>
                  <a:pt x="1059" y="119"/>
                  <a:pt x="1091" y="93"/>
                  <a:pt x="1128" y="97"/>
                </a:cubicBezTo>
                <a:close/>
                <a:moveTo>
                  <a:pt x="1392" y="142"/>
                </a:moveTo>
                <a:lnTo>
                  <a:pt x="1392" y="142"/>
                </a:lnTo>
                <a:cubicBezTo>
                  <a:pt x="1428" y="148"/>
                  <a:pt x="1452" y="182"/>
                  <a:pt x="1446" y="218"/>
                </a:cubicBezTo>
                <a:cubicBezTo>
                  <a:pt x="1440" y="254"/>
                  <a:pt x="1406" y="278"/>
                  <a:pt x="1370" y="272"/>
                </a:cubicBezTo>
                <a:lnTo>
                  <a:pt x="1370" y="272"/>
                </a:lnTo>
                <a:cubicBezTo>
                  <a:pt x="1334" y="265"/>
                  <a:pt x="1310" y="231"/>
                  <a:pt x="1316" y="195"/>
                </a:cubicBezTo>
                <a:cubicBezTo>
                  <a:pt x="1322" y="159"/>
                  <a:pt x="1356" y="135"/>
                  <a:pt x="1392" y="142"/>
                </a:cubicBezTo>
                <a:close/>
                <a:moveTo>
                  <a:pt x="1652" y="188"/>
                </a:moveTo>
                <a:lnTo>
                  <a:pt x="1653" y="188"/>
                </a:lnTo>
                <a:cubicBezTo>
                  <a:pt x="1688" y="194"/>
                  <a:pt x="1712" y="228"/>
                  <a:pt x="1706" y="264"/>
                </a:cubicBezTo>
                <a:cubicBezTo>
                  <a:pt x="1700" y="300"/>
                  <a:pt x="1666" y="324"/>
                  <a:pt x="1630" y="318"/>
                </a:cubicBezTo>
                <a:lnTo>
                  <a:pt x="1630" y="318"/>
                </a:lnTo>
                <a:cubicBezTo>
                  <a:pt x="1594" y="312"/>
                  <a:pt x="1570" y="277"/>
                  <a:pt x="1576" y="242"/>
                </a:cubicBezTo>
                <a:cubicBezTo>
                  <a:pt x="1582" y="206"/>
                  <a:pt x="1616" y="182"/>
                  <a:pt x="1652" y="188"/>
                </a:cubicBezTo>
                <a:close/>
                <a:moveTo>
                  <a:pt x="1914" y="244"/>
                </a:moveTo>
                <a:lnTo>
                  <a:pt x="1914" y="244"/>
                </a:lnTo>
                <a:cubicBezTo>
                  <a:pt x="1949" y="252"/>
                  <a:pt x="1972" y="287"/>
                  <a:pt x="1964" y="322"/>
                </a:cubicBezTo>
                <a:cubicBezTo>
                  <a:pt x="1956" y="358"/>
                  <a:pt x="1921" y="380"/>
                  <a:pt x="1885" y="373"/>
                </a:cubicBezTo>
                <a:lnTo>
                  <a:pt x="1885" y="373"/>
                </a:lnTo>
                <a:cubicBezTo>
                  <a:pt x="1849" y="365"/>
                  <a:pt x="1827" y="329"/>
                  <a:pt x="1835" y="294"/>
                </a:cubicBezTo>
                <a:cubicBezTo>
                  <a:pt x="1843" y="258"/>
                  <a:pt x="1878" y="236"/>
                  <a:pt x="1914" y="244"/>
                </a:cubicBezTo>
                <a:close/>
                <a:moveTo>
                  <a:pt x="2169" y="296"/>
                </a:moveTo>
                <a:lnTo>
                  <a:pt x="2170" y="296"/>
                </a:lnTo>
                <a:cubicBezTo>
                  <a:pt x="2205" y="302"/>
                  <a:pt x="2229" y="336"/>
                  <a:pt x="2223" y="372"/>
                </a:cubicBezTo>
                <a:cubicBezTo>
                  <a:pt x="2217" y="408"/>
                  <a:pt x="2183" y="432"/>
                  <a:pt x="2147" y="426"/>
                </a:cubicBezTo>
                <a:lnTo>
                  <a:pt x="2147" y="426"/>
                </a:lnTo>
                <a:cubicBezTo>
                  <a:pt x="2111" y="420"/>
                  <a:pt x="2087" y="385"/>
                  <a:pt x="2093" y="349"/>
                </a:cubicBezTo>
                <a:cubicBezTo>
                  <a:pt x="2099" y="314"/>
                  <a:pt x="2134" y="289"/>
                  <a:pt x="2169" y="296"/>
                </a:cubicBez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grpSp>
        <p:nvGrpSpPr>
          <p:cNvPr id="29" name="Group 28"/>
          <p:cNvGrpSpPr/>
          <p:nvPr/>
        </p:nvGrpSpPr>
        <p:grpSpPr>
          <a:xfrm>
            <a:off x="1279963" y="6254592"/>
            <a:ext cx="7038976" cy="298608"/>
            <a:chOff x="1356163" y="6021388"/>
            <a:chExt cx="7038976" cy="298608"/>
          </a:xfrm>
        </p:grpSpPr>
        <p:sp>
          <p:nvSpPr>
            <p:cNvPr id="6" name="Rectangle 11"/>
            <p:cNvSpPr>
              <a:spLocks noChangeArrowheads="1"/>
            </p:cNvSpPr>
            <p:nvPr/>
          </p:nvSpPr>
          <p:spPr bwMode="auto">
            <a:xfrm>
              <a:off x="1475226" y="6021388"/>
              <a:ext cx="6919913" cy="3175"/>
            </a:xfrm>
            <a:prstGeom prst="rect">
              <a:avLst/>
            </a:pr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1600"/>
            </a:p>
          </p:txBody>
        </p:sp>
        <p:sp>
          <p:nvSpPr>
            <p:cNvPr id="17" name="Rectangle 22"/>
            <p:cNvSpPr>
              <a:spLocks noChangeArrowheads="1"/>
            </p:cNvSpPr>
            <p:nvPr/>
          </p:nvSpPr>
          <p:spPr bwMode="auto">
            <a:xfrm>
              <a:off x="1356163" y="6073775"/>
              <a:ext cx="41678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itchFamily="34" charset="0"/>
                  <a:cs typeface="Arial" pitchFamily="34" charset="0"/>
                </a:rPr>
                <a:t>1930</a:t>
              </a:r>
              <a:endParaRPr kumimoji="0" lang="en-US" altLang="en-US" sz="1600" b="0" i="0" u="none" strike="noStrike" cap="none" normalizeH="0" baseline="0" dirty="0">
                <a:ln>
                  <a:noFill/>
                </a:ln>
                <a:solidFill>
                  <a:schemeClr val="tx1"/>
                </a:solidFill>
                <a:effectLst/>
                <a:cs typeface="Arial" pitchFamily="34" charset="0"/>
              </a:endParaRPr>
            </a:p>
          </p:txBody>
        </p:sp>
        <p:sp>
          <p:nvSpPr>
            <p:cNvPr id="18" name="Rectangle 23"/>
            <p:cNvSpPr>
              <a:spLocks noChangeArrowheads="1"/>
            </p:cNvSpPr>
            <p:nvPr/>
          </p:nvSpPr>
          <p:spPr bwMode="auto">
            <a:xfrm>
              <a:off x="2041963" y="6073775"/>
              <a:ext cx="41678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Calibri" pitchFamily="34" charset="0"/>
                  <a:cs typeface="Arial" pitchFamily="34" charset="0"/>
                </a:rPr>
                <a:t>1940</a:t>
              </a:r>
              <a:endParaRPr kumimoji="0" lang="en-US" altLang="en-US" sz="1600" b="0" i="0" u="none" strike="noStrike" cap="none" normalizeH="0" baseline="0" dirty="0">
                <a:ln>
                  <a:noFill/>
                </a:ln>
                <a:solidFill>
                  <a:schemeClr val="tx1"/>
                </a:solidFill>
                <a:effectLst/>
                <a:cs typeface="Arial" pitchFamily="34" charset="0"/>
              </a:endParaRPr>
            </a:p>
          </p:txBody>
        </p:sp>
        <p:sp>
          <p:nvSpPr>
            <p:cNvPr id="19" name="Rectangle 24"/>
            <p:cNvSpPr>
              <a:spLocks noChangeArrowheads="1"/>
            </p:cNvSpPr>
            <p:nvPr/>
          </p:nvSpPr>
          <p:spPr bwMode="auto">
            <a:xfrm>
              <a:off x="2727763" y="6073775"/>
              <a:ext cx="41678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1950</a:t>
              </a:r>
              <a:endParaRPr kumimoji="0" lang="en-US" altLang="en-US" sz="1600" b="0" i="0" u="none" strike="noStrike" cap="none" normalizeH="0" baseline="0">
                <a:ln>
                  <a:noFill/>
                </a:ln>
                <a:solidFill>
                  <a:schemeClr val="tx1"/>
                </a:solidFill>
                <a:effectLst/>
                <a:cs typeface="Arial" pitchFamily="34" charset="0"/>
              </a:endParaRPr>
            </a:p>
          </p:txBody>
        </p:sp>
        <p:sp>
          <p:nvSpPr>
            <p:cNvPr id="20" name="Rectangle 25"/>
            <p:cNvSpPr>
              <a:spLocks noChangeArrowheads="1"/>
            </p:cNvSpPr>
            <p:nvPr/>
          </p:nvSpPr>
          <p:spPr bwMode="auto">
            <a:xfrm>
              <a:off x="3411976" y="6073775"/>
              <a:ext cx="41678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1960</a:t>
              </a:r>
              <a:endParaRPr kumimoji="0" lang="en-US" altLang="en-US" sz="1600" b="0" i="0" u="none" strike="noStrike" cap="none" normalizeH="0" baseline="0">
                <a:ln>
                  <a:noFill/>
                </a:ln>
                <a:solidFill>
                  <a:schemeClr val="tx1"/>
                </a:solidFill>
                <a:effectLst/>
                <a:cs typeface="Arial" pitchFamily="34" charset="0"/>
              </a:endParaRPr>
            </a:p>
          </p:txBody>
        </p:sp>
        <p:sp>
          <p:nvSpPr>
            <p:cNvPr id="21" name="Rectangle 26"/>
            <p:cNvSpPr>
              <a:spLocks noChangeArrowheads="1"/>
            </p:cNvSpPr>
            <p:nvPr/>
          </p:nvSpPr>
          <p:spPr bwMode="auto">
            <a:xfrm>
              <a:off x="4097776" y="6073775"/>
              <a:ext cx="41678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1970</a:t>
              </a:r>
              <a:endParaRPr kumimoji="0" lang="en-US" altLang="en-US" sz="1600" b="0" i="0" u="none" strike="noStrike" cap="none" normalizeH="0" baseline="0">
                <a:ln>
                  <a:noFill/>
                </a:ln>
                <a:solidFill>
                  <a:schemeClr val="tx1"/>
                </a:solidFill>
                <a:effectLst/>
                <a:cs typeface="Arial" pitchFamily="34" charset="0"/>
              </a:endParaRPr>
            </a:p>
          </p:txBody>
        </p:sp>
        <p:sp>
          <p:nvSpPr>
            <p:cNvPr id="22" name="Rectangle 27"/>
            <p:cNvSpPr>
              <a:spLocks noChangeArrowheads="1"/>
            </p:cNvSpPr>
            <p:nvPr/>
          </p:nvSpPr>
          <p:spPr bwMode="auto">
            <a:xfrm>
              <a:off x="4781988" y="6073775"/>
              <a:ext cx="41678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1980</a:t>
              </a:r>
              <a:endParaRPr kumimoji="0" lang="en-US" altLang="en-US" sz="1600" b="0" i="0" u="none" strike="noStrike" cap="none" normalizeH="0" baseline="0">
                <a:ln>
                  <a:noFill/>
                </a:ln>
                <a:solidFill>
                  <a:schemeClr val="tx1"/>
                </a:solidFill>
                <a:effectLst/>
                <a:cs typeface="Arial" pitchFamily="34" charset="0"/>
              </a:endParaRPr>
            </a:p>
          </p:txBody>
        </p:sp>
        <p:sp>
          <p:nvSpPr>
            <p:cNvPr id="23" name="Rectangle 28"/>
            <p:cNvSpPr>
              <a:spLocks noChangeArrowheads="1"/>
            </p:cNvSpPr>
            <p:nvPr/>
          </p:nvSpPr>
          <p:spPr bwMode="auto">
            <a:xfrm>
              <a:off x="5467788" y="6073775"/>
              <a:ext cx="41678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1990</a:t>
              </a:r>
              <a:endParaRPr kumimoji="0" lang="en-US" altLang="en-US" sz="1600" b="0" i="0" u="none" strike="noStrike" cap="none" normalizeH="0" baseline="0">
                <a:ln>
                  <a:noFill/>
                </a:ln>
                <a:solidFill>
                  <a:schemeClr val="tx1"/>
                </a:solidFill>
                <a:effectLst/>
                <a:cs typeface="Arial" pitchFamily="34" charset="0"/>
              </a:endParaRPr>
            </a:p>
          </p:txBody>
        </p:sp>
        <p:sp>
          <p:nvSpPr>
            <p:cNvPr id="24" name="Rectangle 29"/>
            <p:cNvSpPr>
              <a:spLocks noChangeArrowheads="1"/>
            </p:cNvSpPr>
            <p:nvPr/>
          </p:nvSpPr>
          <p:spPr bwMode="auto">
            <a:xfrm>
              <a:off x="6152001" y="6073775"/>
              <a:ext cx="41678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2000</a:t>
              </a:r>
              <a:endParaRPr kumimoji="0" lang="en-US" altLang="en-US" sz="1600" b="0" i="0" u="none" strike="noStrike" cap="none" normalizeH="0" baseline="0">
                <a:ln>
                  <a:noFill/>
                </a:ln>
                <a:solidFill>
                  <a:schemeClr val="tx1"/>
                </a:solidFill>
                <a:effectLst/>
                <a:cs typeface="Arial" pitchFamily="34" charset="0"/>
              </a:endParaRPr>
            </a:p>
          </p:txBody>
        </p:sp>
        <p:sp>
          <p:nvSpPr>
            <p:cNvPr id="25" name="Rectangle 30"/>
            <p:cNvSpPr>
              <a:spLocks noChangeArrowheads="1"/>
            </p:cNvSpPr>
            <p:nvPr/>
          </p:nvSpPr>
          <p:spPr bwMode="auto">
            <a:xfrm>
              <a:off x="6837801" y="6073775"/>
              <a:ext cx="41678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2010</a:t>
              </a:r>
              <a:endParaRPr kumimoji="0" lang="en-US" altLang="en-US" sz="1600" b="0" i="0" u="none" strike="noStrike" cap="none" normalizeH="0" baseline="0">
                <a:ln>
                  <a:noFill/>
                </a:ln>
                <a:solidFill>
                  <a:schemeClr val="tx1"/>
                </a:solidFill>
                <a:effectLst/>
                <a:cs typeface="Arial" pitchFamily="34" charset="0"/>
              </a:endParaRPr>
            </a:p>
          </p:txBody>
        </p:sp>
        <p:sp>
          <p:nvSpPr>
            <p:cNvPr id="26" name="Rectangle 31"/>
            <p:cNvSpPr>
              <a:spLocks noChangeArrowheads="1"/>
            </p:cNvSpPr>
            <p:nvPr/>
          </p:nvSpPr>
          <p:spPr bwMode="auto">
            <a:xfrm>
              <a:off x="7522013" y="6073775"/>
              <a:ext cx="41678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latin typeface="Calibri" pitchFamily="34" charset="0"/>
                  <a:cs typeface="Arial" pitchFamily="34" charset="0"/>
                </a:rPr>
                <a:t>2020</a:t>
              </a:r>
              <a:endParaRPr kumimoji="0" lang="en-US" altLang="en-US" sz="1600" b="0" i="0" u="none" strike="noStrike" cap="none" normalizeH="0" baseline="0">
                <a:ln>
                  <a:noFill/>
                </a:ln>
                <a:solidFill>
                  <a:schemeClr val="tx1"/>
                </a:solidFill>
                <a:effectLst/>
                <a:cs typeface="Arial" pitchFamily="34" charset="0"/>
              </a:endParaRPr>
            </a:p>
          </p:txBody>
        </p:sp>
      </p:grpSp>
      <p:grpSp>
        <p:nvGrpSpPr>
          <p:cNvPr id="28" name="Group 27"/>
          <p:cNvGrpSpPr/>
          <p:nvPr/>
        </p:nvGrpSpPr>
        <p:grpSpPr>
          <a:xfrm>
            <a:off x="713603" y="1573054"/>
            <a:ext cx="687010" cy="4835327"/>
            <a:chOff x="789803" y="1339850"/>
            <a:chExt cx="687010" cy="4835327"/>
          </a:xfrm>
        </p:grpSpPr>
        <p:sp>
          <p:nvSpPr>
            <p:cNvPr id="5" name="Rectangle 10"/>
            <p:cNvSpPr>
              <a:spLocks noChangeArrowheads="1"/>
            </p:cNvSpPr>
            <p:nvPr/>
          </p:nvSpPr>
          <p:spPr bwMode="auto">
            <a:xfrm>
              <a:off x="1473638" y="1441450"/>
              <a:ext cx="3175" cy="4581525"/>
            </a:xfrm>
            <a:prstGeom prst="rect">
              <a:avLst/>
            </a:prstGeom>
            <a:solidFill>
              <a:srgbClr val="969696"/>
            </a:solidFill>
            <a:ln w="1588" cap="flat">
              <a:solidFill>
                <a:srgbClr val="969696"/>
              </a:solidFill>
              <a:prstDash val="solid"/>
              <a:bevel/>
              <a:headEnd/>
              <a:tailEnd/>
            </a:ln>
          </p:spPr>
          <p:txBody>
            <a:bodyPr vert="horz" wrap="square" lIns="91440" tIns="45720" rIns="91440" bIns="45720" numCol="1" anchor="t" anchorCtr="0" compatLnSpc="1">
              <a:prstTxWarp prst="textNoShape">
                <a:avLst/>
              </a:prstTxWarp>
            </a:bodyPr>
            <a:lstStyle/>
            <a:p>
              <a:endParaRPr lang="en-US" sz="2000"/>
            </a:p>
          </p:txBody>
        </p:sp>
        <p:sp>
          <p:nvSpPr>
            <p:cNvPr id="10" name="Rectangle 15"/>
            <p:cNvSpPr>
              <a:spLocks noChangeArrowheads="1"/>
            </p:cNvSpPr>
            <p:nvPr/>
          </p:nvSpPr>
          <p:spPr bwMode="auto">
            <a:xfrm>
              <a:off x="1257738" y="5867400"/>
              <a:ext cx="1298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Calibri" pitchFamily="34" charset="0"/>
                  <a:cs typeface="Arial" pitchFamily="34" charset="0"/>
                </a:rPr>
                <a:t>0</a:t>
              </a:r>
              <a:endParaRPr kumimoji="0" lang="en-US" altLang="en-US" sz="2000" b="0" i="0" u="none" strike="noStrike" cap="none" normalizeH="0" baseline="0" dirty="0">
                <a:ln>
                  <a:noFill/>
                </a:ln>
                <a:solidFill>
                  <a:schemeClr val="tx1"/>
                </a:solidFill>
                <a:effectLst/>
                <a:cs typeface="Arial" pitchFamily="34" charset="0"/>
              </a:endParaRPr>
            </a:p>
          </p:txBody>
        </p:sp>
        <p:sp>
          <p:nvSpPr>
            <p:cNvPr id="11" name="Rectangle 16"/>
            <p:cNvSpPr>
              <a:spLocks noChangeArrowheads="1"/>
            </p:cNvSpPr>
            <p:nvPr/>
          </p:nvSpPr>
          <p:spPr bwMode="auto">
            <a:xfrm>
              <a:off x="1257738" y="5157788"/>
              <a:ext cx="1298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Calibri" pitchFamily="34" charset="0"/>
                  <a:cs typeface="Arial" pitchFamily="34" charset="0"/>
                </a:rPr>
                <a:t>1</a:t>
              </a:r>
              <a:endParaRPr kumimoji="0" lang="en-US" altLang="en-US" sz="2000" b="0" i="0" u="none" strike="noStrike" cap="none" normalizeH="0" baseline="0" dirty="0">
                <a:ln>
                  <a:noFill/>
                </a:ln>
                <a:solidFill>
                  <a:schemeClr val="tx1"/>
                </a:solidFill>
                <a:effectLst/>
                <a:cs typeface="Arial" pitchFamily="34" charset="0"/>
              </a:endParaRPr>
            </a:p>
          </p:txBody>
        </p:sp>
        <p:sp>
          <p:nvSpPr>
            <p:cNvPr id="12" name="Rectangle 17"/>
            <p:cNvSpPr>
              <a:spLocks noChangeArrowheads="1"/>
            </p:cNvSpPr>
            <p:nvPr/>
          </p:nvSpPr>
          <p:spPr bwMode="auto">
            <a:xfrm>
              <a:off x="1257738" y="4394200"/>
              <a:ext cx="1298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pitchFamily="34" charset="0"/>
                  <a:cs typeface="Arial" pitchFamily="34" charset="0"/>
                </a:rPr>
                <a:t>2</a:t>
              </a:r>
              <a:endParaRPr kumimoji="0" lang="en-US" altLang="en-US" sz="2000" b="0" i="0" u="none" strike="noStrike" cap="none" normalizeH="0" baseline="0">
                <a:ln>
                  <a:noFill/>
                </a:ln>
                <a:solidFill>
                  <a:schemeClr val="tx1"/>
                </a:solidFill>
                <a:effectLst/>
                <a:cs typeface="Arial" pitchFamily="34" charset="0"/>
              </a:endParaRPr>
            </a:p>
          </p:txBody>
        </p:sp>
        <p:sp>
          <p:nvSpPr>
            <p:cNvPr id="13" name="Rectangle 18"/>
            <p:cNvSpPr>
              <a:spLocks noChangeArrowheads="1"/>
            </p:cNvSpPr>
            <p:nvPr/>
          </p:nvSpPr>
          <p:spPr bwMode="auto">
            <a:xfrm>
              <a:off x="1257738" y="3630613"/>
              <a:ext cx="1298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pitchFamily="34" charset="0"/>
                  <a:cs typeface="Arial" pitchFamily="34" charset="0"/>
                </a:rPr>
                <a:t>3</a:t>
              </a:r>
              <a:endParaRPr kumimoji="0" lang="en-US" altLang="en-US" sz="2000" b="0" i="0" u="none" strike="noStrike" cap="none" normalizeH="0" baseline="0">
                <a:ln>
                  <a:noFill/>
                </a:ln>
                <a:solidFill>
                  <a:schemeClr val="tx1"/>
                </a:solidFill>
                <a:effectLst/>
                <a:cs typeface="Arial" pitchFamily="34" charset="0"/>
              </a:endParaRPr>
            </a:p>
          </p:txBody>
        </p:sp>
        <p:sp>
          <p:nvSpPr>
            <p:cNvPr id="14" name="Rectangle 19"/>
            <p:cNvSpPr>
              <a:spLocks noChangeArrowheads="1"/>
            </p:cNvSpPr>
            <p:nvPr/>
          </p:nvSpPr>
          <p:spPr bwMode="auto">
            <a:xfrm>
              <a:off x="1257738" y="2867025"/>
              <a:ext cx="1298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Calibri" pitchFamily="34" charset="0"/>
                  <a:cs typeface="Arial" pitchFamily="34" charset="0"/>
                </a:rPr>
                <a:t>4</a:t>
              </a:r>
              <a:endParaRPr kumimoji="0" lang="en-US" altLang="en-US" sz="2000" b="0" i="0" u="none" strike="noStrike" cap="none" normalizeH="0" baseline="0" dirty="0">
                <a:ln>
                  <a:noFill/>
                </a:ln>
                <a:solidFill>
                  <a:schemeClr val="tx1"/>
                </a:solidFill>
                <a:effectLst/>
                <a:cs typeface="Arial" pitchFamily="34" charset="0"/>
              </a:endParaRPr>
            </a:p>
          </p:txBody>
        </p:sp>
        <p:sp>
          <p:nvSpPr>
            <p:cNvPr id="15" name="Rectangle 20"/>
            <p:cNvSpPr>
              <a:spLocks noChangeArrowheads="1"/>
            </p:cNvSpPr>
            <p:nvPr/>
          </p:nvSpPr>
          <p:spPr bwMode="auto">
            <a:xfrm>
              <a:off x="1257738" y="2103438"/>
              <a:ext cx="1298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latin typeface="Calibri" pitchFamily="34" charset="0"/>
                  <a:cs typeface="Arial" pitchFamily="34" charset="0"/>
                </a:rPr>
                <a:t>5</a:t>
              </a:r>
              <a:endParaRPr kumimoji="0" lang="en-US" altLang="en-US" sz="2000" b="0" i="0" u="none" strike="noStrike" cap="none" normalizeH="0" baseline="0">
                <a:ln>
                  <a:noFill/>
                </a:ln>
                <a:solidFill>
                  <a:schemeClr val="tx1"/>
                </a:solidFill>
                <a:effectLst/>
                <a:cs typeface="Arial" pitchFamily="34" charset="0"/>
              </a:endParaRPr>
            </a:p>
          </p:txBody>
        </p:sp>
        <p:sp>
          <p:nvSpPr>
            <p:cNvPr id="16" name="Rectangle 21"/>
            <p:cNvSpPr>
              <a:spLocks noChangeArrowheads="1"/>
            </p:cNvSpPr>
            <p:nvPr/>
          </p:nvSpPr>
          <p:spPr bwMode="auto">
            <a:xfrm>
              <a:off x="1257738" y="1339850"/>
              <a:ext cx="1298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Calibri" pitchFamily="34" charset="0"/>
                  <a:cs typeface="Arial" pitchFamily="34" charset="0"/>
                </a:rPr>
                <a:t>6</a:t>
              </a:r>
              <a:endParaRPr kumimoji="0" lang="en-US" altLang="en-US" sz="2000" b="0" i="0" u="none" strike="noStrike" cap="none" normalizeH="0" baseline="0" dirty="0">
                <a:ln>
                  <a:noFill/>
                </a:ln>
                <a:solidFill>
                  <a:schemeClr val="tx1"/>
                </a:solidFill>
                <a:effectLst/>
                <a:cs typeface="Arial" pitchFamily="34" charset="0"/>
              </a:endParaRPr>
            </a:p>
          </p:txBody>
        </p:sp>
        <p:sp>
          <p:nvSpPr>
            <p:cNvPr id="27" name="Rectangle 32"/>
            <p:cNvSpPr>
              <a:spLocks noChangeArrowheads="1"/>
            </p:cNvSpPr>
            <p:nvPr/>
          </p:nvSpPr>
          <p:spPr bwMode="auto">
            <a:xfrm rot="16200000">
              <a:off x="-401004" y="3468610"/>
              <a:ext cx="26586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i="0" u="none" strike="noStrike" cap="none" normalizeH="0" baseline="0" dirty="0">
                  <a:ln>
                    <a:noFill/>
                  </a:ln>
                  <a:solidFill>
                    <a:srgbClr val="000000"/>
                  </a:solidFill>
                  <a:effectLst/>
                  <a:latin typeface="Calibri" pitchFamily="34" charset="0"/>
                  <a:cs typeface="Arial" pitchFamily="34" charset="0"/>
                </a:rPr>
                <a:t>Incarceration Rate per 1,000</a:t>
              </a:r>
              <a:endParaRPr kumimoji="0" lang="en-US" altLang="en-US" sz="1800" i="0" u="none" strike="noStrike" cap="none" normalizeH="0" baseline="0" dirty="0">
                <a:ln>
                  <a:noFill/>
                </a:ln>
                <a:solidFill>
                  <a:schemeClr val="tx1"/>
                </a:solidFill>
                <a:effectLst/>
                <a:cs typeface="Arial" pitchFamily="34" charset="0"/>
              </a:endParaRPr>
            </a:p>
          </p:txBody>
        </p:sp>
      </p:grpSp>
      <p:sp>
        <p:nvSpPr>
          <p:cNvPr id="31" name="Rectangle 36"/>
          <p:cNvSpPr>
            <a:spLocks noChangeArrowheads="1"/>
          </p:cNvSpPr>
          <p:nvPr/>
        </p:nvSpPr>
        <p:spPr bwMode="auto">
          <a:xfrm>
            <a:off x="5836191" y="2054106"/>
            <a:ext cx="2046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i="0" u="none" strike="noStrike" cap="none" normalizeH="0" baseline="0" dirty="0">
                <a:ln>
                  <a:noFill/>
                </a:ln>
                <a:solidFill>
                  <a:srgbClr val="000000"/>
                </a:solidFill>
                <a:effectLst/>
                <a:latin typeface="Calibri" pitchFamily="34" charset="0"/>
                <a:cs typeface="Arial" pitchFamily="34" charset="0"/>
              </a:rPr>
              <a:t>United States </a:t>
            </a:r>
            <a:endParaRPr kumimoji="0" lang="en-US" altLang="en-US" i="0" u="none" strike="noStrike" cap="none" normalizeH="0" baseline="0" dirty="0">
              <a:ln>
                <a:noFill/>
              </a:ln>
              <a:solidFill>
                <a:schemeClr val="tx1"/>
              </a:solidFill>
              <a:effectLst/>
              <a:cs typeface="Arial" pitchFamily="34" charset="0"/>
            </a:endParaRPr>
          </a:p>
        </p:txBody>
      </p:sp>
      <p:sp>
        <p:nvSpPr>
          <p:cNvPr id="34" name="Rectangle 39"/>
          <p:cNvSpPr>
            <a:spLocks noChangeArrowheads="1"/>
          </p:cNvSpPr>
          <p:nvPr/>
        </p:nvSpPr>
        <p:spPr bwMode="auto">
          <a:xfrm>
            <a:off x="6455543" y="4361200"/>
            <a:ext cx="11948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i="0" u="none" strike="noStrike" cap="none" normalizeH="0" baseline="0" dirty="0">
                <a:ln>
                  <a:noFill/>
                </a:ln>
                <a:solidFill>
                  <a:srgbClr val="000000"/>
                </a:solidFill>
                <a:effectLst/>
                <a:latin typeface="Calibri" pitchFamily="34" charset="0"/>
                <a:cs typeface="Arial" pitchFamily="34" charset="0"/>
              </a:rPr>
              <a:t>Washington </a:t>
            </a:r>
            <a:endParaRPr kumimoji="0" lang="en-US" altLang="en-US" i="0" u="none" strike="noStrike" cap="none" normalizeH="0" baseline="0" dirty="0">
              <a:ln>
                <a:noFill/>
              </a:ln>
              <a:solidFill>
                <a:schemeClr val="tx1"/>
              </a:solidFill>
              <a:effectLst/>
              <a:cs typeface="Arial" pitchFamily="34" charset="0"/>
            </a:endParaRPr>
          </a:p>
        </p:txBody>
      </p:sp>
      <p:sp>
        <p:nvSpPr>
          <p:cNvPr id="117" name="Rectangle 27"/>
          <p:cNvSpPr>
            <a:spLocks noChangeArrowheads="1"/>
          </p:cNvSpPr>
          <p:nvPr/>
        </p:nvSpPr>
        <p:spPr bwMode="auto">
          <a:xfrm>
            <a:off x="0" y="754559"/>
            <a:ext cx="9144000" cy="769441"/>
          </a:xfrm>
          <a:prstGeom prst="rect">
            <a:avLst/>
          </a:prstGeom>
          <a:noFill/>
          <a:ln w="9525">
            <a:noFill/>
            <a:miter lim="800000"/>
            <a:headEnd/>
            <a:tailEnd/>
          </a:ln>
        </p:spPr>
        <p:txBody>
          <a:bodyPr wrap="square" lIns="0" tIns="0" rIns="0" bIns="0">
            <a:spAutoFit/>
          </a:bodyPr>
          <a:lstStyle/>
          <a:p>
            <a:pPr algn="ctr">
              <a:spcBef>
                <a:spcPct val="55000"/>
              </a:spcBef>
              <a:buFont typeface="Wingdings" pitchFamily="2" charset="2"/>
              <a:buNone/>
              <a:defRPr/>
            </a:pPr>
            <a:r>
              <a:rPr lang="en-US" sz="2600" b="1" i="1" dirty="0">
                <a:solidFill>
                  <a:srgbClr val="FF0000"/>
                </a:solidFill>
                <a:ea typeface="Segoe UI" panose="020B0502040204020203" pitchFamily="34" charset="0"/>
                <a:cs typeface="Segoe UI" panose="020B0502040204020203" pitchFamily="34" charset="0"/>
              </a:rPr>
              <a:t>Prison Incarceration Rates in Washington and the US</a:t>
            </a:r>
          </a:p>
          <a:p>
            <a:pPr algn="ctr">
              <a:spcBef>
                <a:spcPts val="0"/>
              </a:spcBef>
              <a:buFont typeface="Wingdings" pitchFamily="2" charset="2"/>
              <a:buNone/>
              <a:defRPr/>
            </a:pPr>
            <a:r>
              <a:rPr lang="en-US" sz="2400" b="1" i="1" dirty="0">
                <a:solidFill>
                  <a:srgbClr val="006600"/>
                </a:solidFill>
                <a:cs typeface="Segoe UI" panose="020B0502040204020203" pitchFamily="34" charset="0"/>
              </a:rPr>
              <a:t>Washington isn’t the average state</a:t>
            </a:r>
          </a:p>
        </p:txBody>
      </p:sp>
      <p:grpSp>
        <p:nvGrpSpPr>
          <p:cNvPr id="3" name="Group 2"/>
          <p:cNvGrpSpPr/>
          <p:nvPr/>
        </p:nvGrpSpPr>
        <p:grpSpPr>
          <a:xfrm>
            <a:off x="-5791200" y="2729806"/>
            <a:ext cx="4622451" cy="1618198"/>
            <a:chOff x="2446044" y="2400548"/>
            <a:chExt cx="4622451" cy="1618198"/>
          </a:xfrm>
        </p:grpSpPr>
        <p:sp>
          <p:nvSpPr>
            <p:cNvPr id="2" name="Right Brace 1"/>
            <p:cNvSpPr/>
            <p:nvPr/>
          </p:nvSpPr>
          <p:spPr>
            <a:xfrm rot="10800000">
              <a:off x="5541669" y="2400548"/>
              <a:ext cx="1526826" cy="1615827"/>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Text Box 173"/>
            <p:cNvSpPr txBox="1">
              <a:spLocks noChangeArrowheads="1"/>
            </p:cNvSpPr>
            <p:nvPr/>
          </p:nvSpPr>
          <p:spPr bwMode="auto">
            <a:xfrm>
              <a:off x="2446044" y="2402919"/>
              <a:ext cx="2971800" cy="1615827"/>
            </a:xfrm>
            <a:prstGeom prst="rect">
              <a:avLst/>
            </a:prstGeom>
            <a:solidFill>
              <a:schemeClr val="tx1"/>
            </a:solidFill>
            <a:ln w="9525">
              <a:solidFill>
                <a:srgbClr val="0000FF"/>
              </a:solidFill>
              <a:miter lim="800000"/>
              <a:headEnd/>
              <a:tailEnd/>
            </a:ln>
            <a:effectLst>
              <a:outerShdw blurRad="190500" dist="177800" dir="2160000" algn="tl" rotWithShape="0">
                <a:prstClr val="black">
                  <a:alpha val="79000"/>
                </a:prstClr>
              </a:outerShdw>
            </a:effectLst>
          </p:spPr>
          <p:txBody>
            <a:bodyPr wrap="square">
              <a:spAutoFit/>
            </a:bodyPr>
            <a:lstStyle/>
            <a:p>
              <a:pPr algn="ctr">
                <a:defRPr/>
              </a:pPr>
              <a:r>
                <a:rPr lang="en-US" b="1" dirty="0">
                  <a:solidFill>
                    <a:srgbClr val="0000FF"/>
                  </a:solidFill>
                </a:rPr>
                <a:t>State Fiscal Impact</a:t>
              </a:r>
            </a:p>
            <a:p>
              <a:pPr marL="52388">
                <a:spcBef>
                  <a:spcPct val="50000"/>
                </a:spcBef>
                <a:defRPr/>
              </a:pPr>
              <a:r>
                <a:rPr lang="en-US" dirty="0">
                  <a:solidFill>
                    <a:srgbClr val="0000FF"/>
                  </a:solidFill>
                </a:rPr>
                <a:t>$675 million (US) more per biennium if Washington had the same incarceration rate as the average state.</a:t>
              </a:r>
            </a:p>
          </p:txBody>
        </p:sp>
      </p:grpSp>
      <p:sp>
        <p:nvSpPr>
          <p:cNvPr id="59" name="Rectangle 153">
            <a:extLst>
              <a:ext uri="{FF2B5EF4-FFF2-40B4-BE49-F238E27FC236}">
                <a16:creationId xmlns:a16="http://schemas.microsoft.com/office/drawing/2014/main" xmlns="" id="{E239CCA0-ACF4-4995-AD02-F9163AA4B6E8}"/>
              </a:ext>
            </a:extLst>
          </p:cNvPr>
          <p:cNvSpPr>
            <a:spLocks noChangeArrowheads="1"/>
          </p:cNvSpPr>
          <p:nvPr/>
        </p:nvSpPr>
        <p:spPr bwMode="auto">
          <a:xfrm>
            <a:off x="895896" y="557784"/>
            <a:ext cx="1987003" cy="152400"/>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60" name="Text Box 30">
            <a:extLst>
              <a:ext uri="{FF2B5EF4-FFF2-40B4-BE49-F238E27FC236}">
                <a16:creationId xmlns:a16="http://schemas.microsoft.com/office/drawing/2014/main" xmlns="" id="{0B20CBE0-7EC4-40F6-BCCE-91A61B686F78}"/>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6</a:t>
            </a:fld>
            <a:r>
              <a:rPr lang="en-US" sz="1600" dirty="0">
                <a:solidFill>
                  <a:srgbClr val="0000FF"/>
                </a:solidFill>
              </a:rPr>
              <a:t> of 22</a:t>
            </a:r>
          </a:p>
        </p:txBody>
      </p:sp>
      <p:sp>
        <p:nvSpPr>
          <p:cNvPr id="65" name="Text Box 173">
            <a:extLst>
              <a:ext uri="{FF2B5EF4-FFF2-40B4-BE49-F238E27FC236}">
                <a16:creationId xmlns:a16="http://schemas.microsoft.com/office/drawing/2014/main" xmlns="" id="{E5F1B807-E61C-4C64-A3D6-4F4F7C0C1181}"/>
              </a:ext>
            </a:extLst>
          </p:cNvPr>
          <p:cNvSpPr txBox="1">
            <a:spLocks noChangeArrowheads="1"/>
          </p:cNvSpPr>
          <p:nvPr/>
        </p:nvSpPr>
        <p:spPr bwMode="auto">
          <a:xfrm>
            <a:off x="9426944" y="1453941"/>
            <a:ext cx="2937483" cy="1477328"/>
          </a:xfrm>
          <a:prstGeom prst="rect">
            <a:avLst/>
          </a:prstGeom>
          <a:solidFill>
            <a:schemeClr val="tx1"/>
          </a:solidFill>
          <a:ln w="9525">
            <a:solidFill>
              <a:srgbClr val="0000FF"/>
            </a:solidFill>
            <a:miter lim="800000"/>
            <a:headEnd/>
            <a:tailEnd/>
          </a:ln>
          <a:effectLst>
            <a:outerShdw blurRad="50800" dist="38100" dir="2700000" algn="tl" rotWithShape="0">
              <a:prstClr val="black">
                <a:alpha val="40000"/>
              </a:prstClr>
            </a:outerShdw>
          </a:effectLst>
        </p:spPr>
        <p:txBody>
          <a:bodyPr wrap="square">
            <a:spAutoFit/>
          </a:bodyPr>
          <a:lstStyle/>
          <a:p>
            <a:pPr>
              <a:defRPr/>
            </a:pPr>
            <a:r>
              <a:rPr lang="en-US" b="1" dirty="0">
                <a:solidFill>
                  <a:srgbClr val="0000FF"/>
                </a:solidFill>
              </a:rPr>
              <a:t>Sentencing Eras </a:t>
            </a:r>
          </a:p>
          <a:p>
            <a:pPr marL="285750" indent="-174625">
              <a:buFont typeface="Arial" panose="020B0604020202020204" pitchFamily="34" charset="0"/>
              <a:buChar char="•"/>
              <a:defRPr/>
            </a:pPr>
            <a:r>
              <a:rPr lang="en-US" dirty="0">
                <a:solidFill>
                  <a:srgbClr val="0000FF"/>
                </a:solidFill>
              </a:rPr>
              <a:t>Indeterminate sentencing</a:t>
            </a:r>
          </a:p>
          <a:p>
            <a:pPr marL="285750" indent="-174625">
              <a:buFont typeface="Arial" panose="020B0604020202020204" pitchFamily="34" charset="0"/>
              <a:buChar char="•"/>
              <a:defRPr/>
            </a:pPr>
            <a:r>
              <a:rPr lang="en-US" dirty="0">
                <a:solidFill>
                  <a:srgbClr val="0000FF"/>
                </a:solidFill>
              </a:rPr>
              <a:t>Sentencing reform</a:t>
            </a:r>
          </a:p>
          <a:p>
            <a:pPr marL="285750" indent="-174625">
              <a:buFont typeface="Arial" panose="020B0604020202020204" pitchFamily="34" charset="0"/>
              <a:buChar char="•"/>
              <a:defRPr/>
            </a:pPr>
            <a:r>
              <a:rPr lang="en-US" dirty="0">
                <a:solidFill>
                  <a:srgbClr val="0000FF"/>
                </a:solidFill>
              </a:rPr>
              <a:t>Tough on crime</a:t>
            </a:r>
          </a:p>
          <a:p>
            <a:pPr marL="285750" indent="-174625">
              <a:buFont typeface="Arial" panose="020B0604020202020204" pitchFamily="34" charset="0"/>
              <a:buChar char="•"/>
              <a:defRPr/>
            </a:pPr>
            <a:r>
              <a:rPr lang="en-US" dirty="0">
                <a:solidFill>
                  <a:srgbClr val="0000FF"/>
                </a:solidFill>
              </a:rPr>
              <a:t>Equilibrium</a:t>
            </a:r>
          </a:p>
        </p:txBody>
      </p:sp>
    </p:spTree>
    <p:extLst>
      <p:ext uri="{BB962C8B-B14F-4D97-AF65-F5344CB8AC3E}">
        <p14:creationId xmlns:p14="http://schemas.microsoft.com/office/powerpoint/2010/main" val="193414492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dissolv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par>
                                <p:cTn id="16" presetID="22" presetClass="entr" presetSubtype="8"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1000"/>
                                        <p:tgtEl>
                                          <p:spTgt spid="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10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1000"/>
                                        <p:tgtEl>
                                          <p:spTgt spid="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1000"/>
                                        <p:tgtEl>
                                          <p:spTgt spid="34"/>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2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63" presetClass="path" presetSubtype="0" accel="50000" decel="50000" fill="hold" nodeType="clickEffect">
                                  <p:stCondLst>
                                    <p:cond delay="0"/>
                                  </p:stCondLst>
                                  <p:childTnLst>
                                    <p:animMotion origin="layout" path="M -0.03611 -0.03241 L 0.83612 -0.03634 " pathEditMode="relative" rAng="0" ptsTypes="AA">
                                      <p:cBhvr>
                                        <p:cTn id="41" dur="1000" fill="hold"/>
                                        <p:tgtEl>
                                          <p:spTgt spid="3"/>
                                        </p:tgtEl>
                                        <p:attrNameLst>
                                          <p:attrName>ppt_x</p:attrName>
                                          <p:attrName>ppt_y</p:attrName>
                                        </p:attrNameLst>
                                      </p:cBhvr>
                                      <p:rCtr x="43611" y="-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31" grpId="0"/>
      <p:bldP spid="34" grpId="0"/>
      <p:bldP spid="1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xmlns="" id="{5B676C13-9604-4315-9967-097DA12CDF59}"/>
              </a:ext>
            </a:extLst>
          </p:cNvPr>
          <p:cNvGrpSpPr/>
          <p:nvPr/>
        </p:nvGrpSpPr>
        <p:grpSpPr>
          <a:xfrm>
            <a:off x="876299" y="165100"/>
            <a:ext cx="7048501" cy="609600"/>
            <a:chOff x="9525000" y="228600"/>
            <a:chExt cx="7048501" cy="609600"/>
          </a:xfrm>
        </p:grpSpPr>
        <p:sp>
          <p:nvSpPr>
            <p:cNvPr id="55" name="Rounded Rectangle 44">
              <a:extLst>
                <a:ext uri="{FF2B5EF4-FFF2-40B4-BE49-F238E27FC236}">
                  <a16:creationId xmlns:a16="http://schemas.microsoft.com/office/drawing/2014/main" xmlns="" id="{9E429D61-211F-48EC-A4AA-A33BFD2C94D2}"/>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56" name="Rounded Rectangle 44">
              <a:extLst>
                <a:ext uri="{FF2B5EF4-FFF2-40B4-BE49-F238E27FC236}">
                  <a16:creationId xmlns:a16="http://schemas.microsoft.com/office/drawing/2014/main" xmlns="" id="{D0F6D44F-25C0-4781-BF23-B224977A8AAF}"/>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57" name="Rounded Rectangle 44">
              <a:extLst>
                <a:ext uri="{FF2B5EF4-FFF2-40B4-BE49-F238E27FC236}">
                  <a16:creationId xmlns:a16="http://schemas.microsoft.com/office/drawing/2014/main" xmlns="" id="{DE2C29E4-F80B-42D6-B9E5-997140FF9F7E}"/>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58" name="Rounded Rectangle 44">
              <a:extLst>
                <a:ext uri="{FF2B5EF4-FFF2-40B4-BE49-F238E27FC236}">
                  <a16:creationId xmlns:a16="http://schemas.microsoft.com/office/drawing/2014/main" xmlns="" id="{ED187080-D5B5-4B2C-9C3A-AC8A307C2B05}"/>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59" name="Rounded Rectangle 44">
              <a:extLst>
                <a:ext uri="{FF2B5EF4-FFF2-40B4-BE49-F238E27FC236}">
                  <a16:creationId xmlns:a16="http://schemas.microsoft.com/office/drawing/2014/main" xmlns="" id="{029F7F8D-08C5-4FB1-B9E3-C705822A6143}"/>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60" name="Rounded Rectangle 44">
              <a:extLst>
                <a:ext uri="{FF2B5EF4-FFF2-40B4-BE49-F238E27FC236}">
                  <a16:creationId xmlns:a16="http://schemas.microsoft.com/office/drawing/2014/main" xmlns="" id="{D010DCF3-B61D-4ABE-97BA-D00DDE744A94}"/>
                </a:ext>
              </a:extLst>
            </p:cNvPr>
            <p:cNvSpPr/>
            <p:nvPr/>
          </p:nvSpPr>
          <p:spPr>
            <a:xfrm>
              <a:off x="126492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#3</a:t>
              </a:r>
            </a:p>
          </p:txBody>
        </p:sp>
        <p:sp>
          <p:nvSpPr>
            <p:cNvPr id="61" name="Rounded Rectangle 44">
              <a:extLst>
                <a:ext uri="{FF2B5EF4-FFF2-40B4-BE49-F238E27FC236}">
                  <a16:creationId xmlns:a16="http://schemas.microsoft.com/office/drawing/2014/main" xmlns="" id="{4D6815DC-E7BE-4DAA-9EA3-2E67BBE5CD7E}"/>
                </a:ext>
              </a:extLst>
            </p:cNvPr>
            <p:cNvSpPr/>
            <p:nvPr/>
          </p:nvSpPr>
          <p:spPr>
            <a:xfrm>
              <a:off x="12115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#2</a:t>
              </a:r>
            </a:p>
          </p:txBody>
        </p:sp>
        <p:sp>
          <p:nvSpPr>
            <p:cNvPr id="62" name="Rounded Rectangle 44">
              <a:extLst>
                <a:ext uri="{FF2B5EF4-FFF2-40B4-BE49-F238E27FC236}">
                  <a16:creationId xmlns:a16="http://schemas.microsoft.com/office/drawing/2014/main" xmlns="" id="{29D0366E-280B-47D6-BEF2-53316CBA9FDE}"/>
                </a:ext>
              </a:extLst>
            </p:cNvPr>
            <p:cNvSpPr/>
            <p:nvPr/>
          </p:nvSpPr>
          <p:spPr>
            <a:xfrm>
              <a:off x="11552237"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#1</a:t>
              </a:r>
            </a:p>
          </p:txBody>
        </p:sp>
        <p:sp>
          <p:nvSpPr>
            <p:cNvPr id="63" name="Rounded Rectangle 45">
              <a:extLst>
                <a:ext uri="{FF2B5EF4-FFF2-40B4-BE49-F238E27FC236}">
                  <a16:creationId xmlns:a16="http://schemas.microsoft.com/office/drawing/2014/main" xmlns="" id="{444199F1-60DF-402A-B487-6A532203CB6C}"/>
                </a:ext>
              </a:extLst>
            </p:cNvPr>
            <p:cNvSpPr/>
            <p:nvPr/>
          </p:nvSpPr>
          <p:spPr>
            <a:xfrm>
              <a:off x="9525000" y="228600"/>
              <a:ext cx="2011363" cy="609600"/>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ea typeface="Segoe UI" panose="020B0502040204020203" pitchFamily="34" charset="0"/>
                  <a:cs typeface="Segoe UI" panose="020B0502040204020203" pitchFamily="34" charset="0"/>
                </a:rPr>
                <a:t>Background</a:t>
              </a:r>
            </a:p>
          </p:txBody>
        </p:sp>
      </p:grpSp>
      <p:sp>
        <p:nvSpPr>
          <p:cNvPr id="5132" name="Rectangle 18"/>
          <p:cNvSpPr>
            <a:spLocks noChangeArrowheads="1"/>
          </p:cNvSpPr>
          <p:nvPr/>
        </p:nvSpPr>
        <p:spPr bwMode="auto">
          <a:xfrm>
            <a:off x="228600" y="622299"/>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pPr>
              <a:defRPr/>
            </a:pPr>
            <a:endParaRPr lang="en-US" dirty="0"/>
          </a:p>
        </p:txBody>
      </p:sp>
      <p:sp>
        <p:nvSpPr>
          <p:cNvPr id="13" name="Rectangle 30"/>
          <p:cNvSpPr>
            <a:spLocks noChangeArrowheads="1"/>
          </p:cNvSpPr>
          <p:nvPr/>
        </p:nvSpPr>
        <p:spPr bwMode="auto">
          <a:xfrm>
            <a:off x="733425" y="606425"/>
            <a:ext cx="8077200" cy="777875"/>
          </a:xfrm>
          <a:prstGeom prst="rect">
            <a:avLst/>
          </a:prstGeom>
          <a:noFill/>
          <a:ln w="9525" algn="ctr">
            <a:noFill/>
            <a:miter lim="800000"/>
            <a:headEnd/>
            <a:tailEnd/>
          </a:ln>
        </p:spPr>
        <p:txBody>
          <a:bodyPr/>
          <a:lstStyle/>
          <a:p>
            <a:pPr marL="2192338" lvl="2" indent="-311150" eaLnBrk="0" hangingPunct="0">
              <a:spcBef>
                <a:spcPct val="40000"/>
              </a:spcBef>
              <a:buFontTx/>
              <a:buAutoNum type="alphaLcParenR"/>
              <a:tabLst>
                <a:tab pos="2859088" algn="l"/>
              </a:tabLst>
            </a:pPr>
            <a:endParaRPr lang="en-US" sz="2100" dirty="0">
              <a:solidFill>
                <a:schemeClr val="bg1"/>
              </a:solidFill>
            </a:endParaRPr>
          </a:p>
        </p:txBody>
      </p:sp>
      <p:sp>
        <p:nvSpPr>
          <p:cNvPr id="3" name="Rectangle 2"/>
          <p:cNvSpPr/>
          <p:nvPr/>
        </p:nvSpPr>
        <p:spPr>
          <a:xfrm>
            <a:off x="1085604" y="2050461"/>
            <a:ext cx="5391396" cy="3911858"/>
          </a:xfrm>
          <a:prstGeom prst="rect">
            <a:avLst/>
          </a:prstGeom>
          <a:solidFill>
            <a:srgbClr val="FFFFDC"/>
          </a:solidFill>
          <a:ln w="3175">
            <a:solidFill>
              <a:schemeClr val="bg1"/>
            </a:solidFill>
          </a:ln>
          <a:effectLst>
            <a:outerShdw blurRad="292100" dist="25400" dir="1200000" sx="103000" sy="103000" algn="tl"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b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br>
            <a: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b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br>
            <a: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endParaRPr kumimoji="0" lang="en-US" sz="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 name="Line 29"/>
          <p:cNvSpPr>
            <a:spLocks noChangeShapeType="1"/>
          </p:cNvSpPr>
          <p:nvPr/>
        </p:nvSpPr>
        <p:spPr bwMode="auto">
          <a:xfrm>
            <a:off x="-2800309" y="2327794"/>
            <a:ext cx="2555875" cy="1681163"/>
          </a:xfrm>
          <a:prstGeom prst="line">
            <a:avLst/>
          </a:prstGeom>
          <a:noFill/>
          <a:ln w="152400" cap="rnd">
            <a:noFill/>
            <a:prstDash val="sysDot"/>
            <a:round/>
            <a:headEnd/>
            <a:tailEnd/>
          </a:ln>
        </p:spPr>
        <p:txBody>
          <a:bodyPr wrap="none" anchor="ctr"/>
          <a:lstStyle/>
          <a:p>
            <a:endParaRPr lang="en-US" dirty="0"/>
          </a:p>
        </p:txBody>
      </p:sp>
      <p:sp>
        <p:nvSpPr>
          <p:cNvPr id="16" name="Rectangle 1037"/>
          <p:cNvSpPr>
            <a:spLocks noChangeArrowheads="1"/>
          </p:cNvSpPr>
          <p:nvPr/>
        </p:nvSpPr>
        <p:spPr bwMode="auto">
          <a:xfrm>
            <a:off x="-2965450" y="7029450"/>
            <a:ext cx="101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pitchFamily="34" charset="0"/>
              </a:rPr>
              <a:t> </a:t>
            </a:r>
            <a:endParaRPr kumimoji="0" lang="en-US" sz="1800" b="0" i="0" u="none" strike="noStrike" cap="none" normalizeH="0" baseline="0" dirty="0">
              <a:ln>
                <a:noFill/>
              </a:ln>
              <a:solidFill>
                <a:schemeClr val="tx1"/>
              </a:solidFill>
              <a:effectLst/>
              <a:latin typeface="Arial" pitchFamily="34" charset="0"/>
            </a:endParaRPr>
          </a:p>
        </p:txBody>
      </p:sp>
      <p:sp>
        <p:nvSpPr>
          <p:cNvPr id="19" name="Rectangle 27"/>
          <p:cNvSpPr>
            <a:spLocks noChangeArrowheads="1"/>
          </p:cNvSpPr>
          <p:nvPr/>
        </p:nvSpPr>
        <p:spPr bwMode="auto">
          <a:xfrm>
            <a:off x="0" y="767259"/>
            <a:ext cx="9156700" cy="769441"/>
          </a:xfrm>
          <a:prstGeom prst="rect">
            <a:avLst/>
          </a:prstGeom>
          <a:noFill/>
          <a:ln w="9525">
            <a:noFill/>
            <a:miter lim="800000"/>
            <a:headEnd/>
            <a:tailEnd/>
          </a:ln>
        </p:spPr>
        <p:txBody>
          <a:bodyPr wrap="square" lIns="0" tIns="0" rIns="0" bIns="0">
            <a:spAutoFit/>
          </a:bodyPr>
          <a:lstStyle/>
          <a:p>
            <a:pPr algn="ctr">
              <a:spcBef>
                <a:spcPct val="55000"/>
              </a:spcBef>
              <a:buFont typeface="Wingdings" pitchFamily="2" charset="2"/>
              <a:buNone/>
              <a:defRPr/>
            </a:pPr>
            <a:r>
              <a:rPr lang="en-US" sz="2600" b="1" i="1" dirty="0">
                <a:solidFill>
                  <a:srgbClr val="FF0000"/>
                </a:solidFill>
                <a:ea typeface="Segoe UI" panose="020B0502040204020203" pitchFamily="34" charset="0"/>
                <a:cs typeface="Segoe UI" panose="020B0502040204020203" pitchFamily="34" charset="0"/>
              </a:rPr>
              <a:t>Long-Term Trends in Washington </a:t>
            </a:r>
          </a:p>
          <a:p>
            <a:pPr algn="ctr">
              <a:spcBef>
                <a:spcPts val="0"/>
              </a:spcBef>
              <a:buFont typeface="Wingdings" pitchFamily="2" charset="2"/>
              <a:buNone/>
              <a:defRPr/>
            </a:pPr>
            <a:r>
              <a:rPr lang="en-US" sz="2400" b="1" i="1" dirty="0">
                <a:solidFill>
                  <a:srgbClr val="006600"/>
                </a:solidFill>
              </a:rPr>
              <a:t>Crime Rates &amp; Taxpayer Costs</a:t>
            </a:r>
          </a:p>
        </p:txBody>
      </p:sp>
      <p:sp>
        <p:nvSpPr>
          <p:cNvPr id="18448" name="TextBox 18447"/>
          <p:cNvSpPr txBox="1"/>
          <p:nvPr/>
        </p:nvSpPr>
        <p:spPr>
          <a:xfrm>
            <a:off x="1065212" y="1689100"/>
            <a:ext cx="3581400" cy="338554"/>
          </a:xfrm>
          <a:prstGeom prst="rect">
            <a:avLst/>
          </a:prstGeom>
          <a:noFill/>
        </p:spPr>
        <p:txBody>
          <a:bodyPr wrap="square" rtlCol="0">
            <a:spAutoFit/>
          </a:bodyPr>
          <a:lstStyle/>
          <a:p>
            <a:r>
              <a:rPr lang="en-US" sz="1600" dirty="0">
                <a:solidFill>
                  <a:srgbClr val="0000FF"/>
                </a:solidFill>
                <a:ea typeface="Segoe UI" panose="020B0502040204020203" pitchFamily="34" charset="0"/>
                <a:cs typeface="Segoe UI" panose="020B0502040204020203" pitchFamily="34" charset="0"/>
              </a:rPr>
              <a:t>Percent change from 1980*</a:t>
            </a:r>
          </a:p>
        </p:txBody>
      </p:sp>
      <p:sp>
        <p:nvSpPr>
          <p:cNvPr id="105" name="Text Box 143"/>
          <p:cNvSpPr txBox="1">
            <a:spLocks noChangeArrowheads="1"/>
          </p:cNvSpPr>
          <p:nvPr/>
        </p:nvSpPr>
        <p:spPr bwMode="auto">
          <a:xfrm>
            <a:off x="6729412" y="4191000"/>
            <a:ext cx="2185988" cy="1975926"/>
          </a:xfrm>
          <a:prstGeom prst="rect">
            <a:avLst/>
          </a:prstGeom>
          <a:noFill/>
          <a:ln w="6350">
            <a:noFill/>
            <a:miter lim="800000"/>
            <a:headEnd/>
            <a:tailEnd/>
          </a:ln>
        </p:spPr>
        <p:txBody>
          <a:bodyPr>
            <a:spAutoFit/>
          </a:bodyPr>
          <a:lstStyle/>
          <a:p>
            <a:pPr algn="l">
              <a:lnSpc>
                <a:spcPct val="90000"/>
              </a:lnSpc>
              <a:spcBef>
                <a:spcPct val="50000"/>
              </a:spcBef>
            </a:pPr>
            <a:r>
              <a:rPr lang="en-US" dirty="0">
                <a:solidFill>
                  <a:srgbClr val="0000FF"/>
                </a:solidFill>
                <a:ea typeface="Segoe UI" panose="020B0502040204020203" pitchFamily="34" charset="0"/>
                <a:cs typeface="Segoe UI" panose="020B0502040204020203" pitchFamily="34" charset="0"/>
              </a:rPr>
              <a:t>Until</a:t>
            </a:r>
            <a:r>
              <a:rPr lang="en-US" sz="1800" dirty="0">
                <a:solidFill>
                  <a:srgbClr val="0000FF"/>
                </a:solidFill>
                <a:ea typeface="Segoe UI" panose="020B0502040204020203" pitchFamily="34" charset="0"/>
                <a:cs typeface="Segoe UI" panose="020B0502040204020203" pitchFamily="34" charset="0"/>
              </a:rPr>
              <a:t> 2015, crime rates were 45% lower than in 1980.</a:t>
            </a:r>
          </a:p>
          <a:p>
            <a:pPr algn="l">
              <a:lnSpc>
                <a:spcPct val="90000"/>
              </a:lnSpc>
              <a:spcBef>
                <a:spcPct val="50000"/>
              </a:spcBef>
            </a:pPr>
            <a:r>
              <a:rPr lang="en-US" dirty="0">
                <a:solidFill>
                  <a:srgbClr val="0000FF"/>
                </a:solidFill>
                <a:ea typeface="Segoe UI" panose="020B0502040204020203" pitchFamily="34" charset="0"/>
                <a:cs typeface="Segoe UI" panose="020B0502040204020203" pitchFamily="34" charset="0"/>
              </a:rPr>
              <a:t>A new FBI metric, however, shows crime rates increased by 1% recently.</a:t>
            </a:r>
            <a:endParaRPr lang="en-US" sz="1800" dirty="0">
              <a:solidFill>
                <a:srgbClr val="0000FF"/>
              </a:solidFill>
              <a:ea typeface="Segoe UI" panose="020B0502040204020203" pitchFamily="34" charset="0"/>
              <a:cs typeface="Segoe UI" panose="020B0502040204020203" pitchFamily="34" charset="0"/>
            </a:endParaRPr>
          </a:p>
        </p:txBody>
      </p:sp>
      <p:sp>
        <p:nvSpPr>
          <p:cNvPr id="106" name="Text Box 144"/>
          <p:cNvSpPr txBox="1">
            <a:spLocks noChangeArrowheads="1"/>
          </p:cNvSpPr>
          <p:nvPr/>
        </p:nvSpPr>
        <p:spPr bwMode="auto">
          <a:xfrm>
            <a:off x="6721434" y="1981200"/>
            <a:ext cx="2346366" cy="1089529"/>
          </a:xfrm>
          <a:prstGeom prst="rect">
            <a:avLst/>
          </a:prstGeom>
          <a:noFill/>
          <a:ln w="6350">
            <a:noFill/>
            <a:miter lim="800000"/>
            <a:headEnd/>
            <a:tailEnd/>
          </a:ln>
        </p:spPr>
        <p:txBody>
          <a:bodyPr wrap="square">
            <a:spAutoFit/>
          </a:bodyPr>
          <a:lstStyle/>
          <a:p>
            <a:pPr algn="l">
              <a:lnSpc>
                <a:spcPct val="90000"/>
              </a:lnSpc>
              <a:spcBef>
                <a:spcPct val="50000"/>
              </a:spcBef>
            </a:pPr>
            <a:r>
              <a:rPr lang="en-US" sz="1800" dirty="0">
                <a:solidFill>
                  <a:srgbClr val="0000FF"/>
                </a:solidFill>
                <a:ea typeface="Segoe UI" panose="020B0502040204020203" pitchFamily="34" charset="0"/>
                <a:cs typeface="Segoe UI" panose="020B0502040204020203" pitchFamily="34" charset="0"/>
              </a:rPr>
              <a:t>In 2007, taxpayers spent 116% more on the criminal justice system than in 1980.          </a:t>
            </a:r>
          </a:p>
        </p:txBody>
      </p:sp>
      <p:sp>
        <p:nvSpPr>
          <p:cNvPr id="5" name="Freeform 6"/>
          <p:cNvSpPr>
            <a:spLocks noEditPoints="1"/>
          </p:cNvSpPr>
          <p:nvPr/>
        </p:nvSpPr>
        <p:spPr bwMode="auto">
          <a:xfrm>
            <a:off x="1065212" y="2080438"/>
            <a:ext cx="4552950" cy="3883025"/>
          </a:xfrm>
          <a:custGeom>
            <a:avLst/>
            <a:gdLst>
              <a:gd name="T0" fmla="*/ 0 w 2868"/>
              <a:gd name="T1" fmla="*/ 0 h 2446"/>
              <a:gd name="T2" fmla="*/ 955 w 2868"/>
              <a:gd name="T3" fmla="*/ 0 h 2446"/>
              <a:gd name="T4" fmla="*/ 955 w 2868"/>
              <a:gd name="T5" fmla="*/ 2446 h 2446"/>
              <a:gd name="T6" fmla="*/ 0 w 2868"/>
              <a:gd name="T7" fmla="*/ 2446 h 2446"/>
              <a:gd name="T8" fmla="*/ 0 w 2868"/>
              <a:gd name="T9" fmla="*/ 0 h 2446"/>
              <a:gd name="T10" fmla="*/ 1911 w 2868"/>
              <a:gd name="T11" fmla="*/ 0 h 2446"/>
              <a:gd name="T12" fmla="*/ 2868 w 2868"/>
              <a:gd name="T13" fmla="*/ 0 h 2446"/>
              <a:gd name="T14" fmla="*/ 2868 w 2868"/>
              <a:gd name="T15" fmla="*/ 2446 h 2446"/>
              <a:gd name="T16" fmla="*/ 1911 w 2868"/>
              <a:gd name="T17" fmla="*/ 2446 h 2446"/>
              <a:gd name="T18" fmla="*/ 1911 w 2868"/>
              <a:gd name="T19" fmla="*/ 0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68" h="2446">
                <a:moveTo>
                  <a:pt x="0" y="0"/>
                </a:moveTo>
                <a:lnTo>
                  <a:pt x="955" y="0"/>
                </a:lnTo>
                <a:lnTo>
                  <a:pt x="955" y="2446"/>
                </a:lnTo>
                <a:lnTo>
                  <a:pt x="0" y="2446"/>
                </a:lnTo>
                <a:lnTo>
                  <a:pt x="0" y="0"/>
                </a:lnTo>
                <a:close/>
                <a:moveTo>
                  <a:pt x="1911" y="0"/>
                </a:moveTo>
                <a:lnTo>
                  <a:pt x="2868" y="0"/>
                </a:lnTo>
                <a:lnTo>
                  <a:pt x="2868" y="2446"/>
                </a:lnTo>
                <a:lnTo>
                  <a:pt x="1911" y="2446"/>
                </a:lnTo>
                <a:lnTo>
                  <a:pt x="1911"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55" name="Rectangle 18454"/>
          <p:cNvSpPr/>
          <p:nvPr/>
        </p:nvSpPr>
        <p:spPr>
          <a:xfrm>
            <a:off x="6729412" y="3124200"/>
            <a:ext cx="2185988" cy="840230"/>
          </a:xfrm>
          <a:prstGeom prst="rect">
            <a:avLst/>
          </a:prstGeom>
        </p:spPr>
        <p:txBody>
          <a:bodyPr wrap="square">
            <a:spAutoFit/>
          </a:bodyPr>
          <a:lstStyle/>
          <a:p>
            <a:pPr>
              <a:lnSpc>
                <a:spcPct val="90000"/>
              </a:lnSpc>
              <a:spcBef>
                <a:spcPct val="50000"/>
              </a:spcBef>
            </a:pPr>
            <a:r>
              <a:rPr lang="en-US" sz="1800" dirty="0">
                <a:solidFill>
                  <a:srgbClr val="0000FF"/>
                </a:solidFill>
                <a:ea typeface="Segoe UI" panose="020B0502040204020203" pitchFamily="34" charset="0"/>
                <a:cs typeface="Segoe UI" panose="020B0502040204020203" pitchFamily="34" charset="0"/>
              </a:rPr>
              <a:t>In recent years, costs have begun to decline. </a:t>
            </a:r>
          </a:p>
        </p:txBody>
      </p:sp>
      <p:sp>
        <p:nvSpPr>
          <p:cNvPr id="9" name="Freeform 10"/>
          <p:cNvSpPr>
            <a:spLocks/>
          </p:cNvSpPr>
          <p:nvPr/>
        </p:nvSpPr>
        <p:spPr bwMode="auto">
          <a:xfrm>
            <a:off x="1036637" y="2563038"/>
            <a:ext cx="5105400" cy="2479675"/>
          </a:xfrm>
          <a:custGeom>
            <a:avLst/>
            <a:gdLst>
              <a:gd name="T0" fmla="*/ 563 w 15701"/>
              <a:gd name="T1" fmla="*/ 7137 h 7623"/>
              <a:gd name="T2" fmla="*/ 1069 w 15701"/>
              <a:gd name="T3" fmla="*/ 7077 h 7623"/>
              <a:gd name="T4" fmla="*/ 1501 w 15701"/>
              <a:gd name="T5" fmla="*/ 6898 h 7623"/>
              <a:gd name="T6" fmla="*/ 2435 w 15701"/>
              <a:gd name="T7" fmla="*/ 6521 h 7623"/>
              <a:gd name="T8" fmla="*/ 3005 w 15701"/>
              <a:gd name="T9" fmla="*/ 6300 h 7623"/>
              <a:gd name="T10" fmla="*/ 3356 w 15701"/>
              <a:gd name="T11" fmla="*/ 6516 h 7623"/>
              <a:gd name="T12" fmla="*/ 3865 w 15701"/>
              <a:gd name="T13" fmla="*/ 6254 h 7623"/>
              <a:gd name="T14" fmla="*/ 4256 w 15701"/>
              <a:gd name="T15" fmla="*/ 6228 h 7623"/>
              <a:gd name="T16" fmla="*/ 4742 w 15701"/>
              <a:gd name="T17" fmla="*/ 5737 h 7623"/>
              <a:gd name="T18" fmla="*/ 5192 w 15701"/>
              <a:gd name="T19" fmla="*/ 5421 h 7623"/>
              <a:gd name="T20" fmla="*/ 5726 w 15701"/>
              <a:gd name="T21" fmla="*/ 4943 h 7623"/>
              <a:gd name="T22" fmla="*/ 6108 w 15701"/>
              <a:gd name="T23" fmla="*/ 4913 h 7623"/>
              <a:gd name="T24" fmla="*/ 6625 w 15701"/>
              <a:gd name="T25" fmla="*/ 4150 h 7623"/>
              <a:gd name="T26" fmla="*/ 7060 w 15701"/>
              <a:gd name="T27" fmla="*/ 3945 h 7623"/>
              <a:gd name="T28" fmla="*/ 7983 w 15701"/>
              <a:gd name="T29" fmla="*/ 2981 h 7623"/>
              <a:gd name="T30" fmla="*/ 8446 w 15701"/>
              <a:gd name="T31" fmla="*/ 2584 h 7623"/>
              <a:gd name="T32" fmla="*/ 8979 w 15701"/>
              <a:gd name="T33" fmla="*/ 1934 h 7623"/>
              <a:gd name="T34" fmla="*/ 9396 w 15701"/>
              <a:gd name="T35" fmla="*/ 1817 h 7623"/>
              <a:gd name="T36" fmla="*/ 9847 w 15701"/>
              <a:gd name="T37" fmla="*/ 1426 h 7623"/>
              <a:gd name="T38" fmla="*/ 10478 w 15701"/>
              <a:gd name="T39" fmla="*/ 807 h 7623"/>
              <a:gd name="T40" fmla="*/ 10879 w 15701"/>
              <a:gd name="T41" fmla="*/ 1029 h 7623"/>
              <a:gd name="T42" fmla="*/ 11822 w 15701"/>
              <a:gd name="T43" fmla="*/ 1029 h 7623"/>
              <a:gd name="T44" fmla="*/ 12249 w 15701"/>
              <a:gd name="T45" fmla="*/ 913 h 7623"/>
              <a:gd name="T46" fmla="*/ 12654 w 15701"/>
              <a:gd name="T47" fmla="*/ 450 h 7623"/>
              <a:gd name="T48" fmla="*/ 13241 w 15701"/>
              <a:gd name="T49" fmla="*/ 6 h 7623"/>
              <a:gd name="T50" fmla="*/ 13787 w 15701"/>
              <a:gd name="T51" fmla="*/ 136 h 7623"/>
              <a:gd name="T52" fmla="*/ 14714 w 15701"/>
              <a:gd name="T53" fmla="*/ 1230 h 7623"/>
              <a:gd name="T54" fmla="*/ 15060 w 15701"/>
              <a:gd name="T55" fmla="*/ 1110 h 7623"/>
              <a:gd name="T56" fmla="*/ 15660 w 15701"/>
              <a:gd name="T57" fmla="*/ 1859 h 7623"/>
              <a:gd name="T58" fmla="*/ 15441 w 15701"/>
              <a:gd name="T59" fmla="*/ 2006 h 7623"/>
              <a:gd name="T60" fmla="*/ 15105 w 15701"/>
              <a:gd name="T61" fmla="*/ 1371 h 7623"/>
              <a:gd name="T62" fmla="*/ 14522 w 15701"/>
              <a:gd name="T63" fmla="*/ 1411 h 7623"/>
              <a:gd name="T64" fmla="*/ 13578 w 15701"/>
              <a:gd name="T65" fmla="*/ 297 h 7623"/>
              <a:gd name="T66" fmla="*/ 13196 w 15701"/>
              <a:gd name="T67" fmla="*/ 267 h 7623"/>
              <a:gd name="T68" fmla="*/ 12847 w 15701"/>
              <a:gd name="T69" fmla="*/ 631 h 7623"/>
              <a:gd name="T70" fmla="*/ 12316 w 15701"/>
              <a:gd name="T71" fmla="*/ 1168 h 7623"/>
              <a:gd name="T72" fmla="*/ 11815 w 15701"/>
              <a:gd name="T73" fmla="*/ 1292 h 7623"/>
              <a:gd name="T74" fmla="*/ 10886 w 15701"/>
              <a:gd name="T75" fmla="*/ 1292 h 7623"/>
              <a:gd name="T76" fmla="*/ 10359 w 15701"/>
              <a:gd name="T77" fmla="*/ 1042 h 7623"/>
              <a:gd name="T78" fmla="*/ 10053 w 15701"/>
              <a:gd name="T79" fmla="*/ 1591 h 7623"/>
              <a:gd name="T80" fmla="*/ 9569 w 15701"/>
              <a:gd name="T81" fmla="*/ 2016 h 7623"/>
              <a:gd name="T82" fmla="*/ 9058 w 15701"/>
              <a:gd name="T83" fmla="*/ 2187 h 7623"/>
              <a:gd name="T84" fmla="*/ 8655 w 15701"/>
              <a:gd name="T85" fmla="*/ 2745 h 7623"/>
              <a:gd name="T86" fmla="*/ 8182 w 15701"/>
              <a:gd name="T87" fmla="*/ 3156 h 7623"/>
              <a:gd name="T88" fmla="*/ 7241 w 15701"/>
              <a:gd name="T89" fmla="*/ 4136 h 7623"/>
              <a:gd name="T90" fmla="*/ 6740 w 15701"/>
              <a:gd name="T91" fmla="*/ 4387 h 7623"/>
              <a:gd name="T92" fmla="*/ 6329 w 15701"/>
              <a:gd name="T93" fmla="*/ 5056 h 7623"/>
              <a:gd name="T94" fmla="*/ 5775 w 15701"/>
              <a:gd name="T95" fmla="*/ 5202 h 7623"/>
              <a:gd name="T96" fmla="*/ 5373 w 15701"/>
              <a:gd name="T97" fmla="*/ 5612 h 7623"/>
              <a:gd name="T98" fmla="*/ 4895 w 15701"/>
              <a:gd name="T99" fmla="*/ 5952 h 7623"/>
              <a:gd name="T100" fmla="*/ 4445 w 15701"/>
              <a:gd name="T101" fmla="*/ 6413 h 7623"/>
              <a:gd name="T102" fmla="*/ 3900 w 15701"/>
              <a:gd name="T103" fmla="*/ 6515 h 7623"/>
              <a:gd name="T104" fmla="*/ 3481 w 15701"/>
              <a:gd name="T105" fmla="*/ 6749 h 7623"/>
              <a:gd name="T106" fmla="*/ 2896 w 15701"/>
              <a:gd name="T107" fmla="*/ 6541 h 7623"/>
              <a:gd name="T108" fmla="*/ 2530 w 15701"/>
              <a:gd name="T109" fmla="*/ 6768 h 7623"/>
              <a:gd name="T110" fmla="*/ 1600 w 15701"/>
              <a:gd name="T111" fmla="*/ 7143 h 7623"/>
              <a:gd name="T112" fmla="*/ 1096 w 15701"/>
              <a:gd name="T113" fmla="*/ 7340 h 7623"/>
              <a:gd name="T114" fmla="*/ 674 w 15701"/>
              <a:gd name="T115" fmla="*/ 7376 h 7623"/>
              <a:gd name="T116" fmla="*/ 31 w 15701"/>
              <a:gd name="T117" fmla="*/ 7528 h 7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01" h="7623">
                <a:moveTo>
                  <a:pt x="95" y="7353"/>
                </a:moveTo>
                <a:lnTo>
                  <a:pt x="563" y="7137"/>
                </a:lnTo>
                <a:cubicBezTo>
                  <a:pt x="576" y="7131"/>
                  <a:pt x="590" y="7127"/>
                  <a:pt x="605" y="7125"/>
                </a:cubicBezTo>
                <a:lnTo>
                  <a:pt x="1069" y="7077"/>
                </a:lnTo>
                <a:lnTo>
                  <a:pt x="1033" y="7086"/>
                </a:lnTo>
                <a:lnTo>
                  <a:pt x="1501" y="6898"/>
                </a:lnTo>
                <a:lnTo>
                  <a:pt x="1967" y="6703"/>
                </a:lnTo>
                <a:lnTo>
                  <a:pt x="2435" y="6521"/>
                </a:lnTo>
                <a:lnTo>
                  <a:pt x="2893" y="6301"/>
                </a:lnTo>
                <a:cubicBezTo>
                  <a:pt x="2929" y="6285"/>
                  <a:pt x="2969" y="6284"/>
                  <a:pt x="3005" y="6300"/>
                </a:cubicBezTo>
                <a:lnTo>
                  <a:pt x="3473" y="6512"/>
                </a:lnTo>
                <a:lnTo>
                  <a:pt x="3356" y="6516"/>
                </a:lnTo>
                <a:lnTo>
                  <a:pt x="3820" y="6268"/>
                </a:lnTo>
                <a:cubicBezTo>
                  <a:pt x="3834" y="6261"/>
                  <a:pt x="3849" y="6256"/>
                  <a:pt x="3865" y="6254"/>
                </a:cubicBezTo>
                <a:lnTo>
                  <a:pt x="4333" y="6190"/>
                </a:lnTo>
                <a:lnTo>
                  <a:pt x="4256" y="6228"/>
                </a:lnTo>
                <a:lnTo>
                  <a:pt x="4724" y="5752"/>
                </a:lnTo>
                <a:cubicBezTo>
                  <a:pt x="4730" y="5746"/>
                  <a:pt x="4736" y="5741"/>
                  <a:pt x="4742" y="5737"/>
                </a:cubicBezTo>
                <a:lnTo>
                  <a:pt x="5206" y="5409"/>
                </a:lnTo>
                <a:lnTo>
                  <a:pt x="5192" y="5421"/>
                </a:lnTo>
                <a:lnTo>
                  <a:pt x="5660" y="4977"/>
                </a:lnTo>
                <a:cubicBezTo>
                  <a:pt x="5678" y="4959"/>
                  <a:pt x="5701" y="4947"/>
                  <a:pt x="5726" y="4943"/>
                </a:cubicBezTo>
                <a:lnTo>
                  <a:pt x="6194" y="4855"/>
                </a:lnTo>
                <a:lnTo>
                  <a:pt x="6108" y="4913"/>
                </a:lnTo>
                <a:lnTo>
                  <a:pt x="6572" y="4197"/>
                </a:lnTo>
                <a:cubicBezTo>
                  <a:pt x="6585" y="4177"/>
                  <a:pt x="6603" y="4160"/>
                  <a:pt x="6625" y="4150"/>
                </a:cubicBezTo>
                <a:lnTo>
                  <a:pt x="7093" y="3922"/>
                </a:lnTo>
                <a:lnTo>
                  <a:pt x="7060" y="3945"/>
                </a:lnTo>
                <a:lnTo>
                  <a:pt x="7528" y="3501"/>
                </a:lnTo>
                <a:lnTo>
                  <a:pt x="7983" y="2981"/>
                </a:lnTo>
                <a:lnTo>
                  <a:pt x="8464" y="2565"/>
                </a:lnTo>
                <a:lnTo>
                  <a:pt x="8446" y="2584"/>
                </a:lnTo>
                <a:lnTo>
                  <a:pt x="8914" y="1980"/>
                </a:lnTo>
                <a:cubicBezTo>
                  <a:pt x="8931" y="1958"/>
                  <a:pt x="8953" y="1942"/>
                  <a:pt x="8979" y="1934"/>
                </a:cubicBezTo>
                <a:lnTo>
                  <a:pt x="9443" y="1790"/>
                </a:lnTo>
                <a:lnTo>
                  <a:pt x="9396" y="1817"/>
                </a:lnTo>
                <a:lnTo>
                  <a:pt x="9864" y="1409"/>
                </a:lnTo>
                <a:lnTo>
                  <a:pt x="9847" y="1426"/>
                </a:lnTo>
                <a:lnTo>
                  <a:pt x="10315" y="842"/>
                </a:lnTo>
                <a:cubicBezTo>
                  <a:pt x="10355" y="793"/>
                  <a:pt x="10423" y="778"/>
                  <a:pt x="10478" y="807"/>
                </a:cubicBezTo>
                <a:lnTo>
                  <a:pt x="10942" y="1043"/>
                </a:lnTo>
                <a:lnTo>
                  <a:pt x="10879" y="1029"/>
                </a:lnTo>
                <a:lnTo>
                  <a:pt x="11347" y="1017"/>
                </a:lnTo>
                <a:lnTo>
                  <a:pt x="11822" y="1029"/>
                </a:lnTo>
                <a:lnTo>
                  <a:pt x="11785" y="1033"/>
                </a:lnTo>
                <a:lnTo>
                  <a:pt x="12249" y="913"/>
                </a:lnTo>
                <a:lnTo>
                  <a:pt x="12186" y="950"/>
                </a:lnTo>
                <a:lnTo>
                  <a:pt x="12654" y="450"/>
                </a:lnTo>
                <a:lnTo>
                  <a:pt x="13132" y="37"/>
                </a:lnTo>
                <a:cubicBezTo>
                  <a:pt x="13162" y="11"/>
                  <a:pt x="13202" y="0"/>
                  <a:pt x="13241" y="6"/>
                </a:cubicBezTo>
                <a:lnTo>
                  <a:pt x="13705" y="86"/>
                </a:lnTo>
                <a:cubicBezTo>
                  <a:pt x="13738" y="92"/>
                  <a:pt x="13767" y="110"/>
                  <a:pt x="13787" y="136"/>
                </a:cubicBezTo>
                <a:lnTo>
                  <a:pt x="14255" y="744"/>
                </a:lnTo>
                <a:lnTo>
                  <a:pt x="14714" y="1230"/>
                </a:lnTo>
                <a:lnTo>
                  <a:pt x="14596" y="1190"/>
                </a:lnTo>
                <a:lnTo>
                  <a:pt x="15060" y="1110"/>
                </a:lnTo>
                <a:cubicBezTo>
                  <a:pt x="15111" y="1102"/>
                  <a:pt x="15163" y="1124"/>
                  <a:pt x="15192" y="1167"/>
                </a:cubicBezTo>
                <a:lnTo>
                  <a:pt x="15660" y="1859"/>
                </a:lnTo>
                <a:cubicBezTo>
                  <a:pt x="15701" y="1919"/>
                  <a:pt x="15685" y="2001"/>
                  <a:pt x="15624" y="2042"/>
                </a:cubicBezTo>
                <a:cubicBezTo>
                  <a:pt x="15564" y="2083"/>
                  <a:pt x="15482" y="2067"/>
                  <a:pt x="15441" y="2006"/>
                </a:cubicBezTo>
                <a:lnTo>
                  <a:pt x="14973" y="1314"/>
                </a:lnTo>
                <a:lnTo>
                  <a:pt x="15105" y="1371"/>
                </a:lnTo>
                <a:lnTo>
                  <a:pt x="14641" y="1451"/>
                </a:lnTo>
                <a:cubicBezTo>
                  <a:pt x="14597" y="1458"/>
                  <a:pt x="14553" y="1443"/>
                  <a:pt x="14522" y="1411"/>
                </a:cubicBezTo>
                <a:lnTo>
                  <a:pt x="14046" y="905"/>
                </a:lnTo>
                <a:lnTo>
                  <a:pt x="13578" y="297"/>
                </a:lnTo>
                <a:lnTo>
                  <a:pt x="13660" y="347"/>
                </a:lnTo>
                <a:lnTo>
                  <a:pt x="13196" y="267"/>
                </a:lnTo>
                <a:lnTo>
                  <a:pt x="13305" y="236"/>
                </a:lnTo>
                <a:lnTo>
                  <a:pt x="12847" y="631"/>
                </a:lnTo>
                <a:lnTo>
                  <a:pt x="12379" y="1131"/>
                </a:lnTo>
                <a:cubicBezTo>
                  <a:pt x="12362" y="1149"/>
                  <a:pt x="12340" y="1162"/>
                  <a:pt x="12316" y="1168"/>
                </a:cubicBezTo>
                <a:lnTo>
                  <a:pt x="11852" y="1288"/>
                </a:lnTo>
                <a:cubicBezTo>
                  <a:pt x="11840" y="1291"/>
                  <a:pt x="11827" y="1293"/>
                  <a:pt x="11815" y="1292"/>
                </a:cubicBezTo>
                <a:lnTo>
                  <a:pt x="11354" y="1280"/>
                </a:lnTo>
                <a:lnTo>
                  <a:pt x="10886" y="1292"/>
                </a:lnTo>
                <a:cubicBezTo>
                  <a:pt x="10864" y="1293"/>
                  <a:pt x="10842" y="1288"/>
                  <a:pt x="10823" y="1278"/>
                </a:cubicBezTo>
                <a:lnTo>
                  <a:pt x="10359" y="1042"/>
                </a:lnTo>
                <a:lnTo>
                  <a:pt x="10521" y="1007"/>
                </a:lnTo>
                <a:lnTo>
                  <a:pt x="10053" y="1591"/>
                </a:lnTo>
                <a:cubicBezTo>
                  <a:pt x="10049" y="1597"/>
                  <a:pt x="10043" y="1603"/>
                  <a:pt x="10037" y="1608"/>
                </a:cubicBezTo>
                <a:lnTo>
                  <a:pt x="9569" y="2016"/>
                </a:lnTo>
                <a:cubicBezTo>
                  <a:pt x="9555" y="2028"/>
                  <a:pt x="9539" y="2037"/>
                  <a:pt x="9522" y="2043"/>
                </a:cubicBezTo>
                <a:lnTo>
                  <a:pt x="9058" y="2187"/>
                </a:lnTo>
                <a:lnTo>
                  <a:pt x="9123" y="2141"/>
                </a:lnTo>
                <a:lnTo>
                  <a:pt x="8655" y="2745"/>
                </a:lnTo>
                <a:cubicBezTo>
                  <a:pt x="8649" y="2752"/>
                  <a:pt x="8643" y="2759"/>
                  <a:pt x="8637" y="2764"/>
                </a:cubicBezTo>
                <a:lnTo>
                  <a:pt x="8182" y="3156"/>
                </a:lnTo>
                <a:lnTo>
                  <a:pt x="7709" y="3692"/>
                </a:lnTo>
                <a:lnTo>
                  <a:pt x="7241" y="4136"/>
                </a:lnTo>
                <a:cubicBezTo>
                  <a:pt x="7232" y="4146"/>
                  <a:pt x="7220" y="4153"/>
                  <a:pt x="7208" y="4159"/>
                </a:cubicBezTo>
                <a:lnTo>
                  <a:pt x="6740" y="4387"/>
                </a:lnTo>
                <a:lnTo>
                  <a:pt x="6793" y="4340"/>
                </a:lnTo>
                <a:lnTo>
                  <a:pt x="6329" y="5056"/>
                </a:lnTo>
                <a:cubicBezTo>
                  <a:pt x="6310" y="5087"/>
                  <a:pt x="6278" y="5108"/>
                  <a:pt x="6243" y="5114"/>
                </a:cubicBezTo>
                <a:lnTo>
                  <a:pt x="5775" y="5202"/>
                </a:lnTo>
                <a:lnTo>
                  <a:pt x="5841" y="5168"/>
                </a:lnTo>
                <a:lnTo>
                  <a:pt x="5373" y="5612"/>
                </a:lnTo>
                <a:cubicBezTo>
                  <a:pt x="5369" y="5617"/>
                  <a:pt x="5364" y="5621"/>
                  <a:pt x="5359" y="5624"/>
                </a:cubicBezTo>
                <a:lnTo>
                  <a:pt x="4895" y="5952"/>
                </a:lnTo>
                <a:lnTo>
                  <a:pt x="4913" y="5937"/>
                </a:lnTo>
                <a:lnTo>
                  <a:pt x="4445" y="6413"/>
                </a:lnTo>
                <a:cubicBezTo>
                  <a:pt x="4424" y="6434"/>
                  <a:pt x="4397" y="6447"/>
                  <a:pt x="4368" y="6451"/>
                </a:cubicBezTo>
                <a:lnTo>
                  <a:pt x="3900" y="6515"/>
                </a:lnTo>
                <a:lnTo>
                  <a:pt x="3945" y="6501"/>
                </a:lnTo>
                <a:lnTo>
                  <a:pt x="3481" y="6749"/>
                </a:lnTo>
                <a:cubicBezTo>
                  <a:pt x="3445" y="6768"/>
                  <a:pt x="3401" y="6770"/>
                  <a:pt x="3364" y="6753"/>
                </a:cubicBezTo>
                <a:lnTo>
                  <a:pt x="2896" y="6541"/>
                </a:lnTo>
                <a:lnTo>
                  <a:pt x="3007" y="6540"/>
                </a:lnTo>
                <a:lnTo>
                  <a:pt x="2530" y="6768"/>
                </a:lnTo>
                <a:lnTo>
                  <a:pt x="2069" y="6946"/>
                </a:lnTo>
                <a:lnTo>
                  <a:pt x="1600" y="7143"/>
                </a:lnTo>
                <a:lnTo>
                  <a:pt x="1132" y="7331"/>
                </a:lnTo>
                <a:cubicBezTo>
                  <a:pt x="1120" y="7336"/>
                  <a:pt x="1108" y="7339"/>
                  <a:pt x="1096" y="7340"/>
                </a:cubicBezTo>
                <a:lnTo>
                  <a:pt x="632" y="7388"/>
                </a:lnTo>
                <a:lnTo>
                  <a:pt x="674" y="7376"/>
                </a:lnTo>
                <a:lnTo>
                  <a:pt x="206" y="7592"/>
                </a:lnTo>
                <a:cubicBezTo>
                  <a:pt x="140" y="7623"/>
                  <a:pt x="61" y="7594"/>
                  <a:pt x="31" y="7528"/>
                </a:cubicBezTo>
                <a:cubicBezTo>
                  <a:pt x="0" y="7462"/>
                  <a:pt x="29" y="7383"/>
                  <a:pt x="95" y="7353"/>
                </a:cubicBezTo>
                <a:close/>
              </a:path>
            </a:pathLst>
          </a:custGeom>
          <a:solidFill>
            <a:srgbClr val="008000"/>
          </a:solidFill>
          <a:ln w="1588" cap="flat">
            <a:noFill/>
            <a:prstDash val="solid"/>
            <a:bevel/>
            <a:headEnd/>
            <a:tailEnd/>
          </a:ln>
          <a:effectLst/>
        </p:spPr>
        <p:txBody>
          <a:bodyPr vert="horz" wrap="square" lIns="91440" tIns="45720" rIns="91440" bIns="45720" numCol="1" anchor="t" anchorCtr="0" compatLnSpc="1">
            <a:prstTxWarp prst="textNoShape">
              <a:avLst/>
            </a:prstTxWarp>
          </a:bodyPr>
          <a:lstStyle/>
          <a:p>
            <a:endParaRPr lang="en-US"/>
          </a:p>
        </p:txBody>
      </p:sp>
      <p:grpSp>
        <p:nvGrpSpPr>
          <p:cNvPr id="28" name="Group 27"/>
          <p:cNvGrpSpPr/>
          <p:nvPr/>
        </p:nvGrpSpPr>
        <p:grpSpPr>
          <a:xfrm>
            <a:off x="457200" y="1951851"/>
            <a:ext cx="572273" cy="4190802"/>
            <a:chOff x="611188" y="1658938"/>
            <a:chExt cx="572273" cy="4190802"/>
          </a:xfrm>
        </p:grpSpPr>
        <p:sp>
          <p:nvSpPr>
            <p:cNvPr id="10" name="Rectangle 11"/>
            <p:cNvSpPr>
              <a:spLocks noChangeArrowheads="1"/>
            </p:cNvSpPr>
            <p:nvPr/>
          </p:nvSpPr>
          <p:spPr bwMode="auto">
            <a:xfrm>
              <a:off x="641350" y="5541963"/>
              <a:ext cx="5209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a:ln>
                    <a:noFill/>
                  </a:ln>
                  <a:solidFill>
                    <a:srgbClr val="000000"/>
                  </a:solidFill>
                  <a:effectLst/>
                  <a:latin typeface="+mn-lt"/>
                  <a:cs typeface="Arial" pitchFamily="34" charset="0"/>
                </a:rPr>
                <a:t>-50%</a:t>
              </a:r>
              <a:endParaRPr kumimoji="0" lang="en-US" altLang="en-US" sz="2000" i="0" u="none" strike="noStrike" cap="none" normalizeH="0" baseline="0">
                <a:ln>
                  <a:noFill/>
                </a:ln>
                <a:solidFill>
                  <a:schemeClr val="tx1"/>
                </a:solidFill>
                <a:effectLst/>
                <a:latin typeface="+mn-lt"/>
                <a:cs typeface="Arial" pitchFamily="34" charset="0"/>
              </a:endParaRPr>
            </a:p>
          </p:txBody>
        </p:sp>
        <p:sp>
          <p:nvSpPr>
            <p:cNvPr id="11" name="Rectangle 12"/>
            <p:cNvSpPr>
              <a:spLocks noChangeArrowheads="1"/>
            </p:cNvSpPr>
            <p:nvPr/>
          </p:nvSpPr>
          <p:spPr bwMode="auto">
            <a:xfrm>
              <a:off x="641350" y="5056188"/>
              <a:ext cx="5209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a:ln>
                    <a:noFill/>
                  </a:ln>
                  <a:solidFill>
                    <a:srgbClr val="000000"/>
                  </a:solidFill>
                  <a:effectLst/>
                  <a:latin typeface="+mn-lt"/>
                  <a:cs typeface="Arial" pitchFamily="34" charset="0"/>
                </a:rPr>
                <a:t>-25%</a:t>
              </a:r>
              <a:endParaRPr kumimoji="0" lang="en-US" altLang="en-US" sz="2000" i="0" u="none" strike="noStrike" cap="none" normalizeH="0" baseline="0">
                <a:ln>
                  <a:noFill/>
                </a:ln>
                <a:solidFill>
                  <a:schemeClr val="tx1"/>
                </a:solidFill>
                <a:effectLst/>
                <a:latin typeface="+mn-lt"/>
                <a:cs typeface="Arial" pitchFamily="34" charset="0"/>
              </a:endParaRPr>
            </a:p>
          </p:txBody>
        </p:sp>
        <p:sp>
          <p:nvSpPr>
            <p:cNvPr id="12" name="Rectangle 13"/>
            <p:cNvSpPr>
              <a:spLocks noChangeArrowheads="1"/>
            </p:cNvSpPr>
            <p:nvPr/>
          </p:nvSpPr>
          <p:spPr bwMode="auto">
            <a:xfrm>
              <a:off x="811213" y="4570413"/>
              <a:ext cx="3125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a:ln>
                    <a:noFill/>
                  </a:ln>
                  <a:solidFill>
                    <a:srgbClr val="000000"/>
                  </a:solidFill>
                  <a:effectLst/>
                  <a:latin typeface="+mn-lt"/>
                  <a:cs typeface="Arial" pitchFamily="34" charset="0"/>
                </a:rPr>
                <a:t>0%</a:t>
              </a:r>
              <a:endParaRPr kumimoji="0" lang="en-US" altLang="en-US" sz="2000" i="0" u="none" strike="noStrike" cap="none" normalizeH="0" baseline="0">
                <a:ln>
                  <a:noFill/>
                </a:ln>
                <a:solidFill>
                  <a:schemeClr val="tx1"/>
                </a:solidFill>
                <a:effectLst/>
                <a:latin typeface="+mn-lt"/>
                <a:cs typeface="Arial" pitchFamily="34" charset="0"/>
              </a:endParaRPr>
            </a:p>
          </p:txBody>
        </p:sp>
        <p:sp>
          <p:nvSpPr>
            <p:cNvPr id="17" name="Rectangle 14"/>
            <p:cNvSpPr>
              <a:spLocks noChangeArrowheads="1"/>
            </p:cNvSpPr>
            <p:nvPr/>
          </p:nvSpPr>
          <p:spPr bwMode="auto">
            <a:xfrm>
              <a:off x="711200" y="4086225"/>
              <a:ext cx="44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a:ln>
                    <a:noFill/>
                  </a:ln>
                  <a:solidFill>
                    <a:srgbClr val="000000"/>
                  </a:solidFill>
                  <a:effectLst/>
                  <a:latin typeface="+mn-lt"/>
                  <a:cs typeface="Arial" pitchFamily="34" charset="0"/>
                </a:rPr>
                <a:t>25%</a:t>
              </a:r>
              <a:endParaRPr kumimoji="0" lang="en-US" altLang="en-US" sz="2000" i="0" u="none" strike="noStrike" cap="none" normalizeH="0" baseline="0">
                <a:ln>
                  <a:noFill/>
                </a:ln>
                <a:solidFill>
                  <a:schemeClr val="tx1"/>
                </a:solidFill>
                <a:effectLst/>
                <a:latin typeface="+mn-lt"/>
                <a:cs typeface="Arial" pitchFamily="34" charset="0"/>
              </a:endParaRPr>
            </a:p>
          </p:txBody>
        </p:sp>
        <p:sp>
          <p:nvSpPr>
            <p:cNvPr id="18" name="Rectangle 15"/>
            <p:cNvSpPr>
              <a:spLocks noChangeArrowheads="1"/>
            </p:cNvSpPr>
            <p:nvPr/>
          </p:nvSpPr>
          <p:spPr bwMode="auto">
            <a:xfrm>
              <a:off x="711200" y="3600450"/>
              <a:ext cx="44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a:ln>
                    <a:noFill/>
                  </a:ln>
                  <a:solidFill>
                    <a:srgbClr val="000000"/>
                  </a:solidFill>
                  <a:effectLst/>
                  <a:latin typeface="+mn-lt"/>
                  <a:cs typeface="Arial" pitchFamily="34" charset="0"/>
                </a:rPr>
                <a:t>50%</a:t>
              </a:r>
              <a:endParaRPr kumimoji="0" lang="en-US" altLang="en-US" sz="2000" i="0" u="none" strike="noStrike" cap="none" normalizeH="0" baseline="0">
                <a:ln>
                  <a:noFill/>
                </a:ln>
                <a:solidFill>
                  <a:schemeClr val="tx1"/>
                </a:solidFill>
                <a:effectLst/>
                <a:latin typeface="+mn-lt"/>
                <a:cs typeface="Arial" pitchFamily="34" charset="0"/>
              </a:endParaRPr>
            </a:p>
          </p:txBody>
        </p:sp>
        <p:sp>
          <p:nvSpPr>
            <p:cNvPr id="20" name="Rectangle 16"/>
            <p:cNvSpPr>
              <a:spLocks noChangeArrowheads="1"/>
            </p:cNvSpPr>
            <p:nvPr/>
          </p:nvSpPr>
          <p:spPr bwMode="auto">
            <a:xfrm>
              <a:off x="711200" y="3114675"/>
              <a:ext cx="44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a:ln>
                    <a:noFill/>
                  </a:ln>
                  <a:solidFill>
                    <a:srgbClr val="000000"/>
                  </a:solidFill>
                  <a:effectLst/>
                  <a:latin typeface="+mn-lt"/>
                  <a:cs typeface="Arial" pitchFamily="34" charset="0"/>
                </a:rPr>
                <a:t>75%</a:t>
              </a:r>
              <a:endParaRPr kumimoji="0" lang="en-US" altLang="en-US" sz="2000" i="0" u="none" strike="noStrike" cap="none" normalizeH="0" baseline="0" dirty="0">
                <a:ln>
                  <a:noFill/>
                </a:ln>
                <a:solidFill>
                  <a:schemeClr val="tx1"/>
                </a:solidFill>
                <a:effectLst/>
                <a:latin typeface="+mn-lt"/>
                <a:cs typeface="Arial" pitchFamily="34" charset="0"/>
              </a:endParaRPr>
            </a:p>
          </p:txBody>
        </p:sp>
        <p:sp>
          <p:nvSpPr>
            <p:cNvPr id="21" name="Rectangle 17"/>
            <p:cNvSpPr>
              <a:spLocks noChangeArrowheads="1"/>
            </p:cNvSpPr>
            <p:nvPr/>
          </p:nvSpPr>
          <p:spPr bwMode="auto">
            <a:xfrm>
              <a:off x="611188" y="2628900"/>
              <a:ext cx="5722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a:ln>
                    <a:noFill/>
                  </a:ln>
                  <a:solidFill>
                    <a:srgbClr val="000000"/>
                  </a:solidFill>
                  <a:effectLst/>
                  <a:latin typeface="+mn-lt"/>
                  <a:cs typeface="Arial" pitchFamily="34" charset="0"/>
                </a:rPr>
                <a:t>100%</a:t>
              </a:r>
              <a:endParaRPr kumimoji="0" lang="en-US" altLang="en-US" sz="2000" i="0" u="none" strike="noStrike" cap="none" normalizeH="0" baseline="0" dirty="0">
                <a:ln>
                  <a:noFill/>
                </a:ln>
                <a:solidFill>
                  <a:schemeClr val="tx1"/>
                </a:solidFill>
                <a:effectLst/>
                <a:latin typeface="+mn-lt"/>
                <a:cs typeface="Arial" pitchFamily="34" charset="0"/>
              </a:endParaRPr>
            </a:p>
          </p:txBody>
        </p:sp>
        <p:sp>
          <p:nvSpPr>
            <p:cNvPr id="22" name="Rectangle 18"/>
            <p:cNvSpPr>
              <a:spLocks noChangeArrowheads="1"/>
            </p:cNvSpPr>
            <p:nvPr/>
          </p:nvSpPr>
          <p:spPr bwMode="auto">
            <a:xfrm>
              <a:off x="611188" y="2144713"/>
              <a:ext cx="5722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a:ln>
                    <a:noFill/>
                  </a:ln>
                  <a:solidFill>
                    <a:srgbClr val="000000"/>
                  </a:solidFill>
                  <a:effectLst/>
                  <a:latin typeface="+mn-lt"/>
                  <a:cs typeface="Arial" pitchFamily="34" charset="0"/>
                </a:rPr>
                <a:t>125%</a:t>
              </a:r>
              <a:endParaRPr kumimoji="0" lang="en-US" altLang="en-US" sz="2000" i="0" u="none" strike="noStrike" cap="none" normalizeH="0" baseline="0" dirty="0">
                <a:ln>
                  <a:noFill/>
                </a:ln>
                <a:solidFill>
                  <a:schemeClr val="tx1"/>
                </a:solidFill>
                <a:effectLst/>
                <a:latin typeface="+mn-lt"/>
                <a:cs typeface="Arial" pitchFamily="34" charset="0"/>
              </a:endParaRPr>
            </a:p>
          </p:txBody>
        </p:sp>
        <p:sp>
          <p:nvSpPr>
            <p:cNvPr id="23" name="Rectangle 19"/>
            <p:cNvSpPr>
              <a:spLocks noChangeArrowheads="1"/>
            </p:cNvSpPr>
            <p:nvPr/>
          </p:nvSpPr>
          <p:spPr bwMode="auto">
            <a:xfrm>
              <a:off x="611188" y="1658938"/>
              <a:ext cx="5722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a:ln>
                    <a:noFill/>
                  </a:ln>
                  <a:solidFill>
                    <a:srgbClr val="000000"/>
                  </a:solidFill>
                  <a:effectLst/>
                  <a:latin typeface="+mn-lt"/>
                  <a:cs typeface="Arial" pitchFamily="34" charset="0"/>
                </a:rPr>
                <a:t>150%</a:t>
              </a:r>
              <a:endParaRPr kumimoji="0" lang="en-US" altLang="en-US" sz="2000" i="0" u="none" strike="noStrike" cap="none" normalizeH="0" baseline="0" dirty="0">
                <a:ln>
                  <a:noFill/>
                </a:ln>
                <a:solidFill>
                  <a:schemeClr val="tx1"/>
                </a:solidFill>
                <a:effectLst/>
                <a:latin typeface="+mn-lt"/>
                <a:cs typeface="Arial" pitchFamily="34" charset="0"/>
              </a:endParaRPr>
            </a:p>
          </p:txBody>
        </p:sp>
      </p:grpSp>
      <p:grpSp>
        <p:nvGrpSpPr>
          <p:cNvPr id="29" name="Group 28"/>
          <p:cNvGrpSpPr/>
          <p:nvPr/>
        </p:nvGrpSpPr>
        <p:grpSpPr>
          <a:xfrm>
            <a:off x="838200" y="5961876"/>
            <a:ext cx="5510212" cy="406202"/>
            <a:chOff x="1039813" y="5668963"/>
            <a:chExt cx="5510212" cy="406202"/>
          </a:xfrm>
        </p:grpSpPr>
        <p:sp>
          <p:nvSpPr>
            <p:cNvPr id="7" name="Rectangle 8"/>
            <p:cNvSpPr>
              <a:spLocks noChangeArrowheads="1"/>
            </p:cNvSpPr>
            <p:nvPr/>
          </p:nvSpPr>
          <p:spPr bwMode="auto">
            <a:xfrm>
              <a:off x="1238250" y="5668963"/>
              <a:ext cx="5311775" cy="3175"/>
            </a:xfrm>
            <a:prstGeom prst="rect">
              <a:avLst/>
            </a:pr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2000"/>
            </a:p>
          </p:txBody>
        </p:sp>
        <p:sp>
          <p:nvSpPr>
            <p:cNvPr id="24" name="Rectangle 20"/>
            <p:cNvSpPr>
              <a:spLocks noChangeArrowheads="1"/>
            </p:cNvSpPr>
            <p:nvPr/>
          </p:nvSpPr>
          <p:spPr bwMode="auto">
            <a:xfrm>
              <a:off x="1039813" y="5767388"/>
              <a:ext cx="5193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a:ln>
                    <a:noFill/>
                  </a:ln>
                  <a:solidFill>
                    <a:srgbClr val="000000"/>
                  </a:solidFill>
                  <a:effectLst/>
                  <a:latin typeface="+mn-lt"/>
                  <a:cs typeface="Arial" pitchFamily="34" charset="0"/>
                </a:rPr>
                <a:t>1980</a:t>
              </a:r>
              <a:endParaRPr kumimoji="0" lang="en-US" altLang="en-US" sz="2000" i="0" u="none" strike="noStrike" cap="none" normalizeH="0" baseline="0" dirty="0">
                <a:ln>
                  <a:noFill/>
                </a:ln>
                <a:solidFill>
                  <a:schemeClr val="tx1"/>
                </a:solidFill>
                <a:effectLst/>
                <a:latin typeface="+mn-lt"/>
                <a:cs typeface="Arial" pitchFamily="34" charset="0"/>
              </a:endParaRPr>
            </a:p>
          </p:txBody>
        </p:sp>
        <p:sp>
          <p:nvSpPr>
            <p:cNvPr id="25" name="Rectangle 21"/>
            <p:cNvSpPr>
              <a:spLocks noChangeArrowheads="1"/>
            </p:cNvSpPr>
            <p:nvPr/>
          </p:nvSpPr>
          <p:spPr bwMode="auto">
            <a:xfrm>
              <a:off x="2557463" y="5767388"/>
              <a:ext cx="5193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a:ln>
                    <a:noFill/>
                  </a:ln>
                  <a:solidFill>
                    <a:srgbClr val="000000"/>
                  </a:solidFill>
                  <a:effectLst/>
                  <a:latin typeface="+mn-lt"/>
                  <a:cs typeface="Arial" pitchFamily="34" charset="0"/>
                </a:rPr>
                <a:t>1990</a:t>
              </a:r>
              <a:endParaRPr kumimoji="0" lang="en-US" altLang="en-US" sz="2000" i="0" u="none" strike="noStrike" cap="none" normalizeH="0" baseline="0" dirty="0">
                <a:ln>
                  <a:noFill/>
                </a:ln>
                <a:solidFill>
                  <a:schemeClr val="tx1"/>
                </a:solidFill>
                <a:effectLst/>
                <a:latin typeface="+mn-lt"/>
                <a:cs typeface="Arial" pitchFamily="34" charset="0"/>
              </a:endParaRPr>
            </a:p>
          </p:txBody>
        </p:sp>
        <p:sp>
          <p:nvSpPr>
            <p:cNvPr id="26" name="Rectangle 22"/>
            <p:cNvSpPr>
              <a:spLocks noChangeArrowheads="1"/>
            </p:cNvSpPr>
            <p:nvPr/>
          </p:nvSpPr>
          <p:spPr bwMode="auto">
            <a:xfrm>
              <a:off x="4075113" y="5767388"/>
              <a:ext cx="5193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a:ln>
                    <a:noFill/>
                  </a:ln>
                  <a:solidFill>
                    <a:srgbClr val="000000"/>
                  </a:solidFill>
                  <a:effectLst/>
                  <a:latin typeface="+mn-lt"/>
                  <a:cs typeface="Arial" pitchFamily="34" charset="0"/>
                </a:rPr>
                <a:t>2000</a:t>
              </a:r>
              <a:endParaRPr kumimoji="0" lang="en-US" altLang="en-US" sz="2000" i="0" u="none" strike="noStrike" cap="none" normalizeH="0" baseline="0">
                <a:ln>
                  <a:noFill/>
                </a:ln>
                <a:solidFill>
                  <a:schemeClr val="tx1"/>
                </a:solidFill>
                <a:effectLst/>
                <a:latin typeface="+mn-lt"/>
                <a:cs typeface="Arial" pitchFamily="34" charset="0"/>
              </a:endParaRPr>
            </a:p>
          </p:txBody>
        </p:sp>
        <p:sp>
          <p:nvSpPr>
            <p:cNvPr id="27" name="Rectangle 23"/>
            <p:cNvSpPr>
              <a:spLocks noChangeArrowheads="1"/>
            </p:cNvSpPr>
            <p:nvPr/>
          </p:nvSpPr>
          <p:spPr bwMode="auto">
            <a:xfrm>
              <a:off x="5592763" y="5767388"/>
              <a:ext cx="5193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a:ln>
                    <a:noFill/>
                  </a:ln>
                  <a:solidFill>
                    <a:srgbClr val="000000"/>
                  </a:solidFill>
                  <a:effectLst/>
                  <a:latin typeface="+mn-lt"/>
                  <a:cs typeface="Arial" pitchFamily="34" charset="0"/>
                </a:rPr>
                <a:t>2010</a:t>
              </a:r>
              <a:endParaRPr kumimoji="0" lang="en-US" altLang="en-US" sz="2000" i="0" u="none" strike="noStrike" cap="none" normalizeH="0" baseline="0">
                <a:ln>
                  <a:noFill/>
                </a:ln>
                <a:solidFill>
                  <a:schemeClr val="tx1"/>
                </a:solidFill>
                <a:effectLst/>
                <a:latin typeface="+mn-lt"/>
                <a:cs typeface="Arial" pitchFamily="34" charset="0"/>
              </a:endParaRPr>
            </a:p>
          </p:txBody>
        </p:sp>
      </p:grpSp>
      <p:grpSp>
        <p:nvGrpSpPr>
          <p:cNvPr id="31" name="Group 30"/>
          <p:cNvGrpSpPr/>
          <p:nvPr/>
        </p:nvGrpSpPr>
        <p:grpSpPr>
          <a:xfrm>
            <a:off x="5300447" y="2352280"/>
            <a:ext cx="1066800" cy="1055308"/>
            <a:chOff x="9677400" y="2057400"/>
            <a:chExt cx="1066800" cy="1055308"/>
          </a:xfrm>
        </p:grpSpPr>
        <p:sp>
          <p:nvSpPr>
            <p:cNvPr id="39" name="Rectangle 38"/>
            <p:cNvSpPr>
              <a:spLocks noChangeArrowheads="1"/>
            </p:cNvSpPr>
            <p:nvPr/>
          </p:nvSpPr>
          <p:spPr bwMode="auto">
            <a:xfrm rot="10800000">
              <a:off x="9677400" y="2057400"/>
              <a:ext cx="343294" cy="1055308"/>
            </a:xfrm>
            <a:prstGeom prst="rect">
              <a:avLst/>
            </a:prstGeom>
            <a:solidFill>
              <a:schemeClr val="tx1">
                <a:lumMod val="85000"/>
              </a:schemeClr>
            </a:solidFill>
            <a:ln w="3175" algn="ctr">
              <a:noFill/>
              <a:miter lim="800000"/>
              <a:headEnd/>
              <a:tailEnd/>
            </a:ln>
          </p:spPr>
          <p:txBody>
            <a:bodyPr wrap="none" anchor="ctr"/>
            <a:lstStyle>
              <a:defPPr>
                <a:defRPr lang="en-US"/>
              </a:defPPr>
              <a:lvl1pPr algn="l" rtl="0" fontAlgn="base">
                <a:spcBef>
                  <a:spcPct val="0"/>
                </a:spcBef>
                <a:spcAft>
                  <a:spcPct val="0"/>
                </a:spcAft>
                <a:defRPr sz="2800" b="1" kern="1200">
                  <a:solidFill>
                    <a:schemeClr val="tx1"/>
                  </a:solidFill>
                  <a:latin typeface="Arial" charset="0"/>
                  <a:ea typeface="+mn-ea"/>
                  <a:cs typeface="+mn-cs"/>
                </a:defRPr>
              </a:lvl1pPr>
              <a:lvl2pPr marL="457200" algn="l" rtl="0" fontAlgn="base">
                <a:spcBef>
                  <a:spcPct val="0"/>
                </a:spcBef>
                <a:spcAft>
                  <a:spcPct val="0"/>
                </a:spcAft>
                <a:defRPr sz="2800" b="1" kern="1200">
                  <a:solidFill>
                    <a:schemeClr val="tx1"/>
                  </a:solidFill>
                  <a:latin typeface="Arial" charset="0"/>
                  <a:ea typeface="+mn-ea"/>
                  <a:cs typeface="+mn-cs"/>
                </a:defRPr>
              </a:lvl2pPr>
              <a:lvl3pPr marL="914400" algn="l" rtl="0" fontAlgn="base">
                <a:spcBef>
                  <a:spcPct val="0"/>
                </a:spcBef>
                <a:spcAft>
                  <a:spcPct val="0"/>
                </a:spcAft>
                <a:defRPr sz="2800" b="1" kern="1200">
                  <a:solidFill>
                    <a:schemeClr val="tx1"/>
                  </a:solidFill>
                  <a:latin typeface="Arial" charset="0"/>
                  <a:ea typeface="+mn-ea"/>
                  <a:cs typeface="+mn-cs"/>
                </a:defRPr>
              </a:lvl3pPr>
              <a:lvl4pPr marL="1371600" algn="l" rtl="0" fontAlgn="base">
                <a:spcBef>
                  <a:spcPct val="0"/>
                </a:spcBef>
                <a:spcAft>
                  <a:spcPct val="0"/>
                </a:spcAft>
                <a:defRPr sz="2800" b="1" kern="1200">
                  <a:solidFill>
                    <a:schemeClr val="tx1"/>
                  </a:solidFill>
                  <a:latin typeface="Arial" charset="0"/>
                  <a:ea typeface="+mn-ea"/>
                  <a:cs typeface="+mn-cs"/>
                </a:defRPr>
              </a:lvl4pPr>
              <a:lvl5pPr marL="1828800" algn="l"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a:lstStyle>
            <a:p>
              <a:endParaRPr lang="en-US" dirty="0">
                <a:latin typeface="+mn-lt"/>
                <a:ea typeface="Segoe UI" panose="020B0502040204020203" pitchFamily="34" charset="0"/>
                <a:cs typeface="Segoe UI" panose="020B0502040204020203" pitchFamily="34" charset="0"/>
              </a:endParaRPr>
            </a:p>
          </p:txBody>
        </p:sp>
        <p:sp>
          <p:nvSpPr>
            <p:cNvPr id="40" name="Rectangle 39"/>
            <p:cNvSpPr>
              <a:spLocks noChangeArrowheads="1"/>
            </p:cNvSpPr>
            <p:nvPr/>
          </p:nvSpPr>
          <p:spPr bwMode="auto">
            <a:xfrm rot="10800000">
              <a:off x="9990149" y="2057400"/>
              <a:ext cx="754051" cy="1055308"/>
            </a:xfrm>
            <a:prstGeom prst="rect">
              <a:avLst/>
            </a:prstGeom>
            <a:solidFill>
              <a:srgbClr val="FFFFDC"/>
            </a:solidFill>
            <a:ln w="3175" algn="ctr">
              <a:noFill/>
              <a:miter lim="800000"/>
              <a:headEnd/>
              <a:tailEnd/>
            </a:ln>
          </p:spPr>
          <p:txBody>
            <a:bodyPr wrap="none" anchor="ctr"/>
            <a:lstStyle>
              <a:defPPr>
                <a:defRPr lang="en-US"/>
              </a:defPPr>
              <a:lvl1pPr algn="l" rtl="0" fontAlgn="base">
                <a:spcBef>
                  <a:spcPct val="0"/>
                </a:spcBef>
                <a:spcAft>
                  <a:spcPct val="0"/>
                </a:spcAft>
                <a:defRPr sz="2800" b="1" kern="1200">
                  <a:solidFill>
                    <a:schemeClr val="tx1"/>
                  </a:solidFill>
                  <a:latin typeface="Arial" charset="0"/>
                  <a:ea typeface="+mn-ea"/>
                  <a:cs typeface="+mn-cs"/>
                </a:defRPr>
              </a:lvl1pPr>
              <a:lvl2pPr marL="457200" algn="l" rtl="0" fontAlgn="base">
                <a:spcBef>
                  <a:spcPct val="0"/>
                </a:spcBef>
                <a:spcAft>
                  <a:spcPct val="0"/>
                </a:spcAft>
                <a:defRPr sz="2800" b="1" kern="1200">
                  <a:solidFill>
                    <a:schemeClr val="tx1"/>
                  </a:solidFill>
                  <a:latin typeface="Arial" charset="0"/>
                  <a:ea typeface="+mn-ea"/>
                  <a:cs typeface="+mn-cs"/>
                </a:defRPr>
              </a:lvl2pPr>
              <a:lvl3pPr marL="914400" algn="l" rtl="0" fontAlgn="base">
                <a:spcBef>
                  <a:spcPct val="0"/>
                </a:spcBef>
                <a:spcAft>
                  <a:spcPct val="0"/>
                </a:spcAft>
                <a:defRPr sz="2800" b="1" kern="1200">
                  <a:solidFill>
                    <a:schemeClr val="tx1"/>
                  </a:solidFill>
                  <a:latin typeface="Arial" charset="0"/>
                  <a:ea typeface="+mn-ea"/>
                  <a:cs typeface="+mn-cs"/>
                </a:defRPr>
              </a:lvl3pPr>
              <a:lvl4pPr marL="1371600" algn="l" rtl="0" fontAlgn="base">
                <a:spcBef>
                  <a:spcPct val="0"/>
                </a:spcBef>
                <a:spcAft>
                  <a:spcPct val="0"/>
                </a:spcAft>
                <a:defRPr sz="2800" b="1" kern="1200">
                  <a:solidFill>
                    <a:schemeClr val="tx1"/>
                  </a:solidFill>
                  <a:latin typeface="Arial" charset="0"/>
                  <a:ea typeface="+mn-ea"/>
                  <a:cs typeface="+mn-cs"/>
                </a:defRPr>
              </a:lvl4pPr>
              <a:lvl5pPr marL="1828800" algn="l"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a:lstStyle>
            <a:p>
              <a:endParaRPr lang="en-US" dirty="0">
                <a:latin typeface="+mn-lt"/>
                <a:ea typeface="Segoe UI" panose="020B0502040204020203" pitchFamily="34" charset="0"/>
                <a:cs typeface="Segoe UI" panose="020B0502040204020203" pitchFamily="34" charset="0"/>
              </a:endParaRPr>
            </a:p>
          </p:txBody>
        </p:sp>
      </p:grpSp>
      <p:cxnSp>
        <p:nvCxnSpPr>
          <p:cNvPr id="4" name="Straight Connector 3"/>
          <p:cNvCxnSpPr/>
          <p:nvPr/>
        </p:nvCxnSpPr>
        <p:spPr>
          <a:xfrm>
            <a:off x="1078990" y="5003820"/>
            <a:ext cx="5244022" cy="0"/>
          </a:xfrm>
          <a:prstGeom prst="line">
            <a:avLst/>
          </a:prstGeom>
          <a:ln w="44450">
            <a:solidFill>
              <a:schemeClr val="bg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Freeform 9"/>
          <p:cNvSpPr>
            <a:spLocks/>
          </p:cNvSpPr>
          <p:nvPr/>
        </p:nvSpPr>
        <p:spPr bwMode="auto">
          <a:xfrm>
            <a:off x="1036637" y="4968612"/>
            <a:ext cx="5100638" cy="821302"/>
          </a:xfrm>
          <a:custGeom>
            <a:avLst/>
            <a:gdLst>
              <a:gd name="T0" fmla="*/ 654 w 15685"/>
              <a:gd name="T1" fmla="*/ 358 h 3053"/>
              <a:gd name="T2" fmla="*/ 1168 w 15685"/>
              <a:gd name="T3" fmla="*/ 802 h 3053"/>
              <a:gd name="T4" fmla="*/ 1586 w 15685"/>
              <a:gd name="T5" fmla="*/ 918 h 3053"/>
              <a:gd name="T6" fmla="*/ 2010 w 15685"/>
              <a:gd name="T7" fmla="*/ 893 h 3053"/>
              <a:gd name="T8" fmla="*/ 2397 w 15685"/>
              <a:gd name="T9" fmla="*/ 553 h 3053"/>
              <a:gd name="T10" fmla="*/ 2912 w 15685"/>
              <a:gd name="T11" fmla="*/ 213 h 3053"/>
              <a:gd name="T12" fmla="*/ 3859 w 15685"/>
              <a:gd name="T13" fmla="*/ 6 h 3053"/>
              <a:gd name="T14" fmla="*/ 4435 w 15685"/>
              <a:gd name="T15" fmla="*/ 449 h 3053"/>
              <a:gd name="T16" fmla="*/ 4796 w 15685"/>
              <a:gd name="T17" fmla="*/ 782 h 3053"/>
              <a:gd name="T18" fmla="*/ 5311 w 15685"/>
              <a:gd name="T19" fmla="*/ 716 h 3053"/>
              <a:gd name="T20" fmla="*/ 5798 w 15685"/>
              <a:gd name="T21" fmla="*/ 839 h 3053"/>
              <a:gd name="T22" fmla="*/ 6200 w 15685"/>
              <a:gd name="T23" fmla="*/ 1025 h 3053"/>
              <a:gd name="T24" fmla="*/ 6629 w 15685"/>
              <a:gd name="T25" fmla="*/ 978 h 3053"/>
              <a:gd name="T26" fmla="*/ 7220 w 15685"/>
              <a:gd name="T27" fmla="*/ 798 h 3053"/>
              <a:gd name="T28" fmla="*/ 7615 w 15685"/>
              <a:gd name="T29" fmla="*/ 1084 h 3053"/>
              <a:gd name="T30" fmla="*/ 8563 w 15685"/>
              <a:gd name="T31" fmla="*/ 1141 h 3053"/>
              <a:gd name="T32" fmla="*/ 9115 w 15685"/>
              <a:gd name="T33" fmla="*/ 1722 h 3053"/>
              <a:gd name="T34" fmla="*/ 9500 w 15685"/>
              <a:gd name="T35" fmla="*/ 1750 h 3053"/>
              <a:gd name="T36" fmla="*/ 9933 w 15685"/>
              <a:gd name="T37" fmla="*/ 1697 h 3053"/>
              <a:gd name="T38" fmla="*/ 10428 w 15685"/>
              <a:gd name="T39" fmla="*/ 1741 h 3053"/>
              <a:gd name="T40" fmla="*/ 10859 w 15685"/>
              <a:gd name="T41" fmla="*/ 1750 h 3053"/>
              <a:gd name="T42" fmla="*/ 11805 w 15685"/>
              <a:gd name="T43" fmla="*/ 1641 h 3053"/>
              <a:gd name="T44" fmla="*/ 12357 w 15685"/>
              <a:gd name="T45" fmla="*/ 2006 h 3053"/>
              <a:gd name="T46" fmla="*/ 12801 w 15685"/>
              <a:gd name="T47" fmla="*/ 2420 h 3053"/>
              <a:gd name="T48" fmla="*/ 13238 w 15685"/>
              <a:gd name="T49" fmla="*/ 2618 h 3053"/>
              <a:gd name="T50" fmla="*/ 13677 w 15685"/>
              <a:gd name="T51" fmla="*/ 2696 h 3053"/>
              <a:gd name="T52" fmla="*/ 14175 w 15685"/>
              <a:gd name="T53" fmla="*/ 2691 h 3053"/>
              <a:gd name="T54" fmla="*/ 14593 w 15685"/>
              <a:gd name="T55" fmla="*/ 2790 h 3053"/>
              <a:gd name="T56" fmla="*/ 15537 w 15685"/>
              <a:gd name="T57" fmla="*/ 2673 h 3053"/>
              <a:gd name="T58" fmla="*/ 15558 w 15685"/>
              <a:gd name="T59" fmla="*/ 2936 h 3053"/>
              <a:gd name="T60" fmla="*/ 14638 w 15685"/>
              <a:gd name="T61" fmla="*/ 3051 h 3053"/>
              <a:gd name="T62" fmla="*/ 14120 w 15685"/>
              <a:gd name="T63" fmla="*/ 2950 h 3053"/>
              <a:gd name="T64" fmla="*/ 13682 w 15685"/>
              <a:gd name="T65" fmla="*/ 2960 h 3053"/>
              <a:gd name="T66" fmla="*/ 13193 w 15685"/>
              <a:gd name="T67" fmla="*/ 2879 h 3053"/>
              <a:gd name="T68" fmla="*/ 12694 w 15685"/>
              <a:gd name="T69" fmla="*/ 2661 h 3053"/>
              <a:gd name="T70" fmla="*/ 12201 w 15685"/>
              <a:gd name="T71" fmla="*/ 2219 h 3053"/>
              <a:gd name="T72" fmla="*/ 11826 w 15685"/>
              <a:gd name="T73" fmla="*/ 1904 h 3053"/>
              <a:gd name="T74" fmla="*/ 10900 w 15685"/>
              <a:gd name="T75" fmla="*/ 2011 h 3053"/>
              <a:gd name="T76" fmla="*/ 10403 w 15685"/>
              <a:gd name="T77" fmla="*/ 2004 h 3053"/>
              <a:gd name="T78" fmla="*/ 9962 w 15685"/>
              <a:gd name="T79" fmla="*/ 1960 h 3053"/>
              <a:gd name="T80" fmla="*/ 9459 w 15685"/>
              <a:gd name="T81" fmla="*/ 2011 h 3053"/>
              <a:gd name="T82" fmla="*/ 8916 w 15685"/>
              <a:gd name="T83" fmla="*/ 1895 h 3053"/>
              <a:gd name="T84" fmla="*/ 8532 w 15685"/>
              <a:gd name="T85" fmla="*/ 1404 h 3053"/>
              <a:gd name="T86" fmla="*/ 7615 w 15685"/>
              <a:gd name="T87" fmla="*/ 1348 h 3053"/>
              <a:gd name="T88" fmla="*/ 7075 w 15685"/>
              <a:gd name="T89" fmla="*/ 1019 h 3053"/>
              <a:gd name="T90" fmla="*/ 6730 w 15685"/>
              <a:gd name="T91" fmla="*/ 1223 h 3053"/>
              <a:gd name="T92" fmla="*/ 6231 w 15685"/>
              <a:gd name="T93" fmla="*/ 1288 h 3053"/>
              <a:gd name="T94" fmla="*/ 5696 w 15685"/>
              <a:gd name="T95" fmla="*/ 1082 h 3053"/>
              <a:gd name="T96" fmla="*/ 5248 w 15685"/>
              <a:gd name="T97" fmla="*/ 973 h 3053"/>
              <a:gd name="T98" fmla="*/ 4835 w 15685"/>
              <a:gd name="T99" fmla="*/ 1043 h 3053"/>
              <a:gd name="T100" fmla="*/ 4260 w 15685"/>
              <a:gd name="T101" fmla="*/ 648 h 3053"/>
              <a:gd name="T102" fmla="*/ 3900 w 15685"/>
              <a:gd name="T103" fmla="*/ 267 h 3053"/>
              <a:gd name="T104" fmla="*/ 2983 w 15685"/>
              <a:gd name="T105" fmla="*/ 468 h 3053"/>
              <a:gd name="T106" fmla="*/ 2561 w 15685"/>
              <a:gd name="T107" fmla="*/ 760 h 3053"/>
              <a:gd name="T108" fmla="*/ 2021 w 15685"/>
              <a:gd name="T109" fmla="*/ 1156 h 3053"/>
              <a:gd name="T110" fmla="*/ 1509 w 15685"/>
              <a:gd name="T111" fmla="*/ 1171 h 3053"/>
              <a:gd name="T112" fmla="*/ 991 w 15685"/>
              <a:gd name="T113" fmla="*/ 999 h 3053"/>
              <a:gd name="T114" fmla="*/ 577 w 15685"/>
              <a:gd name="T115" fmla="*/ 611 h 3053"/>
              <a:gd name="T116" fmla="*/ 21 w 15685"/>
              <a:gd name="T117" fmla="*/ 302 h 3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85" h="3053">
                <a:moveTo>
                  <a:pt x="186" y="214"/>
                </a:moveTo>
                <a:lnTo>
                  <a:pt x="654" y="358"/>
                </a:lnTo>
                <a:cubicBezTo>
                  <a:pt x="673" y="364"/>
                  <a:pt x="689" y="373"/>
                  <a:pt x="704" y="386"/>
                </a:cubicBezTo>
                <a:lnTo>
                  <a:pt x="1168" y="802"/>
                </a:lnTo>
                <a:lnTo>
                  <a:pt x="1118" y="774"/>
                </a:lnTo>
                <a:lnTo>
                  <a:pt x="1586" y="918"/>
                </a:lnTo>
                <a:lnTo>
                  <a:pt x="1542" y="913"/>
                </a:lnTo>
                <a:lnTo>
                  <a:pt x="2010" y="893"/>
                </a:lnTo>
                <a:lnTo>
                  <a:pt x="1933" y="921"/>
                </a:lnTo>
                <a:lnTo>
                  <a:pt x="2397" y="553"/>
                </a:lnTo>
                <a:lnTo>
                  <a:pt x="2874" y="231"/>
                </a:lnTo>
                <a:cubicBezTo>
                  <a:pt x="2885" y="223"/>
                  <a:pt x="2898" y="217"/>
                  <a:pt x="2912" y="213"/>
                </a:cubicBezTo>
                <a:lnTo>
                  <a:pt x="3380" y="81"/>
                </a:lnTo>
                <a:lnTo>
                  <a:pt x="3859" y="6"/>
                </a:lnTo>
                <a:cubicBezTo>
                  <a:pt x="3898" y="0"/>
                  <a:pt x="3937" y="12"/>
                  <a:pt x="3967" y="37"/>
                </a:cubicBezTo>
                <a:lnTo>
                  <a:pt x="4435" y="449"/>
                </a:lnTo>
                <a:lnTo>
                  <a:pt x="4897" y="808"/>
                </a:lnTo>
                <a:lnTo>
                  <a:pt x="4796" y="782"/>
                </a:lnTo>
                <a:lnTo>
                  <a:pt x="5260" y="714"/>
                </a:lnTo>
                <a:cubicBezTo>
                  <a:pt x="5277" y="711"/>
                  <a:pt x="5295" y="712"/>
                  <a:pt x="5311" y="716"/>
                </a:cubicBezTo>
                <a:lnTo>
                  <a:pt x="5779" y="832"/>
                </a:lnTo>
                <a:cubicBezTo>
                  <a:pt x="5786" y="834"/>
                  <a:pt x="5792" y="836"/>
                  <a:pt x="5798" y="839"/>
                </a:cubicBezTo>
                <a:lnTo>
                  <a:pt x="6266" y="1035"/>
                </a:lnTo>
                <a:lnTo>
                  <a:pt x="6200" y="1025"/>
                </a:lnTo>
                <a:lnTo>
                  <a:pt x="6664" y="969"/>
                </a:lnTo>
                <a:lnTo>
                  <a:pt x="6629" y="978"/>
                </a:lnTo>
                <a:lnTo>
                  <a:pt x="7097" y="786"/>
                </a:lnTo>
                <a:cubicBezTo>
                  <a:pt x="7138" y="770"/>
                  <a:pt x="7184" y="774"/>
                  <a:pt x="7220" y="798"/>
                </a:cubicBezTo>
                <a:lnTo>
                  <a:pt x="7688" y="1106"/>
                </a:lnTo>
                <a:lnTo>
                  <a:pt x="7615" y="1084"/>
                </a:lnTo>
                <a:lnTo>
                  <a:pt x="8079" y="1084"/>
                </a:lnTo>
                <a:lnTo>
                  <a:pt x="8563" y="1141"/>
                </a:lnTo>
                <a:cubicBezTo>
                  <a:pt x="8596" y="1145"/>
                  <a:pt x="8625" y="1161"/>
                  <a:pt x="8647" y="1186"/>
                </a:cubicBezTo>
                <a:lnTo>
                  <a:pt x="9115" y="1722"/>
                </a:lnTo>
                <a:lnTo>
                  <a:pt x="9036" y="1678"/>
                </a:lnTo>
                <a:lnTo>
                  <a:pt x="9500" y="1750"/>
                </a:lnTo>
                <a:lnTo>
                  <a:pt x="9465" y="1749"/>
                </a:lnTo>
                <a:lnTo>
                  <a:pt x="9933" y="1697"/>
                </a:lnTo>
                <a:cubicBezTo>
                  <a:pt x="9942" y="1696"/>
                  <a:pt x="9951" y="1696"/>
                  <a:pt x="9960" y="1697"/>
                </a:cubicBezTo>
                <a:lnTo>
                  <a:pt x="10428" y="1741"/>
                </a:lnTo>
                <a:lnTo>
                  <a:pt x="10882" y="1748"/>
                </a:lnTo>
                <a:lnTo>
                  <a:pt x="10859" y="1750"/>
                </a:lnTo>
                <a:lnTo>
                  <a:pt x="11327" y="1678"/>
                </a:lnTo>
                <a:lnTo>
                  <a:pt x="11805" y="1641"/>
                </a:lnTo>
                <a:cubicBezTo>
                  <a:pt x="11837" y="1638"/>
                  <a:pt x="11868" y="1647"/>
                  <a:pt x="11893" y="1666"/>
                </a:cubicBezTo>
                <a:lnTo>
                  <a:pt x="12357" y="2006"/>
                </a:lnTo>
                <a:lnTo>
                  <a:pt x="12837" y="2443"/>
                </a:lnTo>
                <a:lnTo>
                  <a:pt x="12801" y="2420"/>
                </a:lnTo>
                <a:lnTo>
                  <a:pt x="13269" y="2628"/>
                </a:lnTo>
                <a:lnTo>
                  <a:pt x="13238" y="2618"/>
                </a:lnTo>
                <a:lnTo>
                  <a:pt x="13702" y="2698"/>
                </a:lnTo>
                <a:lnTo>
                  <a:pt x="13677" y="2696"/>
                </a:lnTo>
                <a:lnTo>
                  <a:pt x="14145" y="2688"/>
                </a:lnTo>
                <a:cubicBezTo>
                  <a:pt x="14155" y="2688"/>
                  <a:pt x="14165" y="2689"/>
                  <a:pt x="14175" y="2691"/>
                </a:cubicBezTo>
                <a:lnTo>
                  <a:pt x="14643" y="2791"/>
                </a:lnTo>
                <a:lnTo>
                  <a:pt x="14593" y="2790"/>
                </a:lnTo>
                <a:lnTo>
                  <a:pt x="15057" y="2710"/>
                </a:lnTo>
                <a:lnTo>
                  <a:pt x="15537" y="2673"/>
                </a:lnTo>
                <a:cubicBezTo>
                  <a:pt x="15610" y="2667"/>
                  <a:pt x="15673" y="2722"/>
                  <a:pt x="15679" y="2794"/>
                </a:cubicBezTo>
                <a:cubicBezTo>
                  <a:pt x="15685" y="2867"/>
                  <a:pt x="15630" y="2930"/>
                  <a:pt x="15558" y="2936"/>
                </a:cubicBezTo>
                <a:lnTo>
                  <a:pt x="15102" y="2971"/>
                </a:lnTo>
                <a:lnTo>
                  <a:pt x="14638" y="3051"/>
                </a:lnTo>
                <a:cubicBezTo>
                  <a:pt x="14621" y="3053"/>
                  <a:pt x="14604" y="3053"/>
                  <a:pt x="14588" y="3050"/>
                </a:cubicBezTo>
                <a:lnTo>
                  <a:pt x="14120" y="2950"/>
                </a:lnTo>
                <a:lnTo>
                  <a:pt x="14150" y="2952"/>
                </a:lnTo>
                <a:lnTo>
                  <a:pt x="13682" y="2960"/>
                </a:lnTo>
                <a:cubicBezTo>
                  <a:pt x="13673" y="2961"/>
                  <a:pt x="13665" y="2960"/>
                  <a:pt x="13657" y="2959"/>
                </a:cubicBezTo>
                <a:lnTo>
                  <a:pt x="13193" y="2879"/>
                </a:lnTo>
                <a:cubicBezTo>
                  <a:pt x="13182" y="2877"/>
                  <a:pt x="13172" y="2874"/>
                  <a:pt x="13162" y="2869"/>
                </a:cubicBezTo>
                <a:lnTo>
                  <a:pt x="12694" y="2661"/>
                </a:lnTo>
                <a:cubicBezTo>
                  <a:pt x="12681" y="2655"/>
                  <a:pt x="12669" y="2647"/>
                  <a:pt x="12658" y="2638"/>
                </a:cubicBezTo>
                <a:lnTo>
                  <a:pt x="12201" y="2219"/>
                </a:lnTo>
                <a:lnTo>
                  <a:pt x="11737" y="1879"/>
                </a:lnTo>
                <a:lnTo>
                  <a:pt x="11826" y="1904"/>
                </a:lnTo>
                <a:lnTo>
                  <a:pt x="11368" y="1939"/>
                </a:lnTo>
                <a:lnTo>
                  <a:pt x="10900" y="2011"/>
                </a:lnTo>
                <a:cubicBezTo>
                  <a:pt x="10892" y="2012"/>
                  <a:pt x="10885" y="2013"/>
                  <a:pt x="10877" y="2012"/>
                </a:cubicBezTo>
                <a:lnTo>
                  <a:pt x="10403" y="2004"/>
                </a:lnTo>
                <a:lnTo>
                  <a:pt x="9935" y="1960"/>
                </a:lnTo>
                <a:lnTo>
                  <a:pt x="9962" y="1960"/>
                </a:lnTo>
                <a:lnTo>
                  <a:pt x="9494" y="2012"/>
                </a:lnTo>
                <a:cubicBezTo>
                  <a:pt x="9482" y="2013"/>
                  <a:pt x="9471" y="2013"/>
                  <a:pt x="9459" y="2011"/>
                </a:cubicBezTo>
                <a:lnTo>
                  <a:pt x="8995" y="1939"/>
                </a:lnTo>
                <a:cubicBezTo>
                  <a:pt x="8965" y="1934"/>
                  <a:pt x="8936" y="1919"/>
                  <a:pt x="8916" y="1895"/>
                </a:cubicBezTo>
                <a:lnTo>
                  <a:pt x="8448" y="1359"/>
                </a:lnTo>
                <a:lnTo>
                  <a:pt x="8532" y="1404"/>
                </a:lnTo>
                <a:lnTo>
                  <a:pt x="8079" y="1348"/>
                </a:lnTo>
                <a:lnTo>
                  <a:pt x="7615" y="1348"/>
                </a:lnTo>
                <a:cubicBezTo>
                  <a:pt x="7590" y="1348"/>
                  <a:pt x="7564" y="1341"/>
                  <a:pt x="7543" y="1327"/>
                </a:cubicBezTo>
                <a:lnTo>
                  <a:pt x="7075" y="1019"/>
                </a:lnTo>
                <a:lnTo>
                  <a:pt x="7198" y="1031"/>
                </a:lnTo>
                <a:lnTo>
                  <a:pt x="6730" y="1223"/>
                </a:lnTo>
                <a:cubicBezTo>
                  <a:pt x="6719" y="1227"/>
                  <a:pt x="6707" y="1230"/>
                  <a:pt x="6695" y="1232"/>
                </a:cubicBezTo>
                <a:lnTo>
                  <a:pt x="6231" y="1288"/>
                </a:lnTo>
                <a:cubicBezTo>
                  <a:pt x="6209" y="1290"/>
                  <a:pt x="6186" y="1287"/>
                  <a:pt x="6164" y="1278"/>
                </a:cubicBezTo>
                <a:lnTo>
                  <a:pt x="5696" y="1082"/>
                </a:lnTo>
                <a:lnTo>
                  <a:pt x="5716" y="1089"/>
                </a:lnTo>
                <a:lnTo>
                  <a:pt x="5248" y="973"/>
                </a:lnTo>
                <a:lnTo>
                  <a:pt x="5299" y="975"/>
                </a:lnTo>
                <a:lnTo>
                  <a:pt x="4835" y="1043"/>
                </a:lnTo>
                <a:cubicBezTo>
                  <a:pt x="4799" y="1048"/>
                  <a:pt x="4763" y="1039"/>
                  <a:pt x="4734" y="1017"/>
                </a:cubicBezTo>
                <a:lnTo>
                  <a:pt x="4260" y="648"/>
                </a:lnTo>
                <a:lnTo>
                  <a:pt x="3792" y="236"/>
                </a:lnTo>
                <a:lnTo>
                  <a:pt x="3900" y="267"/>
                </a:lnTo>
                <a:lnTo>
                  <a:pt x="3451" y="336"/>
                </a:lnTo>
                <a:lnTo>
                  <a:pt x="2983" y="468"/>
                </a:lnTo>
                <a:lnTo>
                  <a:pt x="3021" y="450"/>
                </a:lnTo>
                <a:lnTo>
                  <a:pt x="2561" y="760"/>
                </a:lnTo>
                <a:lnTo>
                  <a:pt x="2097" y="1128"/>
                </a:lnTo>
                <a:cubicBezTo>
                  <a:pt x="2076" y="1145"/>
                  <a:pt x="2049" y="1155"/>
                  <a:pt x="2021" y="1156"/>
                </a:cubicBezTo>
                <a:lnTo>
                  <a:pt x="1553" y="1176"/>
                </a:lnTo>
                <a:cubicBezTo>
                  <a:pt x="1538" y="1177"/>
                  <a:pt x="1523" y="1175"/>
                  <a:pt x="1509" y="1171"/>
                </a:cubicBezTo>
                <a:lnTo>
                  <a:pt x="1041" y="1027"/>
                </a:lnTo>
                <a:cubicBezTo>
                  <a:pt x="1022" y="1021"/>
                  <a:pt x="1006" y="1012"/>
                  <a:pt x="991" y="999"/>
                </a:cubicBezTo>
                <a:lnTo>
                  <a:pt x="527" y="583"/>
                </a:lnTo>
                <a:lnTo>
                  <a:pt x="577" y="611"/>
                </a:lnTo>
                <a:lnTo>
                  <a:pt x="109" y="467"/>
                </a:lnTo>
                <a:cubicBezTo>
                  <a:pt x="39" y="445"/>
                  <a:pt x="0" y="371"/>
                  <a:pt x="21" y="302"/>
                </a:cubicBezTo>
                <a:cubicBezTo>
                  <a:pt x="43" y="232"/>
                  <a:pt x="117" y="193"/>
                  <a:pt x="186" y="214"/>
                </a:cubicBezTo>
                <a:close/>
              </a:path>
            </a:pathLst>
          </a:custGeom>
          <a:solidFill>
            <a:srgbClr val="0000FF"/>
          </a:solidFill>
          <a:ln w="1588" cap="flat">
            <a:noFill/>
            <a:prstDash val="solid"/>
            <a:bevel/>
            <a:headEnd/>
            <a:tailEnd/>
          </a:ln>
          <a:effectLst>
            <a:outerShdw blurRad="292100" dist="25400" dir="1200000" sx="102000" sy="102000" algn="tl" rotWithShape="0">
              <a:prstClr val="black">
                <a:alpha val="71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46" name="Rectangle 56"/>
          <p:cNvSpPr>
            <a:spLocks noChangeArrowheads="1"/>
          </p:cNvSpPr>
          <p:nvPr/>
        </p:nvSpPr>
        <p:spPr bwMode="auto">
          <a:xfrm>
            <a:off x="952500" y="6470264"/>
            <a:ext cx="2152650" cy="171836"/>
          </a:xfrm>
          <a:prstGeom prst="rect">
            <a:avLst/>
          </a:prstGeom>
          <a:noFill/>
          <a:ln w="9525">
            <a:noFill/>
            <a:miter lim="800000"/>
            <a:headEnd/>
            <a:tailEnd/>
          </a:ln>
        </p:spPr>
        <p:txBody>
          <a:bodyPr vert="horz" wrap="none" lIns="0" tIns="0" rIns="0" bIns="0" numCol="1" anchor="t" anchorCtr="0" compatLnSpc="1">
            <a:prstTxWarp prst="textNoShape">
              <a:avLst/>
            </a:prstTxWarp>
            <a:no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ea typeface="Segoe UI" panose="020B0502040204020203" pitchFamily="34" charset="0"/>
                <a:cs typeface="Segoe UI" panose="020B0502040204020203" pitchFamily="34" charset="0"/>
              </a:rPr>
              <a:t>* </a:t>
            </a:r>
            <a:r>
              <a:rPr lang="en-US" sz="1600" dirty="0">
                <a:solidFill>
                  <a:srgbClr val="000000"/>
                </a:solidFill>
                <a:ea typeface="Segoe UI" panose="020B0502040204020203" pitchFamily="34" charset="0"/>
                <a:cs typeface="Segoe UI" panose="020B0502040204020203" pitchFamily="34" charset="0"/>
              </a:rPr>
              <a:t>Per capita, dollar estimates are inflation adjusted.</a:t>
            </a:r>
            <a:endParaRPr kumimoji="0" lang="en-US" sz="1600" b="0" i="0" u="none" strike="noStrike" cap="none" normalizeH="0" baseline="0" dirty="0">
              <a:ln>
                <a:noFill/>
              </a:ln>
              <a:solidFill>
                <a:schemeClr val="tx1"/>
              </a:solidFill>
              <a:effectLst/>
              <a:ea typeface="Segoe UI" panose="020B0502040204020203" pitchFamily="34" charset="0"/>
              <a:cs typeface="Segoe UI" panose="020B0502040204020203" pitchFamily="34" charset="0"/>
            </a:endParaRPr>
          </a:p>
        </p:txBody>
      </p:sp>
      <p:sp>
        <p:nvSpPr>
          <p:cNvPr id="6" name="TextBox 5"/>
          <p:cNvSpPr txBox="1"/>
          <p:nvPr/>
        </p:nvSpPr>
        <p:spPr>
          <a:xfrm>
            <a:off x="2362200" y="2807513"/>
            <a:ext cx="2036142" cy="369332"/>
          </a:xfrm>
          <a:prstGeom prst="rect">
            <a:avLst/>
          </a:prstGeom>
          <a:noFill/>
        </p:spPr>
        <p:txBody>
          <a:bodyPr wrap="square" rtlCol="0">
            <a:spAutoFit/>
          </a:bodyPr>
          <a:lstStyle/>
          <a:p>
            <a:r>
              <a:rPr lang="en-US" sz="1800" dirty="0">
                <a:solidFill>
                  <a:srgbClr val="0000FF"/>
                </a:solidFill>
                <a:ea typeface="Segoe UI" panose="020B0502040204020203" pitchFamily="34" charset="0"/>
                <a:cs typeface="Segoe UI" panose="020B0502040204020203" pitchFamily="34" charset="0"/>
              </a:rPr>
              <a:t>Taxpayer costs</a:t>
            </a:r>
          </a:p>
        </p:txBody>
      </p:sp>
      <p:sp>
        <p:nvSpPr>
          <p:cNvPr id="45" name="TextBox 44"/>
          <p:cNvSpPr txBox="1"/>
          <p:nvPr/>
        </p:nvSpPr>
        <p:spPr>
          <a:xfrm>
            <a:off x="3024311" y="5398313"/>
            <a:ext cx="849189" cy="369332"/>
          </a:xfrm>
          <a:prstGeom prst="rect">
            <a:avLst/>
          </a:prstGeom>
          <a:noFill/>
        </p:spPr>
        <p:txBody>
          <a:bodyPr wrap="square" rtlCol="0">
            <a:spAutoFit/>
          </a:bodyPr>
          <a:lstStyle/>
          <a:p>
            <a:r>
              <a:rPr lang="en-US" sz="1800" dirty="0">
                <a:solidFill>
                  <a:srgbClr val="0000FF"/>
                </a:solidFill>
                <a:ea typeface="Segoe UI" panose="020B0502040204020203" pitchFamily="34" charset="0"/>
                <a:cs typeface="Segoe UI" panose="020B0502040204020203" pitchFamily="34" charset="0"/>
              </a:rPr>
              <a:t>Crime</a:t>
            </a:r>
          </a:p>
        </p:txBody>
      </p:sp>
      <p:sp>
        <p:nvSpPr>
          <p:cNvPr id="49" name="Text Box 30">
            <a:extLst>
              <a:ext uri="{FF2B5EF4-FFF2-40B4-BE49-F238E27FC236}">
                <a16:creationId xmlns:a16="http://schemas.microsoft.com/office/drawing/2014/main" xmlns="" id="{2F0928A6-DE1A-43DB-9BF2-23C8B082D87C}"/>
              </a:ext>
            </a:extLst>
          </p:cNvPr>
          <p:cNvSpPr txBox="1">
            <a:spLocks noChangeArrowheads="1"/>
          </p:cNvSpPr>
          <p:nvPr/>
        </p:nvSpPr>
        <p:spPr bwMode="auto">
          <a:xfrm>
            <a:off x="7675563" y="64559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7</a:t>
            </a:fld>
            <a:r>
              <a:rPr lang="en-US" sz="1600" dirty="0">
                <a:solidFill>
                  <a:srgbClr val="0000FF"/>
                </a:solidFill>
              </a:rPr>
              <a:t> of 22</a:t>
            </a:r>
          </a:p>
        </p:txBody>
      </p:sp>
      <p:sp>
        <p:nvSpPr>
          <p:cNvPr id="64" name="Rectangle 153">
            <a:extLst>
              <a:ext uri="{FF2B5EF4-FFF2-40B4-BE49-F238E27FC236}">
                <a16:creationId xmlns:a16="http://schemas.microsoft.com/office/drawing/2014/main" xmlns="" id="{B017DC72-0E18-426C-B3F7-B31B5430F695}"/>
              </a:ext>
            </a:extLst>
          </p:cNvPr>
          <p:cNvSpPr>
            <a:spLocks noChangeArrowheads="1"/>
          </p:cNvSpPr>
          <p:nvPr/>
        </p:nvSpPr>
        <p:spPr bwMode="auto">
          <a:xfrm>
            <a:off x="895896" y="570484"/>
            <a:ext cx="1987003" cy="152400"/>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5296001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8448"/>
                                        </p:tgtEl>
                                        <p:attrNameLst>
                                          <p:attrName>style.visibility</p:attrName>
                                        </p:attrNameLst>
                                      </p:cBhvr>
                                      <p:to>
                                        <p:strVal val="visible"/>
                                      </p:to>
                                    </p:set>
                                    <p:animEffect transition="in" filter="dissolve">
                                      <p:cBhvr>
                                        <p:cTn id="18" dur="500"/>
                                        <p:tgtEl>
                                          <p:spTgt spid="18448"/>
                                        </p:tgtEl>
                                      </p:cBhvr>
                                    </p:animEffect>
                                  </p:childTnLst>
                                </p:cTn>
                              </p:par>
                              <p:par>
                                <p:cTn id="19" presetID="9"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dissolve">
                                      <p:cBhvr>
                                        <p:cTn id="21" dur="500"/>
                                        <p:tgtEl>
                                          <p:spTgt spid="4"/>
                                        </p:tgtEl>
                                      </p:cBhvr>
                                    </p:animEffect>
                                  </p:childTnLst>
                                </p:cTn>
                              </p:par>
                              <p:par>
                                <p:cTn id="22" presetID="9" presetClass="entr" presetSubtype="0" fill="hold"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dissolve">
                                      <p:cBhvr>
                                        <p:cTn id="24" dur="500"/>
                                        <p:tgtEl>
                                          <p:spTgt spid="29"/>
                                        </p:tgtEl>
                                      </p:cBhvr>
                                    </p:animEffect>
                                  </p:childTnLst>
                                </p:cTn>
                              </p:par>
                              <p:par>
                                <p:cTn id="25" presetID="9"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dissolve">
                                      <p:cBhvr>
                                        <p:cTn id="27" dur="500"/>
                                        <p:tgtEl>
                                          <p:spTgt spid="2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dissolve">
                                      <p:cBhvr>
                                        <p:cTn id="30" dur="500"/>
                                        <p:tgtEl>
                                          <p:spTgt spid="46"/>
                                        </p:tgtEl>
                                      </p:cBhvr>
                                    </p:animEffect>
                                  </p:childTnLst>
                                </p:cTn>
                              </p:par>
                              <p:par>
                                <p:cTn id="31" presetID="9"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dissolv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10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105"/>
                                        </p:tgtEl>
                                        <p:attrNameLst>
                                          <p:attrName>style.visibility</p:attrName>
                                        </p:attrNameLst>
                                      </p:cBhvr>
                                      <p:to>
                                        <p:strVal val="visible"/>
                                      </p:to>
                                    </p:set>
                                    <p:animEffect transition="in" filter="wipe(left)">
                                      <p:cBhvr>
                                        <p:cTn id="41" dur="500"/>
                                        <p:tgtEl>
                                          <p:spTgt spid="105"/>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dissolve">
                                      <p:cBhvr>
                                        <p:cTn id="44" dur="500"/>
                                        <p:tgtEl>
                                          <p:spTgt spid="4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1000"/>
                                        <p:tgtEl>
                                          <p:spTgt spid="9"/>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06"/>
                                        </p:tgtEl>
                                        <p:attrNameLst>
                                          <p:attrName>style.visibility</p:attrName>
                                        </p:attrNameLst>
                                      </p:cBhvr>
                                      <p:to>
                                        <p:strVal val="visible"/>
                                      </p:to>
                                    </p:set>
                                    <p:animEffect transition="in" filter="dissolve">
                                      <p:cBhvr>
                                        <p:cTn id="52" dur="500"/>
                                        <p:tgtEl>
                                          <p:spTgt spid="106"/>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dissolve">
                                      <p:cBhvr>
                                        <p:cTn id="55" dur="5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18455"/>
                                        </p:tgtEl>
                                        <p:attrNameLst>
                                          <p:attrName>style.visibility</p:attrName>
                                        </p:attrNameLst>
                                      </p:cBhvr>
                                      <p:to>
                                        <p:strVal val="visible"/>
                                      </p:to>
                                    </p:set>
                                    <p:animEffect transition="in" filter="dissolve">
                                      <p:cBhvr>
                                        <p:cTn id="60" dur="500"/>
                                        <p:tgtEl>
                                          <p:spTgt spid="18455"/>
                                        </p:tgtEl>
                                      </p:cBhvr>
                                    </p:animEffect>
                                  </p:childTnLst>
                                </p:cTn>
                              </p:par>
                              <p:par>
                                <p:cTn id="61" presetID="12" presetClass="exit" presetSubtype="4" fill="hold" nodeType="withEffect">
                                  <p:stCondLst>
                                    <p:cond delay="0"/>
                                  </p:stCondLst>
                                  <p:childTnLst>
                                    <p:anim calcmode="lin" valueType="num">
                                      <p:cBhvr additive="base">
                                        <p:cTn id="62" dur="500"/>
                                        <p:tgtEl>
                                          <p:spTgt spid="31"/>
                                        </p:tgtEl>
                                        <p:attrNameLst>
                                          <p:attrName>ppt_y</p:attrName>
                                        </p:attrNameLst>
                                      </p:cBhvr>
                                      <p:tavLst>
                                        <p:tav tm="0">
                                          <p:val>
                                            <p:strVal val="#ppt_y"/>
                                          </p:val>
                                        </p:tav>
                                        <p:tav tm="100000">
                                          <p:val>
                                            <p:strVal val="#ppt_y+#ppt_h*1.125000"/>
                                          </p:val>
                                        </p:tav>
                                      </p:tavLst>
                                    </p:anim>
                                    <p:animEffect transition="out" filter="wipe(down)">
                                      <p:cBhvr>
                                        <p:cTn id="63" dur="500"/>
                                        <p:tgtEl>
                                          <p:spTgt spid="31"/>
                                        </p:tgtEl>
                                      </p:cBhvr>
                                    </p:animEffect>
                                    <p:set>
                                      <p:cBhvr>
                                        <p:cTn id="64"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18448" grpId="0"/>
      <p:bldP spid="106" grpId="0"/>
      <p:bldP spid="5" grpId="0" animBg="1"/>
      <p:bldP spid="18455" grpId="0"/>
      <p:bldP spid="9" grpId="0" animBg="1"/>
      <p:bldP spid="8" grpId="0" animBg="1"/>
      <p:bldP spid="46" grpId="0"/>
      <p:bldP spid="6" grpId="0"/>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4712A2B3-B144-4C25-95F1-87A46E63E689}"/>
              </a:ext>
            </a:extLst>
          </p:cNvPr>
          <p:cNvGrpSpPr/>
          <p:nvPr/>
        </p:nvGrpSpPr>
        <p:grpSpPr>
          <a:xfrm>
            <a:off x="914400" y="152399"/>
            <a:ext cx="7010400" cy="533401"/>
            <a:chOff x="914400" y="76199"/>
            <a:chExt cx="7010400" cy="533401"/>
          </a:xfrm>
        </p:grpSpPr>
        <p:sp>
          <p:nvSpPr>
            <p:cNvPr id="54" name="Rounded Rectangle 44">
              <a:extLst>
                <a:ext uri="{FF2B5EF4-FFF2-40B4-BE49-F238E27FC236}">
                  <a16:creationId xmlns:a16="http://schemas.microsoft.com/office/drawing/2014/main" xmlns="" id="{3842E43D-ACAD-428A-940B-5CE036CD25F3}"/>
                </a:ext>
              </a:extLst>
            </p:cNvPr>
            <p:cNvSpPr/>
            <p:nvPr/>
          </p:nvSpPr>
          <p:spPr>
            <a:xfrm>
              <a:off x="914400"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nvGrpSpPr>
            <p:cNvPr id="57" name="Group 56">
              <a:extLst>
                <a:ext uri="{FF2B5EF4-FFF2-40B4-BE49-F238E27FC236}">
                  <a16:creationId xmlns:a16="http://schemas.microsoft.com/office/drawing/2014/main" xmlns="" id="{6CE52F9D-101B-48C2-9A82-6C6ED924EC7E}"/>
                </a:ext>
              </a:extLst>
            </p:cNvPr>
            <p:cNvGrpSpPr/>
            <p:nvPr/>
          </p:nvGrpSpPr>
          <p:grpSpPr>
            <a:xfrm>
              <a:off x="2903536" y="76199"/>
              <a:ext cx="5021264" cy="533401"/>
              <a:chOff x="11552237" y="228599"/>
              <a:chExt cx="5021264" cy="533401"/>
            </a:xfrm>
          </p:grpSpPr>
          <p:sp>
            <p:nvSpPr>
              <p:cNvPr id="58" name="Rounded Rectangle 44">
                <a:extLst>
                  <a:ext uri="{FF2B5EF4-FFF2-40B4-BE49-F238E27FC236}">
                    <a16:creationId xmlns:a16="http://schemas.microsoft.com/office/drawing/2014/main" xmlns="" id="{61BAF3DF-ACC1-4522-B70A-FA60AB89638B}"/>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59" name="Rounded Rectangle 44">
                <a:extLst>
                  <a:ext uri="{FF2B5EF4-FFF2-40B4-BE49-F238E27FC236}">
                    <a16:creationId xmlns:a16="http://schemas.microsoft.com/office/drawing/2014/main" xmlns="" id="{6D61BEBF-8AF6-4E36-A3AA-8C1A58895429}"/>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60" name="Rounded Rectangle 44">
                <a:extLst>
                  <a:ext uri="{FF2B5EF4-FFF2-40B4-BE49-F238E27FC236}">
                    <a16:creationId xmlns:a16="http://schemas.microsoft.com/office/drawing/2014/main" xmlns="" id="{63F88A35-5A60-49EB-BC01-94588F39B19D}"/>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61" name="Rounded Rectangle 44">
                <a:extLst>
                  <a:ext uri="{FF2B5EF4-FFF2-40B4-BE49-F238E27FC236}">
                    <a16:creationId xmlns:a16="http://schemas.microsoft.com/office/drawing/2014/main" xmlns="" id="{735E0027-399B-4ADD-97F8-B4D465E5A19E}"/>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62" name="Rounded Rectangle 44">
                <a:extLst>
                  <a:ext uri="{FF2B5EF4-FFF2-40B4-BE49-F238E27FC236}">
                    <a16:creationId xmlns:a16="http://schemas.microsoft.com/office/drawing/2014/main" xmlns="" id="{D21E0E0E-540C-48AA-A04A-ACDAF525C2E0}"/>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63" name="Rounded Rectangle 44">
                <a:extLst>
                  <a:ext uri="{FF2B5EF4-FFF2-40B4-BE49-F238E27FC236}">
                    <a16:creationId xmlns:a16="http://schemas.microsoft.com/office/drawing/2014/main" xmlns="" id="{4FBCD456-7740-4BCE-8D39-8BDCEBD049E5}"/>
                  </a:ext>
                </a:extLst>
              </p:cNvPr>
              <p:cNvSpPr/>
              <p:nvPr/>
            </p:nvSpPr>
            <p:spPr>
              <a:xfrm>
                <a:off x="126492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#3</a:t>
                </a:r>
              </a:p>
            </p:txBody>
          </p:sp>
          <p:sp>
            <p:nvSpPr>
              <p:cNvPr id="64" name="Rounded Rectangle 44">
                <a:extLst>
                  <a:ext uri="{FF2B5EF4-FFF2-40B4-BE49-F238E27FC236}">
                    <a16:creationId xmlns:a16="http://schemas.microsoft.com/office/drawing/2014/main" xmlns="" id="{07497096-6DE3-487F-9F17-23B549363206}"/>
                  </a:ext>
                </a:extLst>
              </p:cNvPr>
              <p:cNvSpPr/>
              <p:nvPr/>
            </p:nvSpPr>
            <p:spPr>
              <a:xfrm>
                <a:off x="12115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#2</a:t>
                </a:r>
              </a:p>
            </p:txBody>
          </p:sp>
          <p:sp>
            <p:nvSpPr>
              <p:cNvPr id="65" name="Rounded Rectangle 44">
                <a:extLst>
                  <a:ext uri="{FF2B5EF4-FFF2-40B4-BE49-F238E27FC236}">
                    <a16:creationId xmlns:a16="http://schemas.microsoft.com/office/drawing/2014/main" xmlns="" id="{751DDCA0-524F-4D28-A26D-7AD595365FF7}"/>
                  </a:ext>
                </a:extLst>
              </p:cNvPr>
              <p:cNvSpPr/>
              <p:nvPr/>
            </p:nvSpPr>
            <p:spPr>
              <a:xfrm>
                <a:off x="11552237" y="228599"/>
                <a:ext cx="563563" cy="533401"/>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#1</a:t>
                </a:r>
              </a:p>
            </p:txBody>
          </p:sp>
        </p:grpSp>
      </p:grpSp>
      <p:sp>
        <p:nvSpPr>
          <p:cNvPr id="28" name="Rectangle 18"/>
          <p:cNvSpPr>
            <a:spLocks noChangeArrowheads="1"/>
          </p:cNvSpPr>
          <p:nvPr/>
        </p:nvSpPr>
        <p:spPr bwMode="auto">
          <a:xfrm>
            <a:off x="228600" y="606552"/>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29" name="Line 29"/>
          <p:cNvSpPr>
            <a:spLocks noChangeShapeType="1"/>
          </p:cNvSpPr>
          <p:nvPr/>
        </p:nvSpPr>
        <p:spPr bwMode="auto">
          <a:xfrm>
            <a:off x="7339096" y="4948237"/>
            <a:ext cx="2555875" cy="1681163"/>
          </a:xfrm>
          <a:prstGeom prst="line">
            <a:avLst/>
          </a:prstGeom>
          <a:noFill/>
          <a:ln w="152400" cap="rnd">
            <a:noFill/>
            <a:prstDash val="sysDot"/>
            <a:round/>
            <a:headEnd/>
            <a:tailEnd/>
          </a:ln>
        </p:spPr>
        <p:txBody>
          <a:bodyPr wrap="none" anchor="ctr"/>
          <a:lstStyle/>
          <a:p>
            <a:endParaRPr lang="en-US"/>
          </a:p>
        </p:txBody>
      </p:sp>
      <p:sp>
        <p:nvSpPr>
          <p:cNvPr id="32" name="Line 29"/>
          <p:cNvSpPr>
            <a:spLocks noChangeShapeType="1"/>
          </p:cNvSpPr>
          <p:nvPr/>
        </p:nvSpPr>
        <p:spPr bwMode="auto">
          <a:xfrm>
            <a:off x="7339096" y="4872037"/>
            <a:ext cx="2555875" cy="1681163"/>
          </a:xfrm>
          <a:prstGeom prst="line">
            <a:avLst/>
          </a:prstGeom>
          <a:noFill/>
          <a:ln w="152400" cap="rnd">
            <a:noFill/>
            <a:prstDash val="sysDot"/>
            <a:round/>
            <a:headEnd/>
            <a:tailEnd/>
          </a:ln>
        </p:spPr>
        <p:txBody>
          <a:bodyPr wrap="none" anchor="ctr"/>
          <a:lstStyle/>
          <a:p>
            <a:endParaRPr lang="en-US"/>
          </a:p>
        </p:txBody>
      </p:sp>
      <p:sp>
        <p:nvSpPr>
          <p:cNvPr id="36" name="Line 29"/>
          <p:cNvSpPr>
            <a:spLocks noChangeShapeType="1"/>
          </p:cNvSpPr>
          <p:nvPr/>
        </p:nvSpPr>
        <p:spPr bwMode="auto">
          <a:xfrm>
            <a:off x="7339096" y="4978400"/>
            <a:ext cx="2555875" cy="1681163"/>
          </a:xfrm>
          <a:prstGeom prst="line">
            <a:avLst/>
          </a:prstGeom>
          <a:noFill/>
          <a:ln w="152400" cap="rnd">
            <a:noFill/>
            <a:prstDash val="sysDot"/>
            <a:round/>
            <a:headEnd/>
            <a:tailEnd/>
          </a:ln>
        </p:spPr>
        <p:txBody>
          <a:bodyPr wrap="none" anchor="ctr"/>
          <a:lstStyle/>
          <a:p>
            <a:endParaRPr lang="en-US"/>
          </a:p>
        </p:txBody>
      </p:sp>
      <p:sp>
        <p:nvSpPr>
          <p:cNvPr id="37" name="Line 29"/>
          <p:cNvSpPr>
            <a:spLocks noChangeShapeType="1"/>
          </p:cNvSpPr>
          <p:nvPr/>
        </p:nvSpPr>
        <p:spPr bwMode="auto">
          <a:xfrm>
            <a:off x="7339096" y="5100637"/>
            <a:ext cx="2555875" cy="1681163"/>
          </a:xfrm>
          <a:prstGeom prst="line">
            <a:avLst/>
          </a:prstGeom>
          <a:noFill/>
          <a:ln w="152400" cap="rnd">
            <a:noFill/>
            <a:prstDash val="sysDot"/>
            <a:round/>
            <a:headEnd/>
            <a:tailEnd/>
          </a:ln>
        </p:spPr>
        <p:txBody>
          <a:bodyPr wrap="none" anchor="ctr"/>
          <a:lstStyle/>
          <a:p>
            <a:endParaRPr lang="en-US"/>
          </a:p>
        </p:txBody>
      </p:sp>
      <p:sp>
        <p:nvSpPr>
          <p:cNvPr id="38" name="Line 29"/>
          <p:cNvSpPr>
            <a:spLocks noChangeShapeType="1"/>
          </p:cNvSpPr>
          <p:nvPr/>
        </p:nvSpPr>
        <p:spPr bwMode="auto">
          <a:xfrm>
            <a:off x="7339096" y="4948237"/>
            <a:ext cx="2555875" cy="1681163"/>
          </a:xfrm>
          <a:prstGeom prst="line">
            <a:avLst/>
          </a:prstGeom>
          <a:noFill/>
          <a:ln w="152400" cap="rnd">
            <a:noFill/>
            <a:prstDash val="sysDot"/>
            <a:round/>
            <a:headEnd/>
            <a:tailEnd/>
          </a:ln>
        </p:spPr>
        <p:txBody>
          <a:bodyPr wrap="none" anchor="ctr"/>
          <a:lstStyle/>
          <a:p>
            <a:endParaRPr lang="en-US"/>
          </a:p>
        </p:txBody>
      </p:sp>
      <p:sp>
        <p:nvSpPr>
          <p:cNvPr id="39" name="Line 29"/>
          <p:cNvSpPr>
            <a:spLocks noChangeShapeType="1"/>
          </p:cNvSpPr>
          <p:nvPr/>
        </p:nvSpPr>
        <p:spPr bwMode="auto">
          <a:xfrm>
            <a:off x="7339096" y="4872037"/>
            <a:ext cx="2555875" cy="1681163"/>
          </a:xfrm>
          <a:prstGeom prst="line">
            <a:avLst/>
          </a:prstGeom>
          <a:noFill/>
          <a:ln w="152400" cap="rnd">
            <a:noFill/>
            <a:prstDash val="sysDot"/>
            <a:round/>
            <a:headEnd/>
            <a:tailEnd/>
          </a:ln>
        </p:spPr>
        <p:txBody>
          <a:bodyPr wrap="none" anchor="ctr"/>
          <a:lstStyle/>
          <a:p>
            <a:endParaRPr lang="en-US"/>
          </a:p>
        </p:txBody>
      </p:sp>
      <p:sp>
        <p:nvSpPr>
          <p:cNvPr id="40" name="Rectangle 30"/>
          <p:cNvSpPr>
            <a:spLocks noChangeArrowheads="1"/>
          </p:cNvSpPr>
          <p:nvPr/>
        </p:nvSpPr>
        <p:spPr bwMode="auto">
          <a:xfrm>
            <a:off x="733425" y="1127125"/>
            <a:ext cx="8077200" cy="777875"/>
          </a:xfrm>
          <a:prstGeom prst="rect">
            <a:avLst/>
          </a:prstGeom>
          <a:noFill/>
          <a:ln w="9525" algn="ctr">
            <a:noFill/>
            <a:miter lim="800000"/>
            <a:headEnd/>
            <a:tailEnd/>
          </a:ln>
        </p:spPr>
        <p:txBody>
          <a:bodyPr/>
          <a:lstStyle/>
          <a:p>
            <a:pPr marL="2192338" lvl="2" indent="-311150" eaLnBrk="0" hangingPunct="0">
              <a:spcBef>
                <a:spcPct val="40000"/>
              </a:spcBef>
              <a:buFontTx/>
              <a:buAutoNum type="alphaLcParenR"/>
              <a:tabLst>
                <a:tab pos="2859088" algn="l"/>
              </a:tabLst>
            </a:pPr>
            <a:endParaRPr lang="en-US" sz="2100" dirty="0">
              <a:solidFill>
                <a:schemeClr val="bg1"/>
              </a:solidFill>
            </a:endParaRPr>
          </a:p>
        </p:txBody>
      </p:sp>
      <p:sp>
        <p:nvSpPr>
          <p:cNvPr id="11" name="Line 29"/>
          <p:cNvSpPr>
            <a:spLocks noChangeShapeType="1"/>
          </p:cNvSpPr>
          <p:nvPr/>
        </p:nvSpPr>
        <p:spPr bwMode="auto">
          <a:xfrm>
            <a:off x="7339096" y="4948237"/>
            <a:ext cx="2555875" cy="1681163"/>
          </a:xfrm>
          <a:prstGeom prst="line">
            <a:avLst/>
          </a:prstGeom>
          <a:noFill/>
          <a:ln w="152400" cap="rnd">
            <a:noFill/>
            <a:prstDash val="sysDot"/>
            <a:round/>
            <a:headEnd/>
            <a:tailEnd/>
          </a:ln>
        </p:spPr>
        <p:txBody>
          <a:bodyPr wrap="none" anchor="ctr"/>
          <a:lstStyle/>
          <a:p>
            <a:endParaRPr lang="en-US" dirty="0"/>
          </a:p>
        </p:txBody>
      </p:sp>
      <p:sp>
        <p:nvSpPr>
          <p:cNvPr id="107" name="Line 29"/>
          <p:cNvSpPr>
            <a:spLocks noChangeShapeType="1"/>
          </p:cNvSpPr>
          <p:nvPr/>
        </p:nvSpPr>
        <p:spPr bwMode="auto">
          <a:xfrm>
            <a:off x="7339095" y="4859867"/>
            <a:ext cx="2555875" cy="1681163"/>
          </a:xfrm>
          <a:prstGeom prst="line">
            <a:avLst/>
          </a:prstGeom>
          <a:noFill/>
          <a:ln w="152400" cap="rnd">
            <a:noFill/>
            <a:prstDash val="sysDot"/>
            <a:round/>
            <a:headEnd/>
            <a:tailEnd/>
          </a:ln>
        </p:spPr>
        <p:txBody>
          <a:bodyPr wrap="none" anchor="ctr"/>
          <a:lstStyle/>
          <a:p>
            <a:endParaRPr lang="en-US" dirty="0"/>
          </a:p>
        </p:txBody>
      </p:sp>
      <p:sp>
        <p:nvSpPr>
          <p:cNvPr id="13" name="Rectangle 30"/>
          <p:cNvSpPr>
            <a:spLocks noChangeArrowheads="1"/>
          </p:cNvSpPr>
          <p:nvPr/>
        </p:nvSpPr>
        <p:spPr bwMode="auto">
          <a:xfrm>
            <a:off x="228600" y="593725"/>
            <a:ext cx="8686800" cy="777875"/>
          </a:xfrm>
          <a:prstGeom prst="rect">
            <a:avLst/>
          </a:prstGeom>
          <a:noFill/>
          <a:ln w="9525" algn="ctr">
            <a:noFill/>
            <a:miter lim="800000"/>
            <a:headEnd/>
            <a:tailEnd/>
          </a:ln>
        </p:spPr>
        <p:txBody>
          <a:bodyPr/>
          <a:lstStyle/>
          <a:p>
            <a:pPr marL="2192338" lvl="2" indent="-311150" eaLnBrk="0" hangingPunct="0">
              <a:spcBef>
                <a:spcPct val="40000"/>
              </a:spcBef>
              <a:buFontTx/>
              <a:buAutoNum type="alphaLcParenR"/>
              <a:tabLst>
                <a:tab pos="2859088" algn="l"/>
              </a:tabLst>
            </a:pPr>
            <a:endParaRPr lang="en-US" sz="2100" dirty="0">
              <a:solidFill>
                <a:schemeClr val="bg1"/>
              </a:solidFill>
            </a:endParaRPr>
          </a:p>
        </p:txBody>
      </p:sp>
      <p:sp>
        <p:nvSpPr>
          <p:cNvPr id="14" name="Rectangle 4"/>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b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br>
            <a: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b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br>
            <a:r>
              <a:rPr kumimoji="0" lang="en-US" sz="9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endParaRPr kumimoji="0" lang="en-US" sz="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 name="Line 29"/>
          <p:cNvSpPr>
            <a:spLocks noChangeShapeType="1"/>
          </p:cNvSpPr>
          <p:nvPr/>
        </p:nvSpPr>
        <p:spPr bwMode="auto">
          <a:xfrm>
            <a:off x="-2800309" y="2159000"/>
            <a:ext cx="2555875" cy="1681163"/>
          </a:xfrm>
          <a:prstGeom prst="line">
            <a:avLst/>
          </a:prstGeom>
          <a:noFill/>
          <a:ln w="152400" cap="rnd">
            <a:noFill/>
            <a:prstDash val="sysDot"/>
            <a:round/>
            <a:headEnd/>
            <a:tailEnd/>
          </a:ln>
        </p:spPr>
        <p:txBody>
          <a:bodyPr wrap="none" anchor="ctr"/>
          <a:lstStyle/>
          <a:p>
            <a:endParaRPr lang="en-US" dirty="0"/>
          </a:p>
        </p:txBody>
      </p:sp>
      <p:sp>
        <p:nvSpPr>
          <p:cNvPr id="16" name="Rectangle 1037"/>
          <p:cNvSpPr>
            <a:spLocks noChangeArrowheads="1"/>
          </p:cNvSpPr>
          <p:nvPr/>
        </p:nvSpPr>
        <p:spPr bwMode="auto">
          <a:xfrm>
            <a:off x="-2965450" y="6940550"/>
            <a:ext cx="101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pitchFamily="34" charset="0"/>
              </a:rPr>
              <a:t> </a:t>
            </a:r>
            <a:endParaRPr kumimoji="0" lang="en-US" sz="1800" b="0" i="0" u="none" strike="noStrike" cap="none" normalizeH="0" baseline="0" dirty="0">
              <a:ln>
                <a:noFill/>
              </a:ln>
              <a:solidFill>
                <a:schemeClr val="tx1"/>
              </a:solidFill>
              <a:effectLst/>
              <a:latin typeface="Arial" pitchFamily="34" charset="0"/>
            </a:endParaRPr>
          </a:p>
        </p:txBody>
      </p:sp>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2501" t="11295" r="11458" b="75618"/>
          <a:stretch/>
        </p:blipFill>
        <p:spPr bwMode="auto">
          <a:xfrm>
            <a:off x="457200" y="1668374"/>
            <a:ext cx="8229083" cy="113661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65885" t="13218" r="12700" b="78383"/>
          <a:stretch/>
        </p:blipFill>
        <p:spPr bwMode="auto">
          <a:xfrm>
            <a:off x="457200" y="2500191"/>
            <a:ext cx="8229600" cy="86964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63088" t="29414" r="12072" b="34580"/>
          <a:stretch/>
        </p:blipFill>
        <p:spPr bwMode="auto">
          <a:xfrm>
            <a:off x="457198" y="3262190"/>
            <a:ext cx="8229600" cy="321358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304800" y="2598674"/>
            <a:ext cx="1905000" cy="8159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4267200" y="2133600"/>
            <a:ext cx="2362200" cy="46507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57198" y="3763963"/>
            <a:ext cx="8183564" cy="30480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0" y="738426"/>
            <a:ext cx="9144000" cy="861774"/>
          </a:xfrm>
          <a:prstGeom prst="rect">
            <a:avLst/>
          </a:prstGeom>
        </p:spPr>
        <p:txBody>
          <a:bodyPr wrap="square">
            <a:spAutoFit/>
          </a:bodyPr>
          <a:lstStyle/>
          <a:p>
            <a:pPr marL="0" lvl="1" algn="ctr"/>
            <a:r>
              <a:rPr lang="en-US" sz="2600" b="1" i="1" dirty="0">
                <a:solidFill>
                  <a:srgbClr val="FF0000"/>
                </a:solidFill>
              </a:rPr>
              <a:t>#1: Evidence-Based Correctional Interventions </a:t>
            </a:r>
          </a:p>
          <a:p>
            <a:pPr marL="0" lvl="1" algn="ctr"/>
            <a:r>
              <a:rPr lang="en-US" sz="2400" b="1" i="1" dirty="0">
                <a:solidFill>
                  <a:srgbClr val="006600"/>
                </a:solidFill>
              </a:rPr>
              <a:t>Invest in programs that improve outcomes and pay off for taxpayers</a:t>
            </a:r>
          </a:p>
        </p:txBody>
      </p:sp>
      <p:sp>
        <p:nvSpPr>
          <p:cNvPr id="42" name="TextBox 41"/>
          <p:cNvSpPr txBox="1"/>
          <p:nvPr/>
        </p:nvSpPr>
        <p:spPr>
          <a:xfrm>
            <a:off x="6574658" y="2438400"/>
            <a:ext cx="2035942" cy="338554"/>
          </a:xfrm>
          <a:prstGeom prst="rect">
            <a:avLst/>
          </a:prstGeom>
          <a:noFill/>
        </p:spPr>
        <p:txBody>
          <a:bodyPr wrap="none" rtlCol="0">
            <a:spAutoFit/>
          </a:bodyPr>
          <a:lstStyle/>
          <a:p>
            <a:r>
              <a:rPr lang="en-US" sz="1600" b="1" dirty="0">
                <a:solidFill>
                  <a:srgbClr val="333399"/>
                </a:solidFill>
                <a:latin typeface="Segoe UI" panose="020B0502040204020203" pitchFamily="34" charset="0"/>
                <a:ea typeface="Segoe UI" panose="020B0502040204020203" pitchFamily="34" charset="0"/>
                <a:cs typeface="Segoe UI" panose="020B0502040204020203" pitchFamily="34" charset="0"/>
              </a:rPr>
              <a:t>www.wsipp.wa.gov</a:t>
            </a:r>
          </a:p>
        </p:txBody>
      </p:sp>
      <p:sp>
        <p:nvSpPr>
          <p:cNvPr id="5" name="Rectangle 4">
            <a:extLst>
              <a:ext uri="{FF2B5EF4-FFF2-40B4-BE49-F238E27FC236}">
                <a16:creationId xmlns:a16="http://schemas.microsoft.com/office/drawing/2014/main" xmlns="" id="{03937D1C-9986-40B6-AE7B-2B176A6AC8F6}"/>
              </a:ext>
            </a:extLst>
          </p:cNvPr>
          <p:cNvSpPr/>
          <p:nvPr/>
        </p:nvSpPr>
        <p:spPr>
          <a:xfrm>
            <a:off x="457200" y="3200400"/>
            <a:ext cx="8229083" cy="3275374"/>
          </a:xfrm>
          <a:prstGeom prst="rect">
            <a:avLst/>
          </a:prstGeom>
          <a:solidFill>
            <a:schemeClr val="tx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09600" indent="-495300">
              <a:lnSpc>
                <a:spcPct val="90000"/>
              </a:lnSpc>
              <a:spcBef>
                <a:spcPts val="1200"/>
              </a:spcBef>
              <a:spcAft>
                <a:spcPts val="600"/>
              </a:spcAft>
              <a:buFont typeface="+mj-lt"/>
              <a:buAutoNum type="arabicParenR"/>
            </a:pPr>
            <a:endParaRPr lang="en-US" sz="2200" dirty="0">
              <a:solidFill>
                <a:srgbClr val="0000FF"/>
              </a:solidFill>
            </a:endParaRPr>
          </a:p>
          <a:p>
            <a:pPr marL="403225" indent="-349250">
              <a:lnSpc>
                <a:spcPct val="90000"/>
              </a:lnSpc>
              <a:spcBef>
                <a:spcPts val="1200"/>
              </a:spcBef>
              <a:spcAft>
                <a:spcPts val="600"/>
              </a:spcAft>
              <a:buFont typeface="+mj-lt"/>
              <a:buAutoNum type="arabicParenR"/>
            </a:pPr>
            <a:endParaRPr lang="en-US" sz="2200" dirty="0">
              <a:solidFill>
                <a:srgbClr val="0000FF"/>
              </a:solidFill>
            </a:endParaRPr>
          </a:p>
          <a:p>
            <a:pPr marL="630238" lvl="1">
              <a:lnSpc>
                <a:spcPct val="90000"/>
              </a:lnSpc>
            </a:pPr>
            <a:endParaRPr lang="en-US" sz="2200" dirty="0">
              <a:solidFill>
                <a:srgbClr val="006600"/>
              </a:solidFill>
            </a:endParaRPr>
          </a:p>
          <a:p>
            <a:pPr marL="403225">
              <a:lnSpc>
                <a:spcPct val="90000"/>
              </a:lnSpc>
            </a:pPr>
            <a:endParaRPr lang="en-US" sz="2200" dirty="0">
              <a:solidFill>
                <a:srgbClr val="006600"/>
              </a:solidFill>
            </a:endParaRPr>
          </a:p>
          <a:p>
            <a:pPr marL="403225">
              <a:lnSpc>
                <a:spcPct val="90000"/>
              </a:lnSpc>
            </a:pPr>
            <a:endParaRPr lang="en-US" sz="2200" dirty="0">
              <a:solidFill>
                <a:srgbClr val="006600"/>
              </a:solidFill>
            </a:endParaRPr>
          </a:p>
          <a:p>
            <a:pPr marL="571500">
              <a:lnSpc>
                <a:spcPct val="90000"/>
              </a:lnSpc>
            </a:pPr>
            <a:endParaRPr lang="en-US" dirty="0">
              <a:solidFill>
                <a:srgbClr val="006600"/>
              </a:solidFill>
            </a:endParaRPr>
          </a:p>
        </p:txBody>
      </p:sp>
      <p:sp>
        <p:nvSpPr>
          <p:cNvPr id="44" name="Text Box 30">
            <a:extLst>
              <a:ext uri="{FF2B5EF4-FFF2-40B4-BE49-F238E27FC236}">
                <a16:creationId xmlns:a16="http://schemas.microsoft.com/office/drawing/2014/main" xmlns="" id="{57F0A1EE-8A68-40A1-92AE-304E25F1E662}"/>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8</a:t>
            </a:fld>
            <a:r>
              <a:rPr lang="en-US" sz="1600" dirty="0">
                <a:solidFill>
                  <a:srgbClr val="0000FF"/>
                </a:solidFill>
              </a:rPr>
              <a:t> of 22</a:t>
            </a:r>
          </a:p>
        </p:txBody>
      </p:sp>
      <p:sp>
        <p:nvSpPr>
          <p:cNvPr id="67" name="Rectangle 153">
            <a:extLst>
              <a:ext uri="{FF2B5EF4-FFF2-40B4-BE49-F238E27FC236}">
                <a16:creationId xmlns:a16="http://schemas.microsoft.com/office/drawing/2014/main" xmlns="" id="{DBD337EF-7F2F-43E5-AE97-00870F611027}"/>
              </a:ext>
            </a:extLst>
          </p:cNvPr>
          <p:cNvSpPr>
            <a:spLocks noChangeArrowheads="1"/>
          </p:cNvSpPr>
          <p:nvPr/>
        </p:nvSpPr>
        <p:spPr bwMode="auto">
          <a:xfrm>
            <a:off x="2913062" y="481168"/>
            <a:ext cx="554037" cy="175868"/>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sp>
        <p:nvSpPr>
          <p:cNvPr id="7" name="TextBox 6">
            <a:extLst>
              <a:ext uri="{FF2B5EF4-FFF2-40B4-BE49-F238E27FC236}">
                <a16:creationId xmlns:a16="http://schemas.microsoft.com/office/drawing/2014/main" xmlns="" id="{2D5D2E52-D39E-4A3C-8A6C-DC9B4EA30E79}"/>
              </a:ext>
            </a:extLst>
          </p:cNvPr>
          <p:cNvSpPr txBox="1"/>
          <p:nvPr/>
        </p:nvSpPr>
        <p:spPr>
          <a:xfrm>
            <a:off x="553844" y="3251964"/>
            <a:ext cx="8086918" cy="3108543"/>
          </a:xfrm>
          <a:prstGeom prst="rect">
            <a:avLst/>
          </a:prstGeom>
          <a:noFill/>
        </p:spPr>
        <p:txBody>
          <a:bodyPr wrap="square" rtlCol="0">
            <a:spAutoFit/>
          </a:bodyPr>
          <a:lstStyle/>
          <a:p>
            <a:pPr marL="53975">
              <a:spcBef>
                <a:spcPts val="1200"/>
              </a:spcBef>
            </a:pPr>
            <a:r>
              <a:rPr lang="en-US" sz="2200" i="1" dirty="0">
                <a:solidFill>
                  <a:srgbClr val="0000FF"/>
                </a:solidFill>
              </a:rPr>
              <a:t>WSIPP Research Approach</a:t>
            </a:r>
          </a:p>
          <a:p>
            <a:pPr marL="53975">
              <a:spcBef>
                <a:spcPts val="1200"/>
              </a:spcBef>
            </a:pPr>
            <a:r>
              <a:rPr lang="en-US" sz="2200" dirty="0">
                <a:solidFill>
                  <a:srgbClr val="0000FF"/>
                </a:solidFill>
              </a:rPr>
              <a:t>1) What works to improve outcomes? </a:t>
            </a:r>
            <a:r>
              <a:rPr lang="en-US" sz="2200" dirty="0">
                <a:solidFill>
                  <a:srgbClr val="006600"/>
                </a:solidFill>
              </a:rPr>
              <a:t>(e.g., crime, employment…)</a:t>
            </a:r>
          </a:p>
          <a:p>
            <a:pPr marL="403225" lvl="1">
              <a:spcAft>
                <a:spcPts val="600"/>
              </a:spcAft>
            </a:pPr>
            <a:r>
              <a:rPr lang="en-US" sz="2200" dirty="0">
                <a:solidFill>
                  <a:srgbClr val="006600"/>
                </a:solidFill>
              </a:rPr>
              <a:t>Identify programs tested </a:t>
            </a:r>
            <a:r>
              <a:rPr lang="en-US" sz="2200" u="sng" dirty="0">
                <a:solidFill>
                  <a:srgbClr val="006600"/>
                </a:solidFill>
              </a:rPr>
              <a:t>rigorously</a:t>
            </a:r>
            <a:r>
              <a:rPr lang="en-US" sz="2200" dirty="0">
                <a:solidFill>
                  <a:srgbClr val="006600"/>
                </a:solidFill>
              </a:rPr>
              <a:t> (in WA or other research).</a:t>
            </a:r>
          </a:p>
          <a:p>
            <a:pPr marL="114300"/>
            <a:r>
              <a:rPr lang="en-US" sz="2200" dirty="0">
                <a:solidFill>
                  <a:srgbClr val="0000FF"/>
                </a:solidFill>
              </a:rPr>
              <a:t>2) What pays off for taxpayers? </a:t>
            </a:r>
          </a:p>
          <a:p>
            <a:pPr marL="403225">
              <a:spcAft>
                <a:spcPts val="600"/>
              </a:spcAft>
            </a:pPr>
            <a:r>
              <a:rPr lang="en-US" sz="2200" dirty="0">
                <a:solidFill>
                  <a:srgbClr val="006600"/>
                </a:solidFill>
              </a:rPr>
              <a:t>Compute the benefits and costs to the people of Washington for each policy option.</a:t>
            </a:r>
          </a:p>
          <a:p>
            <a:pPr marL="395288" indent="-341313"/>
            <a:r>
              <a:rPr lang="en-US" sz="2200" dirty="0">
                <a:solidFill>
                  <a:srgbClr val="0000FF"/>
                </a:solidFill>
              </a:rPr>
              <a:t> 3)  What’s the “risk” (return on investment)? </a:t>
            </a:r>
            <a:r>
              <a:rPr lang="en-US" sz="2200" dirty="0">
                <a:solidFill>
                  <a:srgbClr val="006600"/>
                </a:solidFill>
              </a:rPr>
              <a:t>Chance the investment won’t break even.</a:t>
            </a:r>
            <a:endParaRPr lang="en-US" dirty="0"/>
          </a:p>
        </p:txBody>
      </p:sp>
    </p:spTree>
    <p:extLst>
      <p:ext uri="{BB962C8B-B14F-4D97-AF65-F5344CB8AC3E}">
        <p14:creationId xmlns:p14="http://schemas.microsoft.com/office/powerpoint/2010/main" val="319846397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par>
                                <p:cTn id="13" presetID="9"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dissolve">
                                      <p:cBhvr>
                                        <p:cTn id="15" dur="500"/>
                                        <p:tgtEl>
                                          <p:spTgt spid="21"/>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dissolve">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ssolve">
                                      <p:cBhvr>
                                        <p:cTn id="23" dur="500"/>
                                        <p:tgtEl>
                                          <p:spTgt spid="5"/>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ssolv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7"/>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5"/>
                                        </p:tgtEl>
                                        <p:attrNameLst>
                                          <p:attrName>style.visibility</p:attrName>
                                        </p:attrNameLst>
                                      </p:cBhvr>
                                      <p:to>
                                        <p:strVal val="hidden"/>
                                      </p:to>
                                    </p:set>
                                  </p:childTnLst>
                                </p:cTn>
                              </p:par>
                              <p:par>
                                <p:cTn id="33" presetID="9" presetClass="entr" presetSubtype="0" fill="hold" grpId="1"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dissolve">
                                      <p:cBhvr>
                                        <p:cTn id="35" dur="500"/>
                                        <p:tgtEl>
                                          <p:spTgt spid="31"/>
                                        </p:tgtEl>
                                      </p:cBhvr>
                                    </p:animEffect>
                                  </p:childTnLst>
                                </p:cTn>
                              </p:par>
                              <p:par>
                                <p:cTn id="36" presetID="9" presetClass="entr" presetSubtype="0" fill="hold" grpId="1"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dissolve">
                                      <p:cBhvr>
                                        <p:cTn id="38" dur="500"/>
                                        <p:tgtEl>
                                          <p:spTgt spid="3"/>
                                        </p:tgtEl>
                                      </p:cBhvr>
                                    </p:animEffect>
                                  </p:childTnLst>
                                </p:cTn>
                              </p:par>
                              <p:par>
                                <p:cTn id="39" presetID="9" presetClass="entr" presetSubtype="0" fill="hold" nodeType="withEffect">
                                  <p:stCondLst>
                                    <p:cond delay="0"/>
                                  </p:stCondLst>
                                  <p:childTnLst>
                                    <p:set>
                                      <p:cBhvr>
                                        <p:cTn id="40" dur="1" fill="hold">
                                          <p:stCondLst>
                                            <p:cond delay="0"/>
                                          </p:stCondLst>
                                        </p:cTn>
                                        <p:tgtEl>
                                          <p:spTgt spid="1028"/>
                                        </p:tgtEl>
                                        <p:attrNameLst>
                                          <p:attrName>style.visibility</p:attrName>
                                        </p:attrNameLst>
                                      </p:cBhvr>
                                      <p:to>
                                        <p:strVal val="visible"/>
                                      </p:to>
                                    </p:set>
                                    <p:animEffect transition="in" filter="dissolve">
                                      <p:cBhvr>
                                        <p:cTn id="41" dur="500"/>
                                        <p:tgtEl>
                                          <p:spTgt spid="1028"/>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dissolve">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1" grpId="1" animBg="1"/>
      <p:bldP spid="4" grpId="0" animBg="1"/>
      <p:bldP spid="30" grpId="0"/>
      <p:bldP spid="42" grpId="0"/>
      <p:bldP spid="5" grpId="0" animBg="1"/>
      <p:bldP spid="5" grpId="1" animBg="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Group 75">
            <a:extLst>
              <a:ext uri="{FF2B5EF4-FFF2-40B4-BE49-F238E27FC236}">
                <a16:creationId xmlns:a16="http://schemas.microsoft.com/office/drawing/2014/main" xmlns="" id="{826B030E-8DCD-4CBA-9465-77EA777BE9F5}"/>
              </a:ext>
            </a:extLst>
          </p:cNvPr>
          <p:cNvGrpSpPr/>
          <p:nvPr/>
        </p:nvGrpSpPr>
        <p:grpSpPr>
          <a:xfrm>
            <a:off x="914400" y="152399"/>
            <a:ext cx="7010400" cy="533401"/>
            <a:chOff x="914400" y="76199"/>
            <a:chExt cx="7010400" cy="533401"/>
          </a:xfrm>
        </p:grpSpPr>
        <p:sp>
          <p:nvSpPr>
            <p:cNvPr id="77" name="Rounded Rectangle 44">
              <a:extLst>
                <a:ext uri="{FF2B5EF4-FFF2-40B4-BE49-F238E27FC236}">
                  <a16:creationId xmlns:a16="http://schemas.microsoft.com/office/drawing/2014/main" xmlns="" id="{D6FC2C2F-2064-448E-BB66-F892A528E046}"/>
                </a:ext>
              </a:extLst>
            </p:cNvPr>
            <p:cNvSpPr/>
            <p:nvPr/>
          </p:nvSpPr>
          <p:spPr>
            <a:xfrm>
              <a:off x="914400" y="152400"/>
              <a:ext cx="1998662"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Background</a:t>
              </a:r>
            </a:p>
          </p:txBody>
        </p:sp>
        <p:grpSp>
          <p:nvGrpSpPr>
            <p:cNvPr id="78" name="Group 77">
              <a:extLst>
                <a:ext uri="{FF2B5EF4-FFF2-40B4-BE49-F238E27FC236}">
                  <a16:creationId xmlns:a16="http://schemas.microsoft.com/office/drawing/2014/main" xmlns="" id="{EF113ACA-6434-4B40-9958-1CC62BE96365}"/>
                </a:ext>
              </a:extLst>
            </p:cNvPr>
            <p:cNvGrpSpPr/>
            <p:nvPr/>
          </p:nvGrpSpPr>
          <p:grpSpPr>
            <a:xfrm>
              <a:off x="2903536" y="76199"/>
              <a:ext cx="5021264" cy="533401"/>
              <a:chOff x="11552237" y="228599"/>
              <a:chExt cx="5021264" cy="533401"/>
            </a:xfrm>
          </p:grpSpPr>
          <p:sp>
            <p:nvSpPr>
              <p:cNvPr id="79" name="Rounded Rectangle 44">
                <a:extLst>
                  <a:ext uri="{FF2B5EF4-FFF2-40B4-BE49-F238E27FC236}">
                    <a16:creationId xmlns:a16="http://schemas.microsoft.com/office/drawing/2014/main" xmlns="" id="{20D96429-E2BA-4A31-A0F2-3F0AE4CFD7DC}"/>
                  </a:ext>
                </a:extLst>
              </p:cNvPr>
              <p:cNvSpPr/>
              <p:nvPr/>
            </p:nvSpPr>
            <p:spPr>
              <a:xfrm>
                <a:off x="15316200" y="304800"/>
                <a:ext cx="1257301"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Conclusion</a:t>
                </a:r>
              </a:p>
            </p:txBody>
          </p:sp>
          <p:sp>
            <p:nvSpPr>
              <p:cNvPr id="80" name="Rounded Rectangle 44">
                <a:extLst>
                  <a:ext uri="{FF2B5EF4-FFF2-40B4-BE49-F238E27FC236}">
                    <a16:creationId xmlns:a16="http://schemas.microsoft.com/office/drawing/2014/main" xmlns="" id="{B180AE9D-398D-4692-8A3E-EBE02DA16707}"/>
                  </a:ext>
                </a:extLst>
              </p:cNvPr>
              <p:cNvSpPr/>
              <p:nvPr/>
            </p:nvSpPr>
            <p:spPr>
              <a:xfrm>
                <a:off x="14782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#7</a:t>
                </a:r>
              </a:p>
            </p:txBody>
          </p:sp>
          <p:sp>
            <p:nvSpPr>
              <p:cNvPr id="81" name="Rounded Rectangle 44">
                <a:extLst>
                  <a:ext uri="{FF2B5EF4-FFF2-40B4-BE49-F238E27FC236}">
                    <a16:creationId xmlns:a16="http://schemas.microsoft.com/office/drawing/2014/main" xmlns="" id="{4B5D203A-6DCD-48D3-B30D-260A1505DBA3}"/>
                  </a:ext>
                </a:extLst>
              </p:cNvPr>
              <p:cNvSpPr/>
              <p:nvPr/>
            </p:nvSpPr>
            <p:spPr>
              <a:xfrm>
                <a:off x="142494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#6</a:t>
                </a:r>
              </a:p>
            </p:txBody>
          </p:sp>
          <p:sp>
            <p:nvSpPr>
              <p:cNvPr id="82" name="Rounded Rectangle 44">
                <a:extLst>
                  <a:ext uri="{FF2B5EF4-FFF2-40B4-BE49-F238E27FC236}">
                    <a16:creationId xmlns:a16="http://schemas.microsoft.com/office/drawing/2014/main" xmlns="" id="{1ED22B55-E41C-46C9-8951-23073AE4DD0B}"/>
                  </a:ext>
                </a:extLst>
              </p:cNvPr>
              <p:cNvSpPr/>
              <p:nvPr/>
            </p:nvSpPr>
            <p:spPr>
              <a:xfrm>
                <a:off x="137160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#5</a:t>
                </a:r>
              </a:p>
            </p:txBody>
          </p:sp>
          <p:sp>
            <p:nvSpPr>
              <p:cNvPr id="83" name="Rounded Rectangle 44">
                <a:extLst>
                  <a:ext uri="{FF2B5EF4-FFF2-40B4-BE49-F238E27FC236}">
                    <a16:creationId xmlns:a16="http://schemas.microsoft.com/office/drawing/2014/main" xmlns="" id="{F36E7CA1-D0E7-4407-90F1-F16EFA65D878}"/>
                  </a:ext>
                </a:extLst>
              </p:cNvPr>
              <p:cNvSpPr/>
              <p:nvPr/>
            </p:nvSpPr>
            <p:spPr>
              <a:xfrm>
                <a:off x="131826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#4</a:t>
                </a:r>
              </a:p>
            </p:txBody>
          </p:sp>
          <p:sp>
            <p:nvSpPr>
              <p:cNvPr id="84" name="Rounded Rectangle 44">
                <a:extLst>
                  <a:ext uri="{FF2B5EF4-FFF2-40B4-BE49-F238E27FC236}">
                    <a16:creationId xmlns:a16="http://schemas.microsoft.com/office/drawing/2014/main" xmlns="" id="{5254F338-F850-48A8-B0A4-6942DFF0F882}"/>
                  </a:ext>
                </a:extLst>
              </p:cNvPr>
              <p:cNvSpPr/>
              <p:nvPr/>
            </p:nvSpPr>
            <p:spPr>
              <a:xfrm>
                <a:off x="126492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#3</a:t>
                </a:r>
              </a:p>
            </p:txBody>
          </p:sp>
          <p:sp>
            <p:nvSpPr>
              <p:cNvPr id="85" name="Rounded Rectangle 44">
                <a:extLst>
                  <a:ext uri="{FF2B5EF4-FFF2-40B4-BE49-F238E27FC236}">
                    <a16:creationId xmlns:a16="http://schemas.microsoft.com/office/drawing/2014/main" xmlns="" id="{9128F7DD-D4B6-4D87-8DE5-16898A0DDBFB}"/>
                  </a:ext>
                </a:extLst>
              </p:cNvPr>
              <p:cNvSpPr/>
              <p:nvPr/>
            </p:nvSpPr>
            <p:spPr>
              <a:xfrm>
                <a:off x="12115800" y="304800"/>
                <a:ext cx="563563" cy="457200"/>
              </a:xfrm>
              <a:prstGeom prst="roundRect">
                <a:avLst/>
              </a:prstGeom>
              <a:solidFill>
                <a:srgbClr val="DDDDDD"/>
              </a:solidFill>
              <a:ln w="3175" algn="ctr">
                <a:no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chemeClr val="bg1">
                        <a:lumMod val="85000"/>
                        <a:lumOff val="15000"/>
                      </a:schemeClr>
                    </a:solidFill>
                    <a:ea typeface="Segoe UI" panose="020B0502040204020203" pitchFamily="34" charset="0"/>
                    <a:cs typeface="Segoe UI" panose="020B0502040204020203" pitchFamily="34" charset="0"/>
                  </a:rPr>
                  <a:t>#2</a:t>
                </a:r>
              </a:p>
            </p:txBody>
          </p:sp>
          <p:sp>
            <p:nvSpPr>
              <p:cNvPr id="86" name="Rounded Rectangle 44">
                <a:extLst>
                  <a:ext uri="{FF2B5EF4-FFF2-40B4-BE49-F238E27FC236}">
                    <a16:creationId xmlns:a16="http://schemas.microsoft.com/office/drawing/2014/main" xmlns="" id="{BA716205-01B6-42FC-AD92-BDEEC5A19F50}"/>
                  </a:ext>
                </a:extLst>
              </p:cNvPr>
              <p:cNvSpPr/>
              <p:nvPr/>
            </p:nvSpPr>
            <p:spPr>
              <a:xfrm>
                <a:off x="11552237" y="228599"/>
                <a:ext cx="563563" cy="504637"/>
              </a:xfrm>
              <a:prstGeom prst="roundRect">
                <a:avLst/>
              </a:prstGeom>
              <a:solidFill>
                <a:srgbClr val="FFFFDC"/>
              </a:solidFill>
              <a:ln w="3175" algn="ctr">
                <a:solidFill>
                  <a:schemeClr val="bg1">
                    <a:lumMod val="50000"/>
                    <a:lumOff val="50000"/>
                  </a:schemeClr>
                </a:solidFill>
                <a:miter lim="800000"/>
                <a:headEnd/>
                <a:tailEnd/>
              </a:ln>
              <a:effectLst>
                <a:outerShdw blurRad="190500" dist="127000" dir="2400000" algn="tl" rotWithShape="0">
                  <a:prstClr val="black">
                    <a:alpha val="79000"/>
                  </a:prstClr>
                </a:outerShdw>
              </a:effectLst>
            </p:spPr>
            <p:txBody>
              <a:bodyPr lIns="0" tIns="0" rIns="0" bIns="91440" anchor="ctr" anchorCtr="1"/>
              <a:lstStyle/>
              <a:p>
                <a:r>
                  <a:rPr lang="en-US" sz="2000" dirty="0">
                    <a:solidFill>
                      <a:srgbClr val="0000FF"/>
                    </a:solidFill>
                    <a:cs typeface="Segoe UI" panose="020B0502040204020203" pitchFamily="34" charset="0"/>
                  </a:rPr>
                  <a:t>#1</a:t>
                </a:r>
              </a:p>
            </p:txBody>
          </p:sp>
        </p:grpSp>
      </p:grpSp>
      <p:sp>
        <p:nvSpPr>
          <p:cNvPr id="48" name="Rectangle 18"/>
          <p:cNvSpPr>
            <a:spLocks noChangeArrowheads="1"/>
          </p:cNvSpPr>
          <p:nvPr/>
        </p:nvSpPr>
        <p:spPr bwMode="auto">
          <a:xfrm>
            <a:off x="228600" y="606552"/>
            <a:ext cx="8686800" cy="6126480"/>
          </a:xfrm>
          <a:prstGeom prst="rect">
            <a:avLst/>
          </a:prstGeom>
          <a:solidFill>
            <a:srgbClr val="FFFFDC"/>
          </a:solidFill>
          <a:ln w="635" algn="ctr">
            <a:solidFill>
              <a:schemeClr val="bg1">
                <a:lumMod val="50000"/>
                <a:lumOff val="50000"/>
              </a:schemeClr>
            </a:solidFill>
            <a:miter lim="800000"/>
            <a:headEnd/>
            <a:tailEnd/>
          </a:ln>
          <a:effectLst>
            <a:outerShdw blurRad="190500" dist="177800" dir="2160000" algn="tl" rotWithShape="0">
              <a:prstClr val="black">
                <a:alpha val="79000"/>
              </a:prstClr>
            </a:outerShdw>
          </a:effectLst>
        </p:spPr>
        <p:txBody>
          <a:bodyPr wrap="none" anchor="ctr"/>
          <a:lstStyle/>
          <a:p>
            <a:endParaRPr lang="en-US"/>
          </a:p>
        </p:txBody>
      </p:sp>
      <p:sp>
        <p:nvSpPr>
          <p:cNvPr id="46" name="Line 29"/>
          <p:cNvSpPr>
            <a:spLocks noChangeShapeType="1"/>
          </p:cNvSpPr>
          <p:nvPr/>
        </p:nvSpPr>
        <p:spPr bwMode="auto">
          <a:xfrm>
            <a:off x="7639091" y="4749800"/>
            <a:ext cx="2555875" cy="1681163"/>
          </a:xfrm>
          <a:prstGeom prst="line">
            <a:avLst/>
          </a:prstGeom>
          <a:noFill/>
          <a:ln w="152400" cap="rnd">
            <a:noFill/>
            <a:prstDash val="sysDot"/>
            <a:round/>
            <a:headEnd/>
            <a:tailEnd/>
          </a:ln>
        </p:spPr>
        <p:txBody>
          <a:bodyPr wrap="none" anchor="ctr"/>
          <a:lstStyle/>
          <a:p>
            <a:endParaRPr lang="en-US"/>
          </a:p>
        </p:txBody>
      </p:sp>
      <p:sp>
        <p:nvSpPr>
          <p:cNvPr id="47" name="Line 29"/>
          <p:cNvSpPr>
            <a:spLocks noChangeShapeType="1"/>
          </p:cNvSpPr>
          <p:nvPr/>
        </p:nvSpPr>
        <p:spPr bwMode="auto">
          <a:xfrm>
            <a:off x="7639091" y="4872037"/>
            <a:ext cx="2555875" cy="1681163"/>
          </a:xfrm>
          <a:prstGeom prst="line">
            <a:avLst/>
          </a:prstGeom>
          <a:noFill/>
          <a:ln w="152400" cap="rnd">
            <a:noFill/>
            <a:prstDash val="sysDot"/>
            <a:round/>
            <a:headEnd/>
            <a:tailEnd/>
          </a:ln>
        </p:spPr>
        <p:txBody>
          <a:bodyPr wrap="none" anchor="ctr"/>
          <a:lstStyle/>
          <a:p>
            <a:endParaRPr lang="en-US"/>
          </a:p>
        </p:txBody>
      </p:sp>
      <p:sp>
        <p:nvSpPr>
          <p:cNvPr id="18" name="Line 29"/>
          <p:cNvSpPr>
            <a:spLocks noChangeShapeType="1"/>
          </p:cNvSpPr>
          <p:nvPr/>
        </p:nvSpPr>
        <p:spPr bwMode="auto">
          <a:xfrm>
            <a:off x="7639091" y="4749800"/>
            <a:ext cx="2555875" cy="1681163"/>
          </a:xfrm>
          <a:prstGeom prst="line">
            <a:avLst/>
          </a:prstGeom>
          <a:noFill/>
          <a:ln w="152400" cap="rnd">
            <a:noFill/>
            <a:prstDash val="sysDot"/>
            <a:round/>
            <a:headEnd/>
            <a:tailEnd/>
          </a:ln>
        </p:spPr>
        <p:txBody>
          <a:bodyPr wrap="none" anchor="ctr"/>
          <a:lstStyle/>
          <a:p>
            <a:endParaRPr lang="en-US"/>
          </a:p>
        </p:txBody>
      </p:sp>
      <p:sp>
        <p:nvSpPr>
          <p:cNvPr id="19" name="Line 29"/>
          <p:cNvSpPr>
            <a:spLocks noChangeShapeType="1"/>
          </p:cNvSpPr>
          <p:nvPr/>
        </p:nvSpPr>
        <p:spPr bwMode="auto">
          <a:xfrm>
            <a:off x="7639091" y="4872037"/>
            <a:ext cx="2555875" cy="1681163"/>
          </a:xfrm>
          <a:prstGeom prst="line">
            <a:avLst/>
          </a:prstGeom>
          <a:noFill/>
          <a:ln w="152400" cap="rnd">
            <a:noFill/>
            <a:prstDash val="sysDot"/>
            <a:round/>
            <a:headEnd/>
            <a:tailEnd/>
          </a:ln>
        </p:spPr>
        <p:txBody>
          <a:bodyPr wrap="none" anchor="ctr"/>
          <a:lstStyle/>
          <a:p>
            <a:endParaRPr lang="en-US"/>
          </a:p>
        </p:txBody>
      </p:sp>
      <p:sp>
        <p:nvSpPr>
          <p:cNvPr id="21" name="Line 29"/>
          <p:cNvSpPr>
            <a:spLocks noChangeShapeType="1"/>
          </p:cNvSpPr>
          <p:nvPr/>
        </p:nvSpPr>
        <p:spPr bwMode="auto">
          <a:xfrm>
            <a:off x="7639091" y="4749800"/>
            <a:ext cx="2555875" cy="1681163"/>
          </a:xfrm>
          <a:prstGeom prst="line">
            <a:avLst/>
          </a:prstGeom>
          <a:noFill/>
          <a:ln w="152400" cap="rnd">
            <a:noFill/>
            <a:prstDash val="sysDot"/>
            <a:round/>
            <a:headEnd/>
            <a:tailEnd/>
          </a:ln>
        </p:spPr>
        <p:txBody>
          <a:bodyPr wrap="none" anchor="ctr"/>
          <a:lstStyle/>
          <a:p>
            <a:endParaRPr lang="en-US"/>
          </a:p>
        </p:txBody>
      </p:sp>
      <p:sp>
        <p:nvSpPr>
          <p:cNvPr id="22" name="Line 29"/>
          <p:cNvSpPr>
            <a:spLocks noChangeShapeType="1"/>
          </p:cNvSpPr>
          <p:nvPr/>
        </p:nvSpPr>
        <p:spPr bwMode="auto">
          <a:xfrm>
            <a:off x="7639091" y="4872037"/>
            <a:ext cx="2555875" cy="1681163"/>
          </a:xfrm>
          <a:prstGeom prst="line">
            <a:avLst/>
          </a:prstGeom>
          <a:noFill/>
          <a:ln w="152400" cap="rnd">
            <a:noFill/>
            <a:prstDash val="sysDot"/>
            <a:round/>
            <a:headEnd/>
            <a:tailEnd/>
          </a:ln>
        </p:spPr>
        <p:txBody>
          <a:bodyPr wrap="none" anchor="ctr"/>
          <a:lstStyle/>
          <a:p>
            <a:endParaRPr lang="en-US"/>
          </a:p>
        </p:txBody>
      </p:sp>
      <p:sp>
        <p:nvSpPr>
          <p:cNvPr id="23" name="Line 29"/>
          <p:cNvSpPr>
            <a:spLocks noChangeShapeType="1"/>
          </p:cNvSpPr>
          <p:nvPr/>
        </p:nvSpPr>
        <p:spPr bwMode="auto">
          <a:xfrm>
            <a:off x="7639091" y="2357437"/>
            <a:ext cx="2555875" cy="1681163"/>
          </a:xfrm>
          <a:prstGeom prst="line">
            <a:avLst/>
          </a:prstGeom>
          <a:noFill/>
          <a:ln w="152400" cap="rnd">
            <a:noFill/>
            <a:prstDash val="sysDot"/>
            <a:round/>
            <a:headEnd/>
            <a:tailEnd/>
          </a:ln>
        </p:spPr>
        <p:txBody>
          <a:bodyPr wrap="none" anchor="ctr"/>
          <a:lstStyle/>
          <a:p>
            <a:endParaRPr lang="en-US"/>
          </a:p>
        </p:txBody>
      </p:sp>
      <p:sp>
        <p:nvSpPr>
          <p:cNvPr id="24" name="Rectangle 66"/>
          <p:cNvSpPr>
            <a:spLocks noChangeArrowheads="1"/>
          </p:cNvSpPr>
          <p:nvPr/>
        </p:nvSpPr>
        <p:spPr bwMode="auto">
          <a:xfrm>
            <a:off x="304800" y="4202112"/>
            <a:ext cx="0" cy="365125"/>
          </a:xfrm>
          <a:prstGeom prst="rect">
            <a:avLst/>
          </a:prstGeom>
          <a:noFill/>
          <a:ln w="9525">
            <a:noFill/>
            <a:miter lim="800000"/>
            <a:headEnd/>
            <a:tailEnd/>
          </a:ln>
        </p:spPr>
        <p:txBody>
          <a:bodyPr wrap="none" lIns="0" tIns="0" rIns="0" bIns="0">
            <a:spAutoFit/>
          </a:bodyPr>
          <a:lstStyle/>
          <a:p>
            <a:pPr algn="ctr" eaLnBrk="0" hangingPunct="0"/>
            <a:endParaRPr lang="en-US"/>
          </a:p>
        </p:txBody>
      </p:sp>
      <p:sp>
        <p:nvSpPr>
          <p:cNvPr id="25" name="Rectangle 67"/>
          <p:cNvSpPr>
            <a:spLocks noChangeArrowheads="1"/>
          </p:cNvSpPr>
          <p:nvPr/>
        </p:nvSpPr>
        <p:spPr bwMode="auto">
          <a:xfrm>
            <a:off x="2971800" y="1732617"/>
            <a:ext cx="2819400" cy="523220"/>
          </a:xfrm>
          <a:prstGeom prst="rect">
            <a:avLst/>
          </a:prstGeom>
          <a:noFill/>
          <a:ln w="9525">
            <a:noFill/>
            <a:miter lim="800000"/>
            <a:headEnd/>
            <a:tailEnd/>
          </a:ln>
        </p:spPr>
        <p:txBody>
          <a:bodyPr wrap="square" lIns="0" tIns="0" rIns="0" bIns="0">
            <a:spAutoFit/>
          </a:bodyPr>
          <a:lstStyle/>
          <a:p>
            <a:pPr algn="r" eaLnBrk="0" hangingPunct="0"/>
            <a:r>
              <a:rPr lang="en-US" sz="1800" dirty="0">
                <a:solidFill>
                  <a:srgbClr val="0000FF"/>
                </a:solidFill>
              </a:rPr>
              <a:t>% </a:t>
            </a:r>
            <a:r>
              <a:rPr lang="en-US" dirty="0">
                <a:solidFill>
                  <a:srgbClr val="0000FF"/>
                </a:solidFill>
              </a:rPr>
              <a:t>Point </a:t>
            </a:r>
            <a:r>
              <a:rPr lang="en-US" sz="1800" dirty="0">
                <a:solidFill>
                  <a:srgbClr val="0000FF"/>
                </a:solidFill>
              </a:rPr>
              <a:t>Change </a:t>
            </a:r>
            <a:r>
              <a:rPr lang="en-US" dirty="0">
                <a:solidFill>
                  <a:srgbClr val="0000FF"/>
                </a:solidFill>
              </a:rPr>
              <a:t>i</a:t>
            </a:r>
            <a:r>
              <a:rPr lang="en-US" sz="1800" dirty="0">
                <a:solidFill>
                  <a:srgbClr val="0000FF"/>
                </a:solidFill>
              </a:rPr>
              <a:t>n Crime</a:t>
            </a:r>
            <a:r>
              <a:rPr lang="en-US" dirty="0">
                <a:solidFill>
                  <a:srgbClr val="0000FF"/>
                </a:solidFill>
              </a:rPr>
              <a:t> </a:t>
            </a:r>
          </a:p>
          <a:p>
            <a:pPr algn="r" eaLnBrk="0" hangingPunct="0"/>
            <a:r>
              <a:rPr lang="en-US" sz="1600" b="0" u="sng" dirty="0">
                <a:solidFill>
                  <a:srgbClr val="0000FF"/>
                </a:solidFill>
              </a:rPr>
              <a:t>(# of Studies)</a:t>
            </a:r>
          </a:p>
        </p:txBody>
      </p:sp>
      <p:sp>
        <p:nvSpPr>
          <p:cNvPr id="26" name="Rectangle 68"/>
          <p:cNvSpPr>
            <a:spLocks noChangeArrowheads="1"/>
          </p:cNvSpPr>
          <p:nvPr/>
        </p:nvSpPr>
        <p:spPr bwMode="auto">
          <a:xfrm>
            <a:off x="6096000" y="1686580"/>
            <a:ext cx="2668628" cy="523220"/>
          </a:xfrm>
          <a:prstGeom prst="rect">
            <a:avLst/>
          </a:prstGeom>
          <a:noFill/>
          <a:ln w="9525">
            <a:noFill/>
            <a:miter lim="800000"/>
            <a:headEnd/>
            <a:tailEnd/>
          </a:ln>
        </p:spPr>
        <p:txBody>
          <a:bodyPr wrap="square" lIns="0" tIns="0" rIns="0" bIns="0">
            <a:spAutoFit/>
          </a:bodyPr>
          <a:lstStyle/>
          <a:p>
            <a:pPr algn="ctr" eaLnBrk="0" hangingPunct="0"/>
            <a:r>
              <a:rPr lang="en-US" sz="1800" dirty="0">
                <a:solidFill>
                  <a:srgbClr val="0000FF"/>
                </a:solidFill>
              </a:rPr>
              <a:t>Per Participant Net Benefits</a:t>
            </a:r>
          </a:p>
          <a:p>
            <a:pPr algn="ctr" eaLnBrk="0" hangingPunct="0"/>
            <a:r>
              <a:rPr lang="en-US" sz="1600" b="0" dirty="0">
                <a:solidFill>
                  <a:srgbClr val="0000FF"/>
                </a:solidFill>
              </a:rPr>
              <a:t>(</a:t>
            </a:r>
            <a:r>
              <a:rPr lang="en-US" sz="1600" b="0" u="sng" dirty="0">
                <a:solidFill>
                  <a:srgbClr val="0000FF"/>
                </a:solidFill>
              </a:rPr>
              <a:t>Chance WA won’t break even</a:t>
            </a:r>
            <a:r>
              <a:rPr lang="en-US" sz="1600" b="0" dirty="0">
                <a:solidFill>
                  <a:srgbClr val="0000FF"/>
                </a:solidFill>
              </a:rPr>
              <a:t>)</a:t>
            </a:r>
            <a:endParaRPr lang="en-US" sz="1600" b="0" u="sng" dirty="0">
              <a:solidFill>
                <a:srgbClr val="0000FF"/>
              </a:solidFill>
            </a:endParaRPr>
          </a:p>
        </p:txBody>
      </p:sp>
      <p:sp>
        <p:nvSpPr>
          <p:cNvPr id="27" name="Rectangle 69"/>
          <p:cNvSpPr>
            <a:spLocks noChangeArrowheads="1"/>
          </p:cNvSpPr>
          <p:nvPr/>
        </p:nvSpPr>
        <p:spPr bwMode="auto">
          <a:xfrm>
            <a:off x="525462" y="2895600"/>
            <a:ext cx="8161337" cy="338554"/>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261225" algn="l"/>
              </a:tabLst>
              <a:defRPr/>
            </a:pPr>
            <a:r>
              <a:rPr lang="en-US" sz="2200" dirty="0">
                <a:solidFill>
                  <a:srgbClr val="000099"/>
                </a:solidFill>
              </a:rPr>
              <a:t> Correctional ed (ABE)</a:t>
            </a:r>
            <a:r>
              <a:rPr lang="en-US" sz="2200" dirty="0">
                <a:effectLst>
                  <a:outerShdw blurRad="38100" dist="38100" dir="2700000" algn="tl">
                    <a:srgbClr val="FFFFFF"/>
                  </a:outerShdw>
                </a:effectLst>
              </a:rPr>
              <a:t>	</a:t>
            </a:r>
            <a:r>
              <a:rPr lang="en-US" sz="2200" dirty="0">
                <a:solidFill>
                  <a:schemeClr val="bg1">
                    <a:lumMod val="75000"/>
                    <a:lumOff val="25000"/>
                  </a:schemeClr>
                </a:solidFill>
              </a:rPr>
              <a:t>-7% (7)</a:t>
            </a:r>
            <a:r>
              <a:rPr lang="en-US" sz="2200" dirty="0"/>
              <a:t>	</a:t>
            </a:r>
            <a:r>
              <a:rPr lang="en-US" sz="2200" dirty="0">
                <a:solidFill>
                  <a:srgbClr val="008000"/>
                </a:solidFill>
              </a:rPr>
              <a:t>$10,843  (3%)</a:t>
            </a:r>
            <a:endParaRPr lang="en-US" sz="2200" dirty="0"/>
          </a:p>
        </p:txBody>
      </p:sp>
      <p:sp>
        <p:nvSpPr>
          <p:cNvPr id="28" name="Rectangle 70"/>
          <p:cNvSpPr>
            <a:spLocks noChangeArrowheads="1"/>
          </p:cNvSpPr>
          <p:nvPr/>
        </p:nvSpPr>
        <p:spPr bwMode="auto">
          <a:xfrm>
            <a:off x="524256" y="2252246"/>
            <a:ext cx="8162544" cy="338554"/>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258050" algn="l"/>
                <a:tab pos="7778750" algn="l"/>
              </a:tabLst>
              <a:defRPr/>
            </a:pPr>
            <a:r>
              <a:rPr lang="en-US" sz="2200" dirty="0">
                <a:solidFill>
                  <a:srgbClr val="000099"/>
                </a:solidFill>
              </a:rPr>
              <a:t> Correctional ed </a:t>
            </a:r>
            <a:r>
              <a:rPr lang="en-US" sz="1200" dirty="0">
                <a:solidFill>
                  <a:srgbClr val="000099"/>
                </a:solidFill>
              </a:rPr>
              <a:t> </a:t>
            </a:r>
            <a:r>
              <a:rPr lang="en-US" sz="2200" dirty="0">
                <a:solidFill>
                  <a:srgbClr val="000099"/>
                </a:solidFill>
              </a:rPr>
              <a:t>(post-secondary) </a:t>
            </a:r>
            <a:r>
              <a:rPr lang="en-US" sz="2200" dirty="0">
                <a:effectLst>
                  <a:outerShdw blurRad="38100" dist="38100" dir="2700000" algn="tl">
                    <a:srgbClr val="FFFFFF"/>
                  </a:outerShdw>
                </a:effectLst>
              </a:rPr>
              <a:t>	</a:t>
            </a:r>
            <a:r>
              <a:rPr lang="en-US" sz="2200" dirty="0">
                <a:solidFill>
                  <a:schemeClr val="bg1">
                    <a:lumMod val="75000"/>
                    <a:lumOff val="25000"/>
                  </a:schemeClr>
                </a:solidFill>
              </a:rPr>
              <a:t>-9% (2)</a:t>
            </a:r>
            <a:r>
              <a:rPr lang="en-US" sz="2200" dirty="0"/>
              <a:t>	</a:t>
            </a:r>
            <a:r>
              <a:rPr lang="en-US" sz="2200" dirty="0">
                <a:solidFill>
                  <a:srgbClr val="008000"/>
                </a:solidFill>
              </a:rPr>
              <a:t>$23,444  (&lt;1%)</a:t>
            </a:r>
            <a:endParaRPr lang="en-US" sz="2200" dirty="0"/>
          </a:p>
        </p:txBody>
      </p:sp>
      <p:sp>
        <p:nvSpPr>
          <p:cNvPr id="29" name="Rectangle 71"/>
          <p:cNvSpPr>
            <a:spLocks noChangeArrowheads="1"/>
          </p:cNvSpPr>
          <p:nvPr/>
        </p:nvSpPr>
        <p:spPr bwMode="auto">
          <a:xfrm>
            <a:off x="525462" y="3200400"/>
            <a:ext cx="8161337" cy="338137"/>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Cognitive behavioral </a:t>
            </a:r>
            <a:r>
              <a:rPr lang="en-US" sz="2200" dirty="0" err="1">
                <a:solidFill>
                  <a:srgbClr val="000099"/>
                </a:solidFill>
              </a:rPr>
              <a:t>tx</a:t>
            </a:r>
            <a:r>
              <a:rPr lang="en-US" sz="2200" dirty="0">
                <a:effectLst>
                  <a:outerShdw blurRad="38100" dist="38100" dir="2700000" algn="tl">
                    <a:srgbClr val="FFFFFF"/>
                  </a:outerShdw>
                </a:effectLst>
              </a:rPr>
              <a:t>	</a:t>
            </a:r>
            <a:r>
              <a:rPr lang="en-US" sz="2200" dirty="0">
                <a:solidFill>
                  <a:schemeClr val="bg1">
                    <a:lumMod val="75000"/>
                    <a:lumOff val="25000"/>
                  </a:schemeClr>
                </a:solidFill>
              </a:rPr>
              <a:t>-4% (42)</a:t>
            </a:r>
            <a:r>
              <a:rPr lang="en-US" sz="2200" dirty="0"/>
              <a:t>	    </a:t>
            </a:r>
            <a:r>
              <a:rPr lang="en-US" sz="2200" dirty="0">
                <a:solidFill>
                  <a:srgbClr val="008000"/>
                </a:solidFill>
              </a:rPr>
              <a:t>$7,424  (&lt;1%)</a:t>
            </a:r>
            <a:endParaRPr lang="en-US" sz="2200" dirty="0"/>
          </a:p>
        </p:txBody>
      </p:sp>
      <p:sp>
        <p:nvSpPr>
          <p:cNvPr id="30" name="Rectangle 72"/>
          <p:cNvSpPr>
            <a:spLocks noChangeArrowheads="1"/>
          </p:cNvSpPr>
          <p:nvPr/>
        </p:nvSpPr>
        <p:spPr bwMode="auto">
          <a:xfrm>
            <a:off x="527050" y="3505200"/>
            <a:ext cx="8165592" cy="338137"/>
          </a:xfrm>
          <a:prstGeom prst="rect">
            <a:avLst/>
          </a:prstGeom>
          <a:solidFill>
            <a:srgbClr val="DDDDDD"/>
          </a:solidFill>
          <a:ln w="9525">
            <a:noFill/>
            <a:miter lim="800000"/>
            <a:headEnd/>
            <a:tailEnd/>
          </a:ln>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Domestic violence </a:t>
            </a:r>
            <a:r>
              <a:rPr lang="en-US" sz="2200" dirty="0" err="1">
                <a:solidFill>
                  <a:srgbClr val="000099"/>
                </a:solidFill>
              </a:rPr>
              <a:t>tx</a:t>
            </a:r>
            <a:r>
              <a:rPr lang="en-US" sz="2200" dirty="0">
                <a:solidFill>
                  <a:srgbClr val="000099"/>
                </a:solidFill>
              </a:rPr>
              <a:t> (Duluth)</a:t>
            </a:r>
            <a:r>
              <a:rPr lang="en-US" sz="2200" dirty="0">
                <a:effectLst>
                  <a:outerShdw blurRad="38100" dist="38100" dir="2700000" algn="tl">
                    <a:srgbClr val="FFFFFF"/>
                  </a:outerShdw>
                </a:effectLst>
              </a:rPr>
              <a:t>	</a:t>
            </a:r>
            <a:r>
              <a:rPr lang="en-US" sz="2200" dirty="0">
                <a:solidFill>
                  <a:srgbClr val="FF0000"/>
                </a:solidFill>
              </a:rPr>
              <a:t>+1%</a:t>
            </a:r>
            <a:r>
              <a:rPr lang="en-US" sz="2200" dirty="0">
                <a:solidFill>
                  <a:schemeClr val="bg1">
                    <a:lumMod val="75000"/>
                    <a:lumOff val="25000"/>
                  </a:schemeClr>
                </a:solidFill>
              </a:rPr>
              <a:t> (6)</a:t>
            </a:r>
            <a:r>
              <a:rPr lang="en-US" sz="2200" dirty="0"/>
              <a:t>	</a:t>
            </a:r>
            <a:r>
              <a:rPr lang="en-US" sz="2200" dirty="0">
                <a:solidFill>
                  <a:srgbClr val="FF0000"/>
                </a:solidFill>
              </a:rPr>
              <a:t>-$3,500  (76%)</a:t>
            </a:r>
            <a:endParaRPr lang="en-US" sz="2200" dirty="0"/>
          </a:p>
        </p:txBody>
      </p:sp>
      <p:sp>
        <p:nvSpPr>
          <p:cNvPr id="32" name="Rectangle 74"/>
          <p:cNvSpPr>
            <a:spLocks noChangeArrowheads="1"/>
          </p:cNvSpPr>
          <p:nvPr/>
        </p:nvSpPr>
        <p:spPr bwMode="auto">
          <a:xfrm>
            <a:off x="533400" y="4678362"/>
            <a:ext cx="8153400" cy="338138"/>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Multisystemic Therapy </a:t>
            </a:r>
            <a:r>
              <a:rPr lang="en-US" sz="2200" dirty="0">
                <a:effectLst>
                  <a:outerShdw blurRad="38100" dist="38100" dir="2700000" algn="tl">
                    <a:srgbClr val="FFFFFF"/>
                  </a:outerShdw>
                </a:effectLst>
              </a:rPr>
              <a:t>	</a:t>
            </a:r>
            <a:r>
              <a:rPr lang="en-US" sz="2200" dirty="0">
                <a:solidFill>
                  <a:schemeClr val="bg1">
                    <a:lumMod val="75000"/>
                    <a:lumOff val="25000"/>
                  </a:schemeClr>
                </a:solidFill>
              </a:rPr>
              <a:t>-6% (11)</a:t>
            </a:r>
            <a:r>
              <a:rPr lang="en-US" sz="2200" dirty="0"/>
              <a:t>	</a:t>
            </a:r>
            <a:r>
              <a:rPr lang="en-US" sz="2200" dirty="0">
                <a:solidFill>
                  <a:srgbClr val="008000"/>
                </a:solidFill>
              </a:rPr>
              <a:t>$12,742  (28%)</a:t>
            </a:r>
            <a:endParaRPr lang="en-US" sz="2200" dirty="0"/>
          </a:p>
        </p:txBody>
      </p:sp>
      <p:sp>
        <p:nvSpPr>
          <p:cNvPr id="34" name="Rectangle 76"/>
          <p:cNvSpPr>
            <a:spLocks noChangeArrowheads="1"/>
          </p:cNvSpPr>
          <p:nvPr/>
        </p:nvSpPr>
        <p:spPr bwMode="auto">
          <a:xfrm>
            <a:off x="514350" y="1884561"/>
            <a:ext cx="2743200" cy="338554"/>
          </a:xfrm>
          <a:prstGeom prst="rect">
            <a:avLst/>
          </a:prstGeom>
          <a:noFill/>
          <a:ln w="9525">
            <a:noFill/>
            <a:miter lim="800000"/>
            <a:headEnd/>
            <a:tailEnd/>
          </a:ln>
        </p:spPr>
        <p:txBody>
          <a:bodyPr lIns="0" tIns="0" rIns="0" bIns="0">
            <a:spAutoFit/>
          </a:bodyPr>
          <a:lstStyle/>
          <a:p>
            <a:pPr eaLnBrk="0" hangingPunct="0">
              <a:tabLst>
                <a:tab pos="4279900" algn="dec"/>
                <a:tab pos="6281738" algn="dec"/>
                <a:tab pos="7778750" algn="l"/>
              </a:tabLst>
            </a:pPr>
            <a:r>
              <a:rPr lang="en-US" sz="2200" i="1" u="sng" dirty="0">
                <a:solidFill>
                  <a:srgbClr val="FF0000"/>
                </a:solidFill>
              </a:rPr>
              <a:t>Adults</a:t>
            </a:r>
          </a:p>
        </p:txBody>
      </p:sp>
      <p:sp>
        <p:nvSpPr>
          <p:cNvPr id="35" name="Rectangle 77"/>
          <p:cNvSpPr>
            <a:spLocks noChangeArrowheads="1"/>
          </p:cNvSpPr>
          <p:nvPr/>
        </p:nvSpPr>
        <p:spPr bwMode="auto">
          <a:xfrm>
            <a:off x="539750" y="3962400"/>
            <a:ext cx="5022850" cy="338554"/>
          </a:xfrm>
          <a:prstGeom prst="rect">
            <a:avLst/>
          </a:prstGeom>
          <a:noFill/>
          <a:ln w="9525">
            <a:noFill/>
            <a:miter lim="800000"/>
            <a:headEnd/>
            <a:tailEnd/>
          </a:ln>
        </p:spPr>
        <p:txBody>
          <a:bodyPr wrap="square" lIns="0" tIns="0" rIns="0" bIns="0">
            <a:spAutoFit/>
          </a:bodyPr>
          <a:lstStyle/>
          <a:p>
            <a:pPr eaLnBrk="0" hangingPunct="0">
              <a:tabLst>
                <a:tab pos="4279900" algn="dec"/>
                <a:tab pos="6281738" algn="dec"/>
                <a:tab pos="7778750" algn="l"/>
              </a:tabLst>
            </a:pPr>
            <a:r>
              <a:rPr lang="en-US" sz="2200" i="1" u="sng" dirty="0">
                <a:solidFill>
                  <a:srgbClr val="FF0000"/>
                </a:solidFill>
              </a:rPr>
              <a:t>Juveniles* </a:t>
            </a:r>
            <a:endParaRPr lang="en-US" sz="2200" b="0" i="1" u="sng" dirty="0">
              <a:solidFill>
                <a:srgbClr val="FF0000"/>
              </a:solidFill>
            </a:endParaRPr>
          </a:p>
        </p:txBody>
      </p:sp>
      <p:sp>
        <p:nvSpPr>
          <p:cNvPr id="36" name="Rectangle 78"/>
          <p:cNvSpPr>
            <a:spLocks noChangeArrowheads="1"/>
          </p:cNvSpPr>
          <p:nvPr/>
        </p:nvSpPr>
        <p:spPr bwMode="auto">
          <a:xfrm>
            <a:off x="501650" y="5775325"/>
            <a:ext cx="8185150" cy="338554"/>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Pre-School* </a:t>
            </a:r>
            <a:r>
              <a:rPr lang="en-US" sz="1400" dirty="0">
                <a:solidFill>
                  <a:srgbClr val="000099"/>
                </a:solidFill>
              </a:rPr>
              <a:t>(low income)</a:t>
            </a:r>
            <a:r>
              <a:rPr lang="en-US" sz="2200" dirty="0">
                <a:effectLst>
                  <a:outerShdw blurRad="38100" dist="38100" dir="2700000" algn="tl">
                    <a:srgbClr val="FFFFFF"/>
                  </a:outerShdw>
                </a:effectLst>
              </a:rPr>
              <a:t>	</a:t>
            </a:r>
            <a:r>
              <a:rPr lang="en-US" sz="2200" dirty="0">
                <a:solidFill>
                  <a:schemeClr val="bg1">
                    <a:lumMod val="75000"/>
                    <a:lumOff val="25000"/>
                  </a:schemeClr>
                </a:solidFill>
              </a:rPr>
              <a:t>-10% (17)</a:t>
            </a:r>
            <a:r>
              <a:rPr lang="en-US" sz="2200" dirty="0"/>
              <a:t>	</a:t>
            </a:r>
            <a:r>
              <a:rPr lang="en-US" sz="2200" dirty="0">
                <a:solidFill>
                  <a:srgbClr val="006600"/>
                </a:solidFill>
              </a:rPr>
              <a:t>           </a:t>
            </a:r>
            <a:r>
              <a:rPr lang="en-US" sz="2200" dirty="0">
                <a:solidFill>
                  <a:srgbClr val="008000"/>
                </a:solidFill>
              </a:rPr>
              <a:t>$34,398   (8%)</a:t>
            </a:r>
            <a:endParaRPr lang="en-US" sz="2200" dirty="0"/>
          </a:p>
        </p:txBody>
      </p:sp>
      <p:sp>
        <p:nvSpPr>
          <p:cNvPr id="37" name="Rectangle 79"/>
          <p:cNvSpPr>
            <a:spLocks noChangeArrowheads="1"/>
          </p:cNvSpPr>
          <p:nvPr/>
        </p:nvSpPr>
        <p:spPr bwMode="auto">
          <a:xfrm>
            <a:off x="501650" y="6110287"/>
            <a:ext cx="8185150" cy="338554"/>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Mentoring*</a:t>
            </a:r>
            <a:r>
              <a:rPr lang="en-US" sz="1400" dirty="0">
                <a:solidFill>
                  <a:srgbClr val="000099"/>
                </a:solidFill>
              </a:rPr>
              <a:t> (school-based) </a:t>
            </a:r>
            <a:r>
              <a:rPr lang="en-US" sz="2200" dirty="0">
                <a:solidFill>
                  <a:schemeClr val="bg1">
                    <a:lumMod val="75000"/>
                    <a:lumOff val="25000"/>
                  </a:schemeClr>
                </a:solidFill>
                <a:effectLst>
                  <a:outerShdw blurRad="38100" dist="38100" dir="2700000" algn="tl">
                    <a:srgbClr val="FFFFFF"/>
                  </a:outerShdw>
                </a:effectLst>
              </a:rPr>
              <a:t>	</a:t>
            </a:r>
            <a:r>
              <a:rPr lang="en-US" sz="2200" dirty="0">
                <a:solidFill>
                  <a:schemeClr val="bg1">
                    <a:lumMod val="75000"/>
                    <a:lumOff val="25000"/>
                  </a:schemeClr>
                </a:solidFill>
              </a:rPr>
              <a:t>-1% (5)</a:t>
            </a:r>
            <a:r>
              <a:rPr lang="en-US" sz="2200" dirty="0"/>
              <a:t>	</a:t>
            </a:r>
            <a:r>
              <a:rPr lang="en-US" sz="2200" dirty="0">
                <a:solidFill>
                  <a:srgbClr val="006600"/>
                </a:solidFill>
              </a:rPr>
              <a:t>         </a:t>
            </a:r>
            <a:r>
              <a:rPr lang="en-US" sz="2200" dirty="0">
                <a:solidFill>
                  <a:srgbClr val="008000"/>
                </a:solidFill>
              </a:rPr>
              <a:t>    $27,375   (26%)</a:t>
            </a:r>
            <a:endParaRPr lang="en-US" sz="2200" dirty="0"/>
          </a:p>
        </p:txBody>
      </p:sp>
      <p:sp>
        <p:nvSpPr>
          <p:cNvPr id="38" name="Rectangle 80"/>
          <p:cNvSpPr>
            <a:spLocks noChangeArrowheads="1"/>
          </p:cNvSpPr>
          <p:nvPr/>
        </p:nvSpPr>
        <p:spPr bwMode="auto">
          <a:xfrm>
            <a:off x="515938" y="5410200"/>
            <a:ext cx="2895600" cy="338554"/>
          </a:xfrm>
          <a:prstGeom prst="rect">
            <a:avLst/>
          </a:prstGeom>
          <a:noFill/>
          <a:ln w="9525">
            <a:noFill/>
            <a:miter lim="800000"/>
            <a:headEnd/>
            <a:tailEnd/>
          </a:ln>
        </p:spPr>
        <p:txBody>
          <a:bodyPr lIns="0" tIns="0" rIns="0" bIns="0">
            <a:spAutoFit/>
          </a:bodyPr>
          <a:lstStyle/>
          <a:p>
            <a:pPr eaLnBrk="0" hangingPunct="0">
              <a:tabLst>
                <a:tab pos="4279900" algn="dec"/>
                <a:tab pos="6281738" algn="dec"/>
                <a:tab pos="7778750" algn="l"/>
              </a:tabLst>
            </a:pPr>
            <a:r>
              <a:rPr lang="en-US" sz="2200" i="1" u="sng" dirty="0">
                <a:solidFill>
                  <a:srgbClr val="FF0000"/>
                </a:solidFill>
              </a:rPr>
              <a:t>Prevention*</a:t>
            </a:r>
          </a:p>
        </p:txBody>
      </p:sp>
      <p:sp>
        <p:nvSpPr>
          <p:cNvPr id="39" name="Rectangle 82"/>
          <p:cNvSpPr>
            <a:spLocks noChangeArrowheads="1"/>
          </p:cNvSpPr>
          <p:nvPr/>
        </p:nvSpPr>
        <p:spPr bwMode="auto">
          <a:xfrm>
            <a:off x="533400" y="4340225"/>
            <a:ext cx="8153400" cy="338554"/>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Functional Family Therapy </a:t>
            </a:r>
            <a:r>
              <a:rPr lang="en-US" sz="2200" dirty="0">
                <a:effectLst>
                  <a:outerShdw blurRad="38100" dist="38100" dir="2700000" algn="tl">
                    <a:srgbClr val="FFFFFF"/>
                  </a:outerShdw>
                </a:effectLst>
              </a:rPr>
              <a:t>	</a:t>
            </a:r>
            <a:r>
              <a:rPr lang="en-US" sz="2200" dirty="0">
                <a:solidFill>
                  <a:schemeClr val="bg1">
                    <a:lumMod val="75000"/>
                    <a:lumOff val="25000"/>
                  </a:schemeClr>
                </a:solidFill>
              </a:rPr>
              <a:t>-11% (8)</a:t>
            </a:r>
            <a:r>
              <a:rPr lang="en-US" sz="2200" dirty="0"/>
              <a:t>	</a:t>
            </a:r>
            <a:r>
              <a:rPr lang="en-US" sz="2200" dirty="0">
                <a:solidFill>
                  <a:srgbClr val="008000"/>
                </a:solidFill>
              </a:rPr>
              <a:t>$25,484  (4%)</a:t>
            </a:r>
            <a:endParaRPr lang="en-US" sz="2200" dirty="0"/>
          </a:p>
        </p:txBody>
      </p:sp>
      <p:sp>
        <p:nvSpPr>
          <p:cNvPr id="40" name="Rectangle 83"/>
          <p:cNvSpPr>
            <a:spLocks noChangeArrowheads="1"/>
          </p:cNvSpPr>
          <p:nvPr/>
        </p:nvSpPr>
        <p:spPr bwMode="auto">
          <a:xfrm>
            <a:off x="525463" y="2590800"/>
            <a:ext cx="8161338" cy="338138"/>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Vocational education</a:t>
            </a:r>
            <a:r>
              <a:rPr lang="en-US" sz="2200" dirty="0">
                <a:effectLst>
                  <a:outerShdw blurRad="38100" dist="38100" dir="2700000" algn="tl">
                    <a:srgbClr val="FFFFFF"/>
                  </a:outerShdw>
                </a:effectLst>
              </a:rPr>
              <a:t>	</a:t>
            </a:r>
            <a:r>
              <a:rPr lang="en-US" sz="2200" dirty="0">
                <a:solidFill>
                  <a:schemeClr val="bg1">
                    <a:lumMod val="75000"/>
                    <a:lumOff val="25000"/>
                  </a:schemeClr>
                </a:solidFill>
              </a:rPr>
              <a:t>-7% (2)</a:t>
            </a:r>
            <a:r>
              <a:rPr lang="en-US" sz="2200" dirty="0">
                <a:solidFill>
                  <a:srgbClr val="008000"/>
                </a:solidFill>
              </a:rPr>
              <a:t>	 $16,400  (3%)</a:t>
            </a:r>
          </a:p>
        </p:txBody>
      </p:sp>
      <p:sp>
        <p:nvSpPr>
          <p:cNvPr id="53" name="Rectangle 94"/>
          <p:cNvSpPr>
            <a:spLocks noChangeArrowheads="1"/>
          </p:cNvSpPr>
          <p:nvPr/>
        </p:nvSpPr>
        <p:spPr bwMode="auto">
          <a:xfrm>
            <a:off x="533400" y="4983162"/>
            <a:ext cx="8161337" cy="338137"/>
          </a:xfrm>
          <a:prstGeom prst="rect">
            <a:avLst/>
          </a:prstGeom>
          <a:solidFill>
            <a:srgbClr val="DDDDDD"/>
          </a:solidFill>
          <a:ln w="9525" algn="ctr">
            <a:noFill/>
            <a:miter lim="800000"/>
            <a:headEnd/>
            <a:tailEnd/>
          </a:ln>
          <a:effectLst/>
        </p:spPr>
        <p:txBody>
          <a:bodyPr wrap="square" lIns="0" tIns="0" rIns="0" bIns="0">
            <a:spAutoFit/>
          </a:bodyPr>
          <a:lstStyle/>
          <a:p>
            <a:pPr eaLnBrk="0" hangingPunct="0">
              <a:tabLst>
                <a:tab pos="4521200" algn="dec"/>
                <a:tab pos="7089775" algn="dec"/>
                <a:tab pos="7778750" algn="l"/>
              </a:tabLst>
              <a:defRPr/>
            </a:pPr>
            <a:r>
              <a:rPr lang="en-US" sz="2200" dirty="0">
                <a:solidFill>
                  <a:srgbClr val="000099"/>
                </a:solidFill>
              </a:rPr>
              <a:t> Scared Straight</a:t>
            </a:r>
            <a:r>
              <a:rPr lang="en-US" sz="2200" dirty="0">
                <a:effectLst>
                  <a:outerShdw blurRad="38100" dist="38100" dir="2700000" algn="tl">
                    <a:srgbClr val="FFFFFF"/>
                  </a:outerShdw>
                </a:effectLst>
              </a:rPr>
              <a:t>	</a:t>
            </a:r>
            <a:r>
              <a:rPr lang="en-US" sz="2200" dirty="0">
                <a:solidFill>
                  <a:srgbClr val="FF0000"/>
                </a:solidFill>
              </a:rPr>
              <a:t>+5%</a:t>
            </a:r>
            <a:r>
              <a:rPr lang="en-US" sz="2200" dirty="0">
                <a:solidFill>
                  <a:schemeClr val="bg1">
                    <a:lumMod val="75000"/>
                    <a:lumOff val="25000"/>
                  </a:schemeClr>
                </a:solidFill>
              </a:rPr>
              <a:t> (10)</a:t>
            </a:r>
            <a:r>
              <a:rPr lang="en-US" sz="2200" dirty="0"/>
              <a:t>	</a:t>
            </a:r>
            <a:r>
              <a:rPr lang="en-US" sz="2200" dirty="0">
                <a:solidFill>
                  <a:srgbClr val="FF0000"/>
                </a:solidFill>
              </a:rPr>
              <a:t>-$8,802  (98%)</a:t>
            </a:r>
          </a:p>
        </p:txBody>
      </p:sp>
      <p:sp>
        <p:nvSpPr>
          <p:cNvPr id="57" name="TextBox 56"/>
          <p:cNvSpPr txBox="1"/>
          <p:nvPr/>
        </p:nvSpPr>
        <p:spPr>
          <a:xfrm>
            <a:off x="533400" y="6474023"/>
            <a:ext cx="7696200" cy="307777"/>
          </a:xfrm>
          <a:prstGeom prst="rect">
            <a:avLst/>
          </a:prstGeom>
          <a:noFill/>
        </p:spPr>
        <p:txBody>
          <a:bodyPr wrap="square" rtlCol="0">
            <a:spAutoFit/>
          </a:bodyPr>
          <a:lstStyle/>
          <a:p>
            <a:r>
              <a:rPr lang="en-US" sz="1400" b="0" dirty="0">
                <a:solidFill>
                  <a:srgbClr val="006600"/>
                </a:solidFill>
              </a:rPr>
              <a:t>* Programs have a number of other non-crime benefits; all benefits reported here.</a:t>
            </a:r>
          </a:p>
        </p:txBody>
      </p:sp>
      <p:sp>
        <p:nvSpPr>
          <p:cNvPr id="49" name="Rectangle 48"/>
          <p:cNvSpPr/>
          <p:nvPr/>
        </p:nvSpPr>
        <p:spPr>
          <a:xfrm>
            <a:off x="-1" y="738426"/>
            <a:ext cx="9143997" cy="861774"/>
          </a:xfrm>
          <a:prstGeom prst="rect">
            <a:avLst/>
          </a:prstGeom>
        </p:spPr>
        <p:txBody>
          <a:bodyPr wrap="square">
            <a:spAutoFit/>
          </a:bodyPr>
          <a:lstStyle/>
          <a:p>
            <a:pPr algn="ctr" eaLnBrk="0" hangingPunct="0"/>
            <a:r>
              <a:rPr lang="en-US" sz="2600" b="1" i="1" dirty="0">
                <a:solidFill>
                  <a:srgbClr val="FF0000"/>
                </a:solidFill>
              </a:rPr>
              <a:t>#1: Evidence-Based Correctional Interventions</a:t>
            </a:r>
          </a:p>
          <a:p>
            <a:pPr algn="ctr" eaLnBrk="0" hangingPunct="0"/>
            <a:r>
              <a:rPr lang="en-US" sz="2400" b="1" i="1" dirty="0">
                <a:solidFill>
                  <a:srgbClr val="006600"/>
                </a:solidFill>
              </a:rPr>
              <a:t>A sample of what works </a:t>
            </a:r>
            <a:r>
              <a:rPr lang="en-US" sz="2400" b="1" i="1" u="sng" dirty="0">
                <a:solidFill>
                  <a:srgbClr val="006600"/>
                </a:solidFill>
              </a:rPr>
              <a:t>to reduce crime</a:t>
            </a:r>
            <a:r>
              <a:rPr lang="en-US" sz="2400" b="1" i="1" dirty="0">
                <a:solidFill>
                  <a:srgbClr val="006600"/>
                </a:solidFill>
              </a:rPr>
              <a:t> (2016 US dollars)</a:t>
            </a:r>
          </a:p>
        </p:txBody>
      </p:sp>
      <p:sp>
        <p:nvSpPr>
          <p:cNvPr id="41" name="Text Box 30">
            <a:extLst>
              <a:ext uri="{FF2B5EF4-FFF2-40B4-BE49-F238E27FC236}">
                <a16:creationId xmlns:a16="http://schemas.microsoft.com/office/drawing/2014/main" xmlns="" id="{DB8705DE-654B-458E-B9A8-A65BA37FE086}"/>
              </a:ext>
            </a:extLst>
          </p:cNvPr>
          <p:cNvSpPr txBox="1">
            <a:spLocks noChangeArrowheads="1"/>
          </p:cNvSpPr>
          <p:nvPr/>
        </p:nvSpPr>
        <p:spPr bwMode="auto">
          <a:xfrm>
            <a:off x="7675563" y="6443246"/>
            <a:ext cx="1239837" cy="338554"/>
          </a:xfrm>
          <a:prstGeom prst="rect">
            <a:avLst/>
          </a:prstGeom>
          <a:noFill/>
          <a:ln w="9525" algn="ctr">
            <a:noFill/>
            <a:miter lim="800000"/>
            <a:headEnd/>
            <a:tailEnd/>
          </a:ln>
        </p:spPr>
        <p:txBody>
          <a:bodyPr>
            <a:spAutoFit/>
          </a:bodyPr>
          <a:lstStyle/>
          <a:p>
            <a:pPr algn="r">
              <a:spcBef>
                <a:spcPct val="50000"/>
              </a:spcBef>
            </a:pPr>
            <a:fld id="{33BBE8D3-1A6A-4C2B-BD0D-EC813BBB94CA}" type="slidenum">
              <a:rPr lang="en-US" sz="1600" smtClean="0">
                <a:solidFill>
                  <a:srgbClr val="0000FF"/>
                </a:solidFill>
              </a:rPr>
              <a:t>9</a:t>
            </a:fld>
            <a:r>
              <a:rPr lang="en-US" sz="1600" dirty="0">
                <a:solidFill>
                  <a:srgbClr val="0000FF"/>
                </a:solidFill>
              </a:rPr>
              <a:t> of 22</a:t>
            </a:r>
          </a:p>
        </p:txBody>
      </p:sp>
      <p:sp>
        <p:nvSpPr>
          <p:cNvPr id="88" name="Rectangle 153">
            <a:extLst>
              <a:ext uri="{FF2B5EF4-FFF2-40B4-BE49-F238E27FC236}">
                <a16:creationId xmlns:a16="http://schemas.microsoft.com/office/drawing/2014/main" xmlns="" id="{D6F04DD3-0EB2-4573-BBC1-8FFC6E096118}"/>
              </a:ext>
            </a:extLst>
          </p:cNvPr>
          <p:cNvSpPr>
            <a:spLocks noChangeArrowheads="1"/>
          </p:cNvSpPr>
          <p:nvPr/>
        </p:nvSpPr>
        <p:spPr bwMode="auto">
          <a:xfrm>
            <a:off x="2913062" y="533400"/>
            <a:ext cx="554037" cy="175868"/>
          </a:xfrm>
          <a:prstGeom prst="rect">
            <a:avLst/>
          </a:prstGeom>
          <a:solidFill>
            <a:srgbClr val="FFFFDC"/>
          </a:solidFill>
          <a:ln w="3175" algn="ctr">
            <a:noFill/>
            <a:miter lim="800000"/>
            <a:headEnd/>
            <a:tailEnd/>
          </a:ln>
          <a:effectLst/>
        </p:spPr>
        <p:txBody>
          <a:bodyPr wrap="none" anchor="ctr"/>
          <a:lstStyle/>
          <a:p>
            <a:endParaRPr lang="en-US" sz="2000" dirty="0">
              <a:ea typeface="Segoe UI" panose="020B0502040204020203" pitchFamily="34" charset="0"/>
              <a:cs typeface="Segoe UI" panose="020B0502040204020203" pitchFamily="34" charset="0"/>
            </a:endParaRPr>
          </a:p>
        </p:txBody>
      </p:sp>
      <p:grpSp>
        <p:nvGrpSpPr>
          <p:cNvPr id="4" name="Group 3">
            <a:extLst>
              <a:ext uri="{FF2B5EF4-FFF2-40B4-BE49-F238E27FC236}">
                <a16:creationId xmlns:a16="http://schemas.microsoft.com/office/drawing/2014/main" xmlns="" id="{E8AA2CA3-26BF-4EB1-9E63-D9C4960C2458}"/>
              </a:ext>
            </a:extLst>
          </p:cNvPr>
          <p:cNvGrpSpPr/>
          <p:nvPr/>
        </p:nvGrpSpPr>
        <p:grpSpPr>
          <a:xfrm>
            <a:off x="-8686800" y="2335506"/>
            <a:ext cx="8170481" cy="1487194"/>
            <a:chOff x="516319" y="2335506"/>
            <a:chExt cx="8170481" cy="1487194"/>
          </a:xfrm>
        </p:grpSpPr>
        <p:sp>
          <p:nvSpPr>
            <p:cNvPr id="2" name="Rectangle 1">
              <a:extLst>
                <a:ext uri="{FF2B5EF4-FFF2-40B4-BE49-F238E27FC236}">
                  <a16:creationId xmlns:a16="http://schemas.microsoft.com/office/drawing/2014/main" xmlns="" id="{ACDDE9AA-488A-4F36-93F8-51AF10C2CFD2}"/>
                </a:ext>
              </a:extLst>
            </p:cNvPr>
            <p:cNvSpPr/>
            <p:nvPr/>
          </p:nvSpPr>
          <p:spPr>
            <a:xfrm>
              <a:off x="516319" y="2600523"/>
              <a:ext cx="8170481" cy="1222177"/>
            </a:xfrm>
            <a:prstGeom prst="rect">
              <a:avLst/>
            </a:prstGeom>
            <a:solidFill>
              <a:schemeClr val="tx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defTabSz="924641">
                <a:defRPr/>
              </a:pPr>
              <a:r>
                <a:rPr lang="en-US" sz="2200" dirty="0">
                  <a:solidFill>
                    <a:srgbClr val="0000FF"/>
                  </a:solidFill>
                </a:rPr>
                <a:t>A powerful tool called “</a:t>
              </a:r>
              <a:r>
                <a:rPr lang="en-US" sz="2200" i="1" dirty="0">
                  <a:solidFill>
                    <a:srgbClr val="0000FF"/>
                  </a:solidFill>
                </a:rPr>
                <a:t>Meta-Analysis”</a:t>
              </a:r>
              <a:r>
                <a:rPr lang="en-US" sz="2200" dirty="0">
                  <a:solidFill>
                    <a:srgbClr val="0000FF"/>
                  </a:solidFill>
                </a:rPr>
                <a:t> allows researchers to systematically combine the findings of </a:t>
              </a:r>
              <a:r>
                <a:rPr lang="en-US" sz="2200" u="sng" dirty="0">
                  <a:solidFill>
                    <a:srgbClr val="0000FF"/>
                  </a:solidFill>
                </a:rPr>
                <a:t>all studies</a:t>
              </a:r>
              <a:r>
                <a:rPr lang="en-US" sz="2200" dirty="0">
                  <a:solidFill>
                    <a:srgbClr val="0000FF"/>
                  </a:solidFill>
                </a:rPr>
                <a:t> (not just one!) to get </a:t>
              </a:r>
              <a:r>
                <a:rPr lang="en-US" sz="2200" u="sng" dirty="0">
                  <a:solidFill>
                    <a:srgbClr val="0000FF"/>
                  </a:solidFill>
                </a:rPr>
                <a:t>the average effect</a:t>
              </a:r>
              <a:r>
                <a:rPr lang="en-US" sz="2200" dirty="0">
                  <a:solidFill>
                    <a:srgbClr val="0000FF"/>
                  </a:solidFill>
                </a:rPr>
                <a:t> of a program. </a:t>
              </a:r>
            </a:p>
          </p:txBody>
        </p:sp>
        <p:sp>
          <p:nvSpPr>
            <p:cNvPr id="3" name="Arrow: Up 2">
              <a:extLst>
                <a:ext uri="{FF2B5EF4-FFF2-40B4-BE49-F238E27FC236}">
                  <a16:creationId xmlns:a16="http://schemas.microsoft.com/office/drawing/2014/main" xmlns="" id="{D48CFDCD-3261-4D8C-8E35-5DD078CDCBBB}"/>
                </a:ext>
              </a:extLst>
            </p:cNvPr>
            <p:cNvSpPr/>
            <p:nvPr/>
          </p:nvSpPr>
          <p:spPr>
            <a:xfrm rot="18216864">
              <a:off x="5820249" y="2271117"/>
              <a:ext cx="454252" cy="583029"/>
            </a:xfrm>
            <a:prstGeom prst="upArrow">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Rectangle 44">
            <a:extLst>
              <a:ext uri="{FF2B5EF4-FFF2-40B4-BE49-F238E27FC236}">
                <a16:creationId xmlns:a16="http://schemas.microsoft.com/office/drawing/2014/main" xmlns="" id="{93002805-315E-4967-9316-D9C4D4B464F9}"/>
              </a:ext>
            </a:extLst>
          </p:cNvPr>
          <p:cNvSpPr/>
          <p:nvPr/>
        </p:nvSpPr>
        <p:spPr>
          <a:xfrm>
            <a:off x="-8733852" y="4114800"/>
            <a:ext cx="8170481" cy="2390878"/>
          </a:xfrm>
          <a:prstGeom prst="rect">
            <a:avLst/>
          </a:prstGeom>
          <a:solidFill>
            <a:schemeClr val="tx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defTabSz="924641">
              <a:spcAft>
                <a:spcPts val="600"/>
              </a:spcAft>
              <a:defRPr/>
            </a:pPr>
            <a:r>
              <a:rPr lang="en-US" sz="2200" b="1" u="sng" dirty="0">
                <a:solidFill>
                  <a:srgbClr val="0000FF"/>
                </a:solidFill>
              </a:rPr>
              <a:t>Reentry Report</a:t>
            </a:r>
            <a:r>
              <a:rPr lang="en-US" sz="2200" dirty="0">
                <a:solidFill>
                  <a:srgbClr val="0000FF"/>
                </a:solidFill>
              </a:rPr>
              <a:t> (</a:t>
            </a:r>
            <a:r>
              <a:rPr lang="en-US" sz="2200" dirty="0" err="1">
                <a:solidFill>
                  <a:srgbClr val="0000FF"/>
                </a:solidFill>
              </a:rPr>
              <a:t>Bitney</a:t>
            </a:r>
            <a:r>
              <a:rPr lang="en-US" sz="2200" dirty="0">
                <a:solidFill>
                  <a:srgbClr val="0000FF"/>
                </a:solidFill>
              </a:rPr>
              <a:t> et al., 2017)</a:t>
            </a:r>
            <a:endParaRPr lang="en-US" sz="2200" b="1" u="sng" dirty="0">
              <a:solidFill>
                <a:srgbClr val="0000FF"/>
              </a:solidFill>
            </a:endParaRPr>
          </a:p>
          <a:p>
            <a:pPr marL="228600" defTabSz="924641">
              <a:defRPr/>
            </a:pPr>
            <a:r>
              <a:rPr lang="en-US" sz="2200" dirty="0">
                <a:solidFill>
                  <a:srgbClr val="0000FF"/>
                </a:solidFill>
              </a:rPr>
              <a:t>Reviewed 59 programs in the adult system</a:t>
            </a:r>
          </a:p>
          <a:p>
            <a:pPr marL="1028700" lvl="1" indent="-342900" defTabSz="924641">
              <a:spcAft>
                <a:spcPts val="1200"/>
              </a:spcAft>
              <a:buFont typeface="Wingdings" panose="05000000000000000000" pitchFamily="2" charset="2"/>
              <a:buChar char="ü"/>
              <a:defRPr/>
            </a:pPr>
            <a:r>
              <a:rPr lang="en-US" sz="2200" dirty="0">
                <a:solidFill>
                  <a:srgbClr val="0000FF"/>
                </a:solidFill>
              </a:rPr>
              <a:t>53% showed statistically significant reductions in recidivism</a:t>
            </a:r>
          </a:p>
          <a:p>
            <a:pPr marL="228600" defTabSz="924641">
              <a:defRPr/>
            </a:pPr>
            <a:r>
              <a:rPr lang="en-US" sz="2200" dirty="0">
                <a:solidFill>
                  <a:srgbClr val="0000FF"/>
                </a:solidFill>
              </a:rPr>
              <a:t>Conducted benefit-cost analysis on 45 programs</a:t>
            </a:r>
          </a:p>
          <a:p>
            <a:pPr marL="1028700" lvl="1" indent="-342900" defTabSz="924641">
              <a:buFont typeface="Wingdings" panose="05000000000000000000" pitchFamily="2" charset="2"/>
              <a:buChar char="ü"/>
              <a:defRPr/>
            </a:pPr>
            <a:r>
              <a:rPr lang="en-US" sz="2200" dirty="0">
                <a:solidFill>
                  <a:srgbClr val="0000FF"/>
                </a:solidFill>
              </a:rPr>
              <a:t>64% showed benefits that outweighed the costs (at least 75% of the time)</a:t>
            </a:r>
          </a:p>
        </p:txBody>
      </p:sp>
    </p:spTree>
    <p:extLst>
      <p:ext uri="{BB962C8B-B14F-4D97-AF65-F5344CB8AC3E}">
        <p14:creationId xmlns:p14="http://schemas.microsoft.com/office/powerpoint/2010/main" val="41690542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left)">
                                      <p:cBhvr>
                                        <p:cTn id="18" dur="500"/>
                                        <p:tgtEl>
                                          <p:spTgt spid="2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1000"/>
                                        <p:tgtEl>
                                          <p:spTgt spid="28"/>
                                        </p:tgtEl>
                                      </p:cBhvr>
                                    </p:animEffect>
                                  </p:childTnLst>
                                </p:cTn>
                              </p:par>
                              <p:par>
                                <p:cTn id="22" presetID="63" presetClass="path" presetSubtype="0" accel="50000" decel="50000" fill="hold" nodeType="withEffect">
                                  <p:stCondLst>
                                    <p:cond delay="0"/>
                                  </p:stCondLst>
                                  <p:childTnLst>
                                    <p:animMotion origin="layout" path="M 0.2066 0.01783 L 1.01146 0.01158 " pathEditMode="relative" rAng="0" ptsTypes="AA">
                                      <p:cBhvr>
                                        <p:cTn id="23" dur="1000" fill="hold"/>
                                        <p:tgtEl>
                                          <p:spTgt spid="4"/>
                                        </p:tgtEl>
                                        <p:attrNameLst>
                                          <p:attrName>ppt_x</p:attrName>
                                          <p:attrName>ppt_y</p:attrName>
                                        </p:attrNameLst>
                                      </p:cBhvr>
                                      <p:rCtr x="40243" y="-324"/>
                                    </p:animMotion>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1000"/>
                                        <p:tgtEl>
                                          <p:spTgt spid="2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1000"/>
                                        <p:tgtEl>
                                          <p:spTgt spid="4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1000"/>
                                        <p:tgtEl>
                                          <p:spTgt spid="29"/>
                                        </p:tgtEl>
                                      </p:cBhvr>
                                    </p:animEffect>
                                  </p:childTnLst>
                                </p:cTn>
                              </p:par>
                              <p:par>
                                <p:cTn id="35" presetID="1" presetClass="exit" presetSubtype="0" fill="hold" nodeType="withEffect">
                                  <p:stCondLst>
                                    <p:cond delay="0"/>
                                  </p:stCondLst>
                                  <p:childTnLst>
                                    <p:set>
                                      <p:cBhvr>
                                        <p:cTn id="36" dur="1" fill="hold">
                                          <p:stCondLst>
                                            <p:cond delay="0"/>
                                          </p:stCondLst>
                                        </p:cTn>
                                        <p:tgtEl>
                                          <p:spTgt spid="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1000"/>
                                        <p:tgtEl>
                                          <p:spTgt spid="30"/>
                                        </p:tgtEl>
                                      </p:cBhvr>
                                    </p:animEffect>
                                  </p:childTnLst>
                                </p:cTn>
                              </p:par>
                            </p:childTnLst>
                          </p:cTn>
                        </p:par>
                      </p:childTnLst>
                    </p:cTn>
                  </p:par>
                  <p:par>
                    <p:cTn id="42" fill="hold">
                      <p:stCondLst>
                        <p:cond delay="indefinite"/>
                      </p:stCondLst>
                      <p:childTnLst>
                        <p:par>
                          <p:cTn id="43" fill="hold">
                            <p:stCondLst>
                              <p:cond delay="0"/>
                            </p:stCondLst>
                            <p:childTnLst>
                              <p:par>
                                <p:cTn id="44" presetID="63" presetClass="path" presetSubtype="0" accel="50000" decel="50000" fill="hold" grpId="0" nodeType="clickEffect">
                                  <p:stCondLst>
                                    <p:cond delay="0"/>
                                  </p:stCondLst>
                                  <p:childTnLst>
                                    <p:animMotion origin="layout" path="M -0.01667 -0.01713 L 1.01128 -0.01968 " pathEditMode="relative" rAng="0" ptsTypes="AA">
                                      <p:cBhvr>
                                        <p:cTn id="45" dur="1000" fill="hold"/>
                                        <p:tgtEl>
                                          <p:spTgt spid="45"/>
                                        </p:tgtEl>
                                        <p:attrNameLst>
                                          <p:attrName>ppt_x</p:attrName>
                                          <p:attrName>ppt_y</p:attrName>
                                        </p:attrNameLst>
                                      </p:cBhvr>
                                      <p:rCtr x="51406" y="-139"/>
                                    </p:animMotion>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10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1000"/>
                                        <p:tgtEl>
                                          <p:spTgt spid="3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1000"/>
                                        <p:tgtEl>
                                          <p:spTgt spid="53"/>
                                        </p:tgtEl>
                                      </p:cBhvr>
                                    </p:animEffect>
                                  </p:childTnLst>
                                </p:cTn>
                              </p:par>
                              <p:par>
                                <p:cTn id="60" presetID="1" presetClass="exit" presetSubtype="0" fill="hold" grpId="1" nodeType="withEffect">
                                  <p:stCondLst>
                                    <p:cond delay="0"/>
                                  </p:stCondLst>
                                  <p:childTnLst>
                                    <p:set>
                                      <p:cBhvr>
                                        <p:cTn id="61" dur="1" fill="hold">
                                          <p:stCondLst>
                                            <p:cond delay="0"/>
                                          </p:stCondLst>
                                        </p:cTn>
                                        <p:tgtEl>
                                          <p:spTgt spid="45"/>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left)">
                                      <p:cBhvr>
                                        <p:cTn id="66" dur="1000"/>
                                        <p:tgtEl>
                                          <p:spTgt spid="3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1000"/>
                                        <p:tgtEl>
                                          <p:spTgt spid="3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1000"/>
                                        <p:tgtEl>
                                          <p:spTgt spid="37"/>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left)">
                                      <p:cBhvr>
                                        <p:cTn id="75"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animBg="1"/>
      <p:bldP spid="28" grpId="0" animBg="1"/>
      <p:bldP spid="29" grpId="0" animBg="1"/>
      <p:bldP spid="30" grpId="0" animBg="1"/>
      <p:bldP spid="32" grpId="0" animBg="1"/>
      <p:bldP spid="34" grpId="0"/>
      <p:bldP spid="35" grpId="0"/>
      <p:bldP spid="36" grpId="0" animBg="1"/>
      <p:bldP spid="37" grpId="0" animBg="1"/>
      <p:bldP spid="38" grpId="0"/>
      <p:bldP spid="39" grpId="0" animBg="1"/>
      <p:bldP spid="40" grpId="0" animBg="1"/>
      <p:bldP spid="53" grpId="0" animBg="1"/>
      <p:bldP spid="57" grpId="0"/>
      <p:bldP spid="49" grpId="0"/>
      <p:bldP spid="45" grpId="0" animBg="1"/>
      <p:bldP spid="45" grpId="1" animBg="1"/>
    </p:bldLst>
  </p:timing>
</p:sld>
</file>

<file path=ppt/theme/theme1.xml><?xml version="1.0" encoding="utf-8"?>
<a:theme xmlns:a="http://schemas.openxmlformats.org/drawingml/2006/main" name="Office Theme">
  <a:themeElements>
    <a:clrScheme name="PCS">
      <a:dk1>
        <a:srgbClr val="0070C0"/>
      </a:dk1>
      <a:lt1>
        <a:sysClr val="window" lastClr="FFFFFF"/>
      </a:lt1>
      <a:dk2>
        <a:srgbClr val="F2F2F2"/>
      </a:dk2>
      <a:lt2>
        <a:srgbClr val="EEECE1"/>
      </a:lt2>
      <a:accent1>
        <a:srgbClr val="0070C0"/>
      </a:accent1>
      <a:accent2>
        <a:srgbClr val="9BBB59"/>
      </a:accent2>
      <a:accent3>
        <a:srgbClr val="C6D9F0"/>
      </a:accent3>
      <a:accent4>
        <a:srgbClr val="C00000"/>
      </a:accent4>
      <a:accent5>
        <a:srgbClr val="E36C09"/>
      </a:accent5>
      <a:accent6>
        <a:srgbClr val="00B0F0"/>
      </a:accent6>
      <a:hlink>
        <a:srgbClr val="0070C0"/>
      </a:hlink>
      <a:folHlink>
        <a:srgbClr val="00B0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3">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F0D7DF5-2D8D-4EAC-B1CA-E5DC7A16AB34}">
  <we:reference id="wa104038830" version="1.0.0.3" store="en-US" storeType="OMEX"/>
  <we:alternateReferences>
    <we:reference id="wa104038830" version="1.0.0.3" store="wa104038830"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TotalTime>
  <Words>3901</Words>
  <Application>Microsoft Office PowerPoint</Application>
  <PresentationFormat>On-screen Show (4:3)</PresentationFormat>
  <Paragraphs>709</Paragraphs>
  <Slides>27</Slides>
  <Notes>27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Calibri</vt:lpstr>
      <vt:lpstr>Courier New</vt:lpstr>
      <vt:lpstr>Segoe UI</vt:lpstr>
      <vt:lpstr>Symbol</vt:lpstr>
      <vt:lpstr>Times New Roman</vt:lpstr>
      <vt:lpstr>Wingdings</vt:lpstr>
      <vt:lpstr>Office Theme</vt:lpstr>
      <vt:lpstr>A Path Toward Criminal Justice Reform:   7 Evidence-Based Strategies from  Lessons Learned in Washington State   A Presentation to the Department of Justice   Melbourne, Australia September 11,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Pew Charitable Trusts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ekd</dc:creator>
  <cp:lastModifiedBy>Chavez, Raymond</cp:lastModifiedBy>
  <cp:revision>1244</cp:revision>
  <cp:lastPrinted>2018-09-01T19:00:50Z</cp:lastPrinted>
  <dcterms:created xsi:type="dcterms:W3CDTF">2010-05-04T15:16:35Z</dcterms:created>
  <dcterms:modified xsi:type="dcterms:W3CDTF">2018-09-28T04:25:02Z</dcterms:modified>
</cp:coreProperties>
</file>